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7.xml" ContentType="application/vnd.openxmlformats-officedocument.presentationml.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notesSlides/notesSlide69.xml" ContentType="application/vnd.openxmlformats-officedocument.presentationml.notesSlide+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59.xml" ContentType="application/vnd.openxmlformats-officedocument.presentationml.notesSlide+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diagrams/quickStyle1.xml" ContentType="application/vnd.openxmlformats-officedocument.drawingml.diagramStyle+xml"/>
  <Override PartName="/ppt/notesSlides/notesSlide37.xml" ContentType="application/vnd.openxmlformats-officedocument.presentationml.notesSlide+xml"/>
  <Default Extension="jpeg" ContentType="image/jpeg"/>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diagrams/layout4.xml" ContentType="application/vnd.openxmlformats-officedocument.drawingml.diagramLayout+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diagrams/data5.xml" ContentType="application/vnd.openxmlformats-officedocument.drawingml.diagramData+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diagrams/layout5.xml" ContentType="application/vnd.openxmlformats-officedocument.drawingml.diagramLayout+xml"/>
  <Override PartName="/ppt/notesSlides/notesSlide12.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7" r:id="rId1"/>
    <p:sldMasterId id="2147483682" r:id="rId2"/>
    <p:sldMasterId id="2147483694" r:id="rId3"/>
  </p:sldMasterIdLst>
  <p:notesMasterIdLst>
    <p:notesMasterId r:id="rId86"/>
  </p:notesMasterIdLst>
  <p:handoutMasterIdLst>
    <p:handoutMasterId r:id="rId87"/>
  </p:handoutMasterIdLst>
  <p:sldIdLst>
    <p:sldId id="550" r:id="rId4"/>
    <p:sldId id="317" r:id="rId5"/>
    <p:sldId id="501" r:id="rId6"/>
    <p:sldId id="514" r:id="rId7"/>
    <p:sldId id="515" r:id="rId8"/>
    <p:sldId id="520" r:id="rId9"/>
    <p:sldId id="516" r:id="rId10"/>
    <p:sldId id="517" r:id="rId11"/>
    <p:sldId id="481" r:id="rId12"/>
    <p:sldId id="482" r:id="rId13"/>
    <p:sldId id="485" r:id="rId14"/>
    <p:sldId id="484" r:id="rId15"/>
    <p:sldId id="510" r:id="rId16"/>
    <p:sldId id="492" r:id="rId17"/>
    <p:sldId id="493" r:id="rId18"/>
    <p:sldId id="511" r:id="rId19"/>
    <p:sldId id="512" r:id="rId20"/>
    <p:sldId id="496" r:id="rId21"/>
    <p:sldId id="499" r:id="rId22"/>
    <p:sldId id="556" r:id="rId23"/>
    <p:sldId id="557" r:id="rId24"/>
    <p:sldId id="558" r:id="rId25"/>
    <p:sldId id="559" r:id="rId26"/>
    <p:sldId id="560" r:id="rId27"/>
    <p:sldId id="561" r:id="rId28"/>
    <p:sldId id="562" r:id="rId29"/>
    <p:sldId id="563" r:id="rId30"/>
    <p:sldId id="564" r:id="rId31"/>
    <p:sldId id="565" r:id="rId32"/>
    <p:sldId id="566" r:id="rId33"/>
    <p:sldId id="567" r:id="rId34"/>
    <p:sldId id="568" r:id="rId35"/>
    <p:sldId id="553" r:id="rId36"/>
    <p:sldId id="554" r:id="rId37"/>
    <p:sldId id="570" r:id="rId38"/>
    <p:sldId id="569" r:id="rId39"/>
    <p:sldId id="591" r:id="rId40"/>
    <p:sldId id="595" r:id="rId41"/>
    <p:sldId id="596" r:id="rId42"/>
    <p:sldId id="593" r:id="rId43"/>
    <p:sldId id="571" r:id="rId44"/>
    <p:sldId id="572" r:id="rId45"/>
    <p:sldId id="573" r:id="rId46"/>
    <p:sldId id="574" r:id="rId47"/>
    <p:sldId id="575" r:id="rId48"/>
    <p:sldId id="576" r:id="rId49"/>
    <p:sldId id="579" r:id="rId50"/>
    <p:sldId id="580" r:id="rId51"/>
    <p:sldId id="581" r:id="rId52"/>
    <p:sldId id="582" r:id="rId53"/>
    <p:sldId id="583" r:id="rId54"/>
    <p:sldId id="584" r:id="rId55"/>
    <p:sldId id="585" r:id="rId56"/>
    <p:sldId id="586" r:id="rId57"/>
    <p:sldId id="589" r:id="rId58"/>
    <p:sldId id="352" r:id="rId59"/>
    <p:sldId id="597" r:id="rId60"/>
    <p:sldId id="521" r:id="rId61"/>
    <p:sldId id="544" r:id="rId62"/>
    <p:sldId id="545" r:id="rId63"/>
    <p:sldId id="523" r:id="rId64"/>
    <p:sldId id="525" r:id="rId65"/>
    <p:sldId id="547" r:id="rId66"/>
    <p:sldId id="527" r:id="rId67"/>
    <p:sldId id="528" r:id="rId68"/>
    <p:sldId id="529" r:id="rId69"/>
    <p:sldId id="530" r:id="rId70"/>
    <p:sldId id="531" r:id="rId71"/>
    <p:sldId id="503" r:id="rId72"/>
    <p:sldId id="475" r:id="rId73"/>
    <p:sldId id="477" r:id="rId74"/>
    <p:sldId id="533" r:id="rId75"/>
    <p:sldId id="534" r:id="rId76"/>
    <p:sldId id="535" r:id="rId77"/>
    <p:sldId id="536" r:id="rId78"/>
    <p:sldId id="537" r:id="rId79"/>
    <p:sldId id="538" r:id="rId80"/>
    <p:sldId id="539" r:id="rId81"/>
    <p:sldId id="540" r:id="rId82"/>
    <p:sldId id="541" r:id="rId83"/>
    <p:sldId id="542" r:id="rId84"/>
    <p:sldId id="543" r:id="rId8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6FF33"/>
    <a:srgbClr val="33CC33"/>
    <a:srgbClr val="669900"/>
    <a:srgbClr val="FFCC66"/>
    <a:srgbClr val="FFC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603" autoAdjust="0"/>
    <p:restoredTop sz="99112" autoAdjust="0"/>
  </p:normalViewPr>
  <p:slideViewPr>
    <p:cSldViewPr>
      <p:cViewPr varScale="1">
        <p:scale>
          <a:sx n="72" d="100"/>
          <a:sy n="72" d="100"/>
        </p:scale>
        <p:origin x="-1374" y="-102"/>
      </p:cViewPr>
      <p:guideLst>
        <p:guide orient="horz" pos="2160"/>
        <p:guide pos="2880"/>
      </p:guideLst>
    </p:cSldViewPr>
  </p:slideViewPr>
  <p:outlineViewPr>
    <p:cViewPr>
      <p:scale>
        <a:sx n="33" d="100"/>
        <a:sy n="33" d="100"/>
      </p:scale>
      <p:origin x="0" y="78"/>
    </p:cViewPr>
  </p:outlin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handoutMaster" Target="handoutMasters/handoutMaster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6542B6-41D3-484A-B794-AB18493C07A2}"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US"/>
        </a:p>
      </dgm:t>
    </dgm:pt>
    <dgm:pt modelId="{53D1D243-66AD-4F52-A2A6-26E907AE28DF}" type="pres">
      <dgm:prSet presAssocID="{9C6542B6-41D3-484A-B794-AB18493C07A2}" presName="linear" presStyleCnt="0">
        <dgm:presLayoutVars>
          <dgm:animLvl val="lvl"/>
          <dgm:resizeHandles val="exact"/>
        </dgm:presLayoutVars>
      </dgm:prSet>
      <dgm:spPr/>
      <dgm:t>
        <a:bodyPr/>
        <a:lstStyle/>
        <a:p>
          <a:endParaRPr lang="en-IN"/>
        </a:p>
      </dgm:t>
    </dgm:pt>
  </dgm:ptLst>
  <dgm:cxnLst>
    <dgm:cxn modelId="{34085AA2-3C14-4B72-8879-6947B523F6CE}" type="presOf" srcId="{9C6542B6-41D3-484A-B794-AB18493C07A2}" destId="{53D1D243-66AD-4F52-A2A6-26E907AE28DF}"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F97670-5A25-4FB9-A5F3-50A3FA93B5B8}" type="doc">
      <dgm:prSet loTypeId="urn:microsoft.com/office/officeart/2005/8/layout/radial1" loCatId="cycle" qsTypeId="urn:microsoft.com/office/officeart/2005/8/quickstyle/3d4" qsCatId="3D" csTypeId="urn:microsoft.com/office/officeart/2005/8/colors/colorful1#1" csCatId="colorful" phldr="1"/>
      <dgm:spPr/>
      <dgm:t>
        <a:bodyPr/>
        <a:lstStyle/>
        <a:p>
          <a:endParaRPr lang="en-US"/>
        </a:p>
      </dgm:t>
    </dgm:pt>
    <dgm:pt modelId="{ADDF5004-D179-4C7F-A7F7-E0E43562E900}">
      <dgm:prSet phldrT="[Text]" custT="1"/>
      <dgm:spPr/>
      <dgm:t>
        <a:bodyPr/>
        <a:lstStyle/>
        <a:p>
          <a:r>
            <a:rPr lang="en-US" sz="2400" b="1" dirty="0"/>
            <a:t>Chairman</a:t>
          </a:r>
        </a:p>
      </dgm:t>
    </dgm:pt>
    <dgm:pt modelId="{283642DB-CC74-496E-8A86-A3298F07550D}" type="parTrans" cxnId="{26084C86-2723-4DA1-A99F-95BD733A659C}">
      <dgm:prSet/>
      <dgm:spPr/>
      <dgm:t>
        <a:bodyPr/>
        <a:lstStyle/>
        <a:p>
          <a:endParaRPr lang="en-US"/>
        </a:p>
      </dgm:t>
    </dgm:pt>
    <dgm:pt modelId="{598554A7-3EFF-4B30-A2D7-64427B2640FA}" type="sibTrans" cxnId="{26084C86-2723-4DA1-A99F-95BD733A659C}">
      <dgm:prSet/>
      <dgm:spPr/>
      <dgm:t>
        <a:bodyPr/>
        <a:lstStyle/>
        <a:p>
          <a:endParaRPr lang="en-US"/>
        </a:p>
      </dgm:t>
    </dgm:pt>
    <dgm:pt modelId="{46117B7D-5339-4703-857A-D0898302C500}">
      <dgm:prSet phldrT="[Text]" custT="1"/>
      <dgm:spPr/>
      <dgm:t>
        <a:bodyPr/>
        <a:lstStyle/>
        <a:p>
          <a:r>
            <a:rPr lang="en-US" sz="2400" b="1" dirty="0"/>
            <a:t>DGQA</a:t>
          </a:r>
        </a:p>
      </dgm:t>
    </dgm:pt>
    <dgm:pt modelId="{9DBE5F02-0944-4FE7-8D8A-A9A943215864}" type="parTrans" cxnId="{BF0337D9-5AEC-40AF-AA17-867A407A18EC}">
      <dgm:prSet custT="1"/>
      <dgm:spPr>
        <a:ln w="38100">
          <a:solidFill>
            <a:schemeClr val="bg1"/>
          </a:solidFill>
        </a:ln>
      </dgm:spPr>
      <dgm:t>
        <a:bodyPr/>
        <a:lstStyle/>
        <a:p>
          <a:endParaRPr lang="en-US" sz="2400" b="1"/>
        </a:p>
      </dgm:t>
    </dgm:pt>
    <dgm:pt modelId="{E097922A-85FA-4FD4-AC66-08D40D3DCD40}" type="sibTrans" cxnId="{BF0337D9-5AEC-40AF-AA17-867A407A18EC}">
      <dgm:prSet/>
      <dgm:spPr/>
      <dgm:t>
        <a:bodyPr/>
        <a:lstStyle/>
        <a:p>
          <a:endParaRPr lang="en-US"/>
        </a:p>
      </dgm:t>
    </dgm:pt>
    <dgm:pt modelId="{5FC0AF9C-949D-4320-B355-2250F4956E2B}">
      <dgm:prSet phldrT="[Text]" custT="1"/>
      <dgm:spPr/>
      <dgm:t>
        <a:bodyPr/>
        <a:lstStyle/>
        <a:p>
          <a:r>
            <a:rPr lang="en-US" sz="2400" b="1" dirty="0"/>
            <a:t>Member Secretary</a:t>
          </a:r>
        </a:p>
      </dgm:t>
    </dgm:pt>
    <dgm:pt modelId="{B5CB173B-BDAD-48C1-81EB-029120DCB431}" type="parTrans" cxnId="{EF317F6D-A26D-4200-8C28-AD9CB718E0E2}">
      <dgm:prSet custT="1"/>
      <dgm:spPr>
        <a:ln w="38100">
          <a:solidFill>
            <a:schemeClr val="bg1"/>
          </a:solidFill>
        </a:ln>
      </dgm:spPr>
      <dgm:t>
        <a:bodyPr/>
        <a:lstStyle/>
        <a:p>
          <a:endParaRPr lang="en-US" sz="2400" b="1"/>
        </a:p>
      </dgm:t>
    </dgm:pt>
    <dgm:pt modelId="{44DB0D58-9FE6-4485-B65B-979DE06EB2A6}" type="sibTrans" cxnId="{EF317F6D-A26D-4200-8C28-AD9CB718E0E2}">
      <dgm:prSet/>
      <dgm:spPr/>
      <dgm:t>
        <a:bodyPr/>
        <a:lstStyle/>
        <a:p>
          <a:endParaRPr lang="en-US"/>
        </a:p>
      </dgm:t>
    </dgm:pt>
    <dgm:pt modelId="{B11C1903-03ED-4109-A179-29682F88D3F7}">
      <dgm:prSet phldrT="[Text]" custT="1"/>
      <dgm:spPr/>
      <dgm:t>
        <a:bodyPr/>
        <a:lstStyle/>
        <a:p>
          <a:r>
            <a:rPr lang="en-US" sz="2400" b="1" dirty="0"/>
            <a:t>Prof </a:t>
          </a:r>
          <a:r>
            <a:rPr lang="en-US" sz="2400" b="1" dirty="0" err="1"/>
            <a:t>Dte</a:t>
          </a:r>
          <a:r>
            <a:rPr lang="en-US" sz="2400" b="1" dirty="0"/>
            <a:t> &amp;DOI</a:t>
          </a:r>
        </a:p>
      </dgm:t>
    </dgm:pt>
    <dgm:pt modelId="{2EC224C8-B56E-4BCA-9753-A0FFE4FEBC39}" type="parTrans" cxnId="{776D8319-F0CC-48F5-9F71-2D2B5D66A387}">
      <dgm:prSet custT="1"/>
      <dgm:spPr>
        <a:ln w="38100">
          <a:solidFill>
            <a:schemeClr val="bg1"/>
          </a:solidFill>
        </a:ln>
      </dgm:spPr>
      <dgm:t>
        <a:bodyPr/>
        <a:lstStyle/>
        <a:p>
          <a:endParaRPr lang="en-US" sz="2400" b="1"/>
        </a:p>
      </dgm:t>
    </dgm:pt>
    <dgm:pt modelId="{43F57584-C82C-456C-AFAD-2842CAB74622}" type="sibTrans" cxnId="{776D8319-F0CC-48F5-9F71-2D2B5D66A387}">
      <dgm:prSet/>
      <dgm:spPr/>
      <dgm:t>
        <a:bodyPr/>
        <a:lstStyle/>
        <a:p>
          <a:endParaRPr lang="en-US"/>
        </a:p>
      </dgm:t>
    </dgm:pt>
    <dgm:pt modelId="{37A326E4-8E09-4D23-ADCD-04AB642ED057}">
      <dgm:prSet phldrT="[Text]" custT="1"/>
      <dgm:spPr/>
      <dgm:t>
        <a:bodyPr/>
        <a:lstStyle/>
        <a:p>
          <a:r>
            <a:rPr lang="en-US" sz="2400" b="1" dirty="0" err="1"/>
            <a:t>MoD</a:t>
          </a:r>
          <a:r>
            <a:rPr lang="en-US" sz="2400" b="1" dirty="0"/>
            <a:t>/</a:t>
          </a:r>
        </a:p>
        <a:p>
          <a:r>
            <a:rPr lang="en-US" sz="2400" b="1" dirty="0"/>
            <a:t>DDP</a:t>
          </a:r>
        </a:p>
      </dgm:t>
    </dgm:pt>
    <dgm:pt modelId="{8759FBA8-F6CE-4C2F-BA35-BDCF37E9BF91}" type="parTrans" cxnId="{73B4D620-FAA8-4986-8FB0-D4AA7C117FCD}">
      <dgm:prSet custT="1"/>
      <dgm:spPr>
        <a:ln w="38100">
          <a:solidFill>
            <a:schemeClr val="bg1"/>
          </a:solidFill>
        </a:ln>
      </dgm:spPr>
      <dgm:t>
        <a:bodyPr/>
        <a:lstStyle/>
        <a:p>
          <a:endParaRPr lang="en-US" sz="2400" b="1"/>
        </a:p>
      </dgm:t>
    </dgm:pt>
    <dgm:pt modelId="{DB5500D1-D397-4C5E-82BE-FC5B6353A65C}" type="sibTrans" cxnId="{73B4D620-FAA8-4986-8FB0-D4AA7C117FCD}">
      <dgm:prSet/>
      <dgm:spPr/>
      <dgm:t>
        <a:bodyPr/>
        <a:lstStyle/>
        <a:p>
          <a:endParaRPr lang="en-US"/>
        </a:p>
      </dgm:t>
    </dgm:pt>
    <dgm:pt modelId="{087AF7A5-C04E-495A-9023-272EA7C1FFDA}">
      <dgm:prSet phldrT="[Text]" custT="1"/>
      <dgm:spPr/>
      <dgm:t>
        <a:bodyPr/>
        <a:lstStyle/>
        <a:p>
          <a:r>
            <a:rPr lang="en-US" sz="2400" b="1" dirty="0" err="1"/>
            <a:t>MoD</a:t>
          </a:r>
          <a:r>
            <a:rPr lang="en-US" sz="2400" b="1" dirty="0"/>
            <a:t>/ Fin</a:t>
          </a:r>
        </a:p>
      </dgm:t>
    </dgm:pt>
    <dgm:pt modelId="{A6F5D6C6-28A3-4E6A-B035-E96490BE8CC6}" type="parTrans" cxnId="{4F76F991-4727-400A-8428-0CC29627F449}">
      <dgm:prSet custT="1"/>
      <dgm:spPr>
        <a:ln w="38100">
          <a:solidFill>
            <a:schemeClr val="bg1"/>
          </a:solidFill>
        </a:ln>
      </dgm:spPr>
      <dgm:t>
        <a:bodyPr/>
        <a:lstStyle/>
        <a:p>
          <a:endParaRPr lang="en-US" sz="2400" b="1"/>
        </a:p>
      </dgm:t>
    </dgm:pt>
    <dgm:pt modelId="{0E4458F0-6805-465C-8FA8-9B225AD9EF83}" type="sibTrans" cxnId="{4F76F991-4727-400A-8428-0CC29627F449}">
      <dgm:prSet/>
      <dgm:spPr/>
      <dgm:t>
        <a:bodyPr/>
        <a:lstStyle/>
        <a:p>
          <a:endParaRPr lang="en-US"/>
        </a:p>
      </dgm:t>
    </dgm:pt>
    <dgm:pt modelId="{867EAA51-A070-4546-AD06-FF0FCF0CE093}" type="pres">
      <dgm:prSet presAssocID="{38F97670-5A25-4FB9-A5F3-50A3FA93B5B8}" presName="cycle" presStyleCnt="0">
        <dgm:presLayoutVars>
          <dgm:chMax val="1"/>
          <dgm:dir/>
          <dgm:animLvl val="ctr"/>
          <dgm:resizeHandles val="exact"/>
        </dgm:presLayoutVars>
      </dgm:prSet>
      <dgm:spPr/>
      <dgm:t>
        <a:bodyPr/>
        <a:lstStyle/>
        <a:p>
          <a:endParaRPr lang="en-IN"/>
        </a:p>
      </dgm:t>
    </dgm:pt>
    <dgm:pt modelId="{0FF28786-92E7-4B9A-92D0-1832E54C11EF}" type="pres">
      <dgm:prSet presAssocID="{ADDF5004-D179-4C7F-A7F7-E0E43562E900}" presName="centerShape" presStyleLbl="node0" presStyleIdx="0" presStyleCnt="1" custScaleX="127354"/>
      <dgm:spPr/>
      <dgm:t>
        <a:bodyPr/>
        <a:lstStyle/>
        <a:p>
          <a:endParaRPr lang="en-IN"/>
        </a:p>
      </dgm:t>
    </dgm:pt>
    <dgm:pt modelId="{D109A353-755F-4123-B0C2-627996718A76}" type="pres">
      <dgm:prSet presAssocID="{9DBE5F02-0944-4FE7-8D8A-A9A943215864}" presName="Name9" presStyleLbl="parChTrans1D2" presStyleIdx="0" presStyleCnt="5"/>
      <dgm:spPr/>
      <dgm:t>
        <a:bodyPr/>
        <a:lstStyle/>
        <a:p>
          <a:endParaRPr lang="en-IN"/>
        </a:p>
      </dgm:t>
    </dgm:pt>
    <dgm:pt modelId="{24BE00F6-3446-4BBE-B582-D167B645C9B9}" type="pres">
      <dgm:prSet presAssocID="{9DBE5F02-0944-4FE7-8D8A-A9A943215864}" presName="connTx" presStyleLbl="parChTrans1D2" presStyleIdx="0" presStyleCnt="5"/>
      <dgm:spPr/>
      <dgm:t>
        <a:bodyPr/>
        <a:lstStyle/>
        <a:p>
          <a:endParaRPr lang="en-IN"/>
        </a:p>
      </dgm:t>
    </dgm:pt>
    <dgm:pt modelId="{FC932649-789F-4FE6-B8C0-157E1BA152F1}" type="pres">
      <dgm:prSet presAssocID="{46117B7D-5339-4703-857A-D0898302C500}" presName="node" presStyleLbl="node1" presStyleIdx="0" presStyleCnt="5">
        <dgm:presLayoutVars>
          <dgm:bulletEnabled val="1"/>
        </dgm:presLayoutVars>
      </dgm:prSet>
      <dgm:spPr/>
      <dgm:t>
        <a:bodyPr/>
        <a:lstStyle/>
        <a:p>
          <a:endParaRPr lang="en-IN"/>
        </a:p>
      </dgm:t>
    </dgm:pt>
    <dgm:pt modelId="{E6D901CC-4EE7-48A8-9267-9101D9A6A10D}" type="pres">
      <dgm:prSet presAssocID="{B5CB173B-BDAD-48C1-81EB-029120DCB431}" presName="Name9" presStyleLbl="parChTrans1D2" presStyleIdx="1" presStyleCnt="5"/>
      <dgm:spPr/>
      <dgm:t>
        <a:bodyPr/>
        <a:lstStyle/>
        <a:p>
          <a:endParaRPr lang="en-IN"/>
        </a:p>
      </dgm:t>
    </dgm:pt>
    <dgm:pt modelId="{40D726D4-3AB3-4A5E-930A-82A8C278FECA}" type="pres">
      <dgm:prSet presAssocID="{B5CB173B-BDAD-48C1-81EB-029120DCB431}" presName="connTx" presStyleLbl="parChTrans1D2" presStyleIdx="1" presStyleCnt="5"/>
      <dgm:spPr/>
      <dgm:t>
        <a:bodyPr/>
        <a:lstStyle/>
        <a:p>
          <a:endParaRPr lang="en-IN"/>
        </a:p>
      </dgm:t>
    </dgm:pt>
    <dgm:pt modelId="{1A8A9899-3A2B-44AC-A686-CB9190AF68CE}" type="pres">
      <dgm:prSet presAssocID="{5FC0AF9C-949D-4320-B355-2250F4956E2B}" presName="node" presStyleLbl="node1" presStyleIdx="1" presStyleCnt="5" custScaleX="107197" custRadScaleRad="115234" custRadScaleInc="-1905">
        <dgm:presLayoutVars>
          <dgm:bulletEnabled val="1"/>
        </dgm:presLayoutVars>
      </dgm:prSet>
      <dgm:spPr/>
      <dgm:t>
        <a:bodyPr/>
        <a:lstStyle/>
        <a:p>
          <a:endParaRPr lang="en-IN"/>
        </a:p>
      </dgm:t>
    </dgm:pt>
    <dgm:pt modelId="{B7529A17-9D85-4969-A020-741CEBC4EDA4}" type="pres">
      <dgm:prSet presAssocID="{2EC224C8-B56E-4BCA-9753-A0FFE4FEBC39}" presName="Name9" presStyleLbl="parChTrans1D2" presStyleIdx="2" presStyleCnt="5"/>
      <dgm:spPr/>
      <dgm:t>
        <a:bodyPr/>
        <a:lstStyle/>
        <a:p>
          <a:endParaRPr lang="en-IN"/>
        </a:p>
      </dgm:t>
    </dgm:pt>
    <dgm:pt modelId="{D329AB08-67C4-434C-887E-808AB5E9A27A}" type="pres">
      <dgm:prSet presAssocID="{2EC224C8-B56E-4BCA-9753-A0FFE4FEBC39}" presName="connTx" presStyleLbl="parChTrans1D2" presStyleIdx="2" presStyleCnt="5"/>
      <dgm:spPr/>
      <dgm:t>
        <a:bodyPr/>
        <a:lstStyle/>
        <a:p>
          <a:endParaRPr lang="en-IN"/>
        </a:p>
      </dgm:t>
    </dgm:pt>
    <dgm:pt modelId="{3A48704A-DB25-42C0-B3ED-D84E4FFB0E48}" type="pres">
      <dgm:prSet presAssocID="{B11C1903-03ED-4109-A179-29682F88D3F7}" presName="node" presStyleLbl="node1" presStyleIdx="2" presStyleCnt="5" custScaleX="106797" custRadScaleRad="103322" custRadScaleInc="13979">
        <dgm:presLayoutVars>
          <dgm:bulletEnabled val="1"/>
        </dgm:presLayoutVars>
      </dgm:prSet>
      <dgm:spPr/>
      <dgm:t>
        <a:bodyPr/>
        <a:lstStyle/>
        <a:p>
          <a:endParaRPr lang="en-IN"/>
        </a:p>
      </dgm:t>
    </dgm:pt>
    <dgm:pt modelId="{22982CEF-4E68-41A0-9BD4-FFD31D47A590}" type="pres">
      <dgm:prSet presAssocID="{8759FBA8-F6CE-4C2F-BA35-BDCF37E9BF91}" presName="Name9" presStyleLbl="parChTrans1D2" presStyleIdx="3" presStyleCnt="5"/>
      <dgm:spPr/>
      <dgm:t>
        <a:bodyPr/>
        <a:lstStyle/>
        <a:p>
          <a:endParaRPr lang="en-IN"/>
        </a:p>
      </dgm:t>
    </dgm:pt>
    <dgm:pt modelId="{8DC1D373-26B1-4A04-B1B8-C7B6A33105B4}" type="pres">
      <dgm:prSet presAssocID="{8759FBA8-F6CE-4C2F-BA35-BDCF37E9BF91}" presName="connTx" presStyleLbl="parChTrans1D2" presStyleIdx="3" presStyleCnt="5"/>
      <dgm:spPr/>
      <dgm:t>
        <a:bodyPr/>
        <a:lstStyle/>
        <a:p>
          <a:endParaRPr lang="en-IN"/>
        </a:p>
      </dgm:t>
    </dgm:pt>
    <dgm:pt modelId="{A7044DF4-5643-4872-A2D9-D77B5C0D5A96}" type="pres">
      <dgm:prSet presAssocID="{37A326E4-8E09-4D23-ADCD-04AB642ED057}" presName="node" presStyleLbl="node1" presStyleIdx="3" presStyleCnt="5">
        <dgm:presLayoutVars>
          <dgm:bulletEnabled val="1"/>
        </dgm:presLayoutVars>
      </dgm:prSet>
      <dgm:spPr/>
      <dgm:t>
        <a:bodyPr/>
        <a:lstStyle/>
        <a:p>
          <a:endParaRPr lang="en-IN"/>
        </a:p>
      </dgm:t>
    </dgm:pt>
    <dgm:pt modelId="{7EE3C3D2-05D4-4D7A-B047-D20A4F247472}" type="pres">
      <dgm:prSet presAssocID="{A6F5D6C6-28A3-4E6A-B035-E96490BE8CC6}" presName="Name9" presStyleLbl="parChTrans1D2" presStyleIdx="4" presStyleCnt="5"/>
      <dgm:spPr/>
      <dgm:t>
        <a:bodyPr/>
        <a:lstStyle/>
        <a:p>
          <a:endParaRPr lang="en-IN"/>
        </a:p>
      </dgm:t>
    </dgm:pt>
    <dgm:pt modelId="{9884C242-0212-4DF9-A414-459282D49C38}" type="pres">
      <dgm:prSet presAssocID="{A6F5D6C6-28A3-4E6A-B035-E96490BE8CC6}" presName="connTx" presStyleLbl="parChTrans1D2" presStyleIdx="4" presStyleCnt="5"/>
      <dgm:spPr/>
      <dgm:t>
        <a:bodyPr/>
        <a:lstStyle/>
        <a:p>
          <a:endParaRPr lang="en-IN"/>
        </a:p>
      </dgm:t>
    </dgm:pt>
    <dgm:pt modelId="{0074829A-A307-4A3B-922C-71243BC01C53}" type="pres">
      <dgm:prSet presAssocID="{087AF7A5-C04E-495A-9023-272EA7C1FFDA}" presName="node" presStyleLbl="node1" presStyleIdx="4" presStyleCnt="5">
        <dgm:presLayoutVars>
          <dgm:bulletEnabled val="1"/>
        </dgm:presLayoutVars>
      </dgm:prSet>
      <dgm:spPr/>
      <dgm:t>
        <a:bodyPr/>
        <a:lstStyle/>
        <a:p>
          <a:endParaRPr lang="en-IN"/>
        </a:p>
      </dgm:t>
    </dgm:pt>
  </dgm:ptLst>
  <dgm:cxnLst>
    <dgm:cxn modelId="{F9A48567-FAEE-4E28-B0B3-04078A1D274A}" type="presOf" srcId="{38F97670-5A25-4FB9-A5F3-50A3FA93B5B8}" destId="{867EAA51-A070-4546-AD06-FF0FCF0CE093}" srcOrd="0" destOrd="0" presId="urn:microsoft.com/office/officeart/2005/8/layout/radial1"/>
    <dgm:cxn modelId="{EEACC7AD-6442-482E-BF5C-95954514C717}" type="presOf" srcId="{8759FBA8-F6CE-4C2F-BA35-BDCF37E9BF91}" destId="{8DC1D373-26B1-4A04-B1B8-C7B6A33105B4}" srcOrd="1" destOrd="0" presId="urn:microsoft.com/office/officeart/2005/8/layout/radial1"/>
    <dgm:cxn modelId="{26084C86-2723-4DA1-A99F-95BD733A659C}" srcId="{38F97670-5A25-4FB9-A5F3-50A3FA93B5B8}" destId="{ADDF5004-D179-4C7F-A7F7-E0E43562E900}" srcOrd="0" destOrd="0" parTransId="{283642DB-CC74-496E-8A86-A3298F07550D}" sibTransId="{598554A7-3EFF-4B30-A2D7-64427B2640FA}"/>
    <dgm:cxn modelId="{190C86B7-2CA5-4368-8E20-8B72C482C4EF}" type="presOf" srcId="{8759FBA8-F6CE-4C2F-BA35-BDCF37E9BF91}" destId="{22982CEF-4E68-41A0-9BD4-FFD31D47A590}" srcOrd="0" destOrd="0" presId="urn:microsoft.com/office/officeart/2005/8/layout/radial1"/>
    <dgm:cxn modelId="{86EE68D0-172F-4CD8-942E-9D174178A125}" type="presOf" srcId="{46117B7D-5339-4703-857A-D0898302C500}" destId="{FC932649-789F-4FE6-B8C0-157E1BA152F1}" srcOrd="0" destOrd="0" presId="urn:microsoft.com/office/officeart/2005/8/layout/radial1"/>
    <dgm:cxn modelId="{16D708B5-1FDE-498D-BFAB-CDC7978D64C7}" type="presOf" srcId="{37A326E4-8E09-4D23-ADCD-04AB642ED057}" destId="{A7044DF4-5643-4872-A2D9-D77B5C0D5A96}" srcOrd="0" destOrd="0" presId="urn:microsoft.com/office/officeart/2005/8/layout/radial1"/>
    <dgm:cxn modelId="{F2390330-D801-4C13-9543-0E93CF634EF4}" type="presOf" srcId="{A6F5D6C6-28A3-4E6A-B035-E96490BE8CC6}" destId="{7EE3C3D2-05D4-4D7A-B047-D20A4F247472}" srcOrd="0" destOrd="0" presId="urn:microsoft.com/office/officeart/2005/8/layout/radial1"/>
    <dgm:cxn modelId="{EF317F6D-A26D-4200-8C28-AD9CB718E0E2}" srcId="{ADDF5004-D179-4C7F-A7F7-E0E43562E900}" destId="{5FC0AF9C-949D-4320-B355-2250F4956E2B}" srcOrd="1" destOrd="0" parTransId="{B5CB173B-BDAD-48C1-81EB-029120DCB431}" sibTransId="{44DB0D58-9FE6-4485-B65B-979DE06EB2A6}"/>
    <dgm:cxn modelId="{77FAE4BD-5C6C-4D68-A414-A94873A4042A}" type="presOf" srcId="{B5CB173B-BDAD-48C1-81EB-029120DCB431}" destId="{40D726D4-3AB3-4A5E-930A-82A8C278FECA}" srcOrd="1" destOrd="0" presId="urn:microsoft.com/office/officeart/2005/8/layout/radial1"/>
    <dgm:cxn modelId="{EF1C2978-BA60-4976-B06B-11CA8ACAFB32}" type="presOf" srcId="{9DBE5F02-0944-4FE7-8D8A-A9A943215864}" destId="{24BE00F6-3446-4BBE-B582-D167B645C9B9}" srcOrd="1" destOrd="0" presId="urn:microsoft.com/office/officeart/2005/8/layout/radial1"/>
    <dgm:cxn modelId="{BDD6C386-8B38-48CC-84DF-2236BD44E7B4}" type="presOf" srcId="{B11C1903-03ED-4109-A179-29682F88D3F7}" destId="{3A48704A-DB25-42C0-B3ED-D84E4FFB0E48}" srcOrd="0" destOrd="0" presId="urn:microsoft.com/office/officeart/2005/8/layout/radial1"/>
    <dgm:cxn modelId="{BF0337D9-5AEC-40AF-AA17-867A407A18EC}" srcId="{ADDF5004-D179-4C7F-A7F7-E0E43562E900}" destId="{46117B7D-5339-4703-857A-D0898302C500}" srcOrd="0" destOrd="0" parTransId="{9DBE5F02-0944-4FE7-8D8A-A9A943215864}" sibTransId="{E097922A-85FA-4FD4-AC66-08D40D3DCD40}"/>
    <dgm:cxn modelId="{67BC80BE-A4E0-4B22-87C9-BD2ACECD0F52}" type="presOf" srcId="{9DBE5F02-0944-4FE7-8D8A-A9A943215864}" destId="{D109A353-755F-4123-B0C2-627996718A76}" srcOrd="0" destOrd="0" presId="urn:microsoft.com/office/officeart/2005/8/layout/radial1"/>
    <dgm:cxn modelId="{E2BE7ED7-29EF-4444-90A3-107A389F654C}" type="presOf" srcId="{B5CB173B-BDAD-48C1-81EB-029120DCB431}" destId="{E6D901CC-4EE7-48A8-9267-9101D9A6A10D}" srcOrd="0" destOrd="0" presId="urn:microsoft.com/office/officeart/2005/8/layout/radial1"/>
    <dgm:cxn modelId="{032388F1-D7DC-4848-8E8D-5CEF18ECA821}" type="presOf" srcId="{2EC224C8-B56E-4BCA-9753-A0FFE4FEBC39}" destId="{B7529A17-9D85-4969-A020-741CEBC4EDA4}" srcOrd="0" destOrd="0" presId="urn:microsoft.com/office/officeart/2005/8/layout/radial1"/>
    <dgm:cxn modelId="{E19C3943-5051-4BD4-9750-268B3D10D327}" type="presOf" srcId="{2EC224C8-B56E-4BCA-9753-A0FFE4FEBC39}" destId="{D329AB08-67C4-434C-887E-808AB5E9A27A}" srcOrd="1" destOrd="0" presId="urn:microsoft.com/office/officeart/2005/8/layout/radial1"/>
    <dgm:cxn modelId="{EAA4B86C-A59F-4437-BBF2-76BA3930CC43}" type="presOf" srcId="{A6F5D6C6-28A3-4E6A-B035-E96490BE8CC6}" destId="{9884C242-0212-4DF9-A414-459282D49C38}" srcOrd="1" destOrd="0" presId="urn:microsoft.com/office/officeart/2005/8/layout/radial1"/>
    <dgm:cxn modelId="{3F0901F9-9286-4630-9884-56AF20AD2120}" type="presOf" srcId="{ADDF5004-D179-4C7F-A7F7-E0E43562E900}" destId="{0FF28786-92E7-4B9A-92D0-1832E54C11EF}" srcOrd="0" destOrd="0" presId="urn:microsoft.com/office/officeart/2005/8/layout/radial1"/>
    <dgm:cxn modelId="{776D8319-F0CC-48F5-9F71-2D2B5D66A387}" srcId="{ADDF5004-D179-4C7F-A7F7-E0E43562E900}" destId="{B11C1903-03ED-4109-A179-29682F88D3F7}" srcOrd="2" destOrd="0" parTransId="{2EC224C8-B56E-4BCA-9753-A0FFE4FEBC39}" sibTransId="{43F57584-C82C-456C-AFAD-2842CAB74622}"/>
    <dgm:cxn modelId="{73B4D620-FAA8-4986-8FB0-D4AA7C117FCD}" srcId="{ADDF5004-D179-4C7F-A7F7-E0E43562E900}" destId="{37A326E4-8E09-4D23-ADCD-04AB642ED057}" srcOrd="3" destOrd="0" parTransId="{8759FBA8-F6CE-4C2F-BA35-BDCF37E9BF91}" sibTransId="{DB5500D1-D397-4C5E-82BE-FC5B6353A65C}"/>
    <dgm:cxn modelId="{8903DDAD-8ECE-4253-8B94-E2D4AFFB94C2}" type="presOf" srcId="{5FC0AF9C-949D-4320-B355-2250F4956E2B}" destId="{1A8A9899-3A2B-44AC-A686-CB9190AF68CE}" srcOrd="0" destOrd="0" presId="urn:microsoft.com/office/officeart/2005/8/layout/radial1"/>
    <dgm:cxn modelId="{4F76F991-4727-400A-8428-0CC29627F449}" srcId="{ADDF5004-D179-4C7F-A7F7-E0E43562E900}" destId="{087AF7A5-C04E-495A-9023-272EA7C1FFDA}" srcOrd="4" destOrd="0" parTransId="{A6F5D6C6-28A3-4E6A-B035-E96490BE8CC6}" sibTransId="{0E4458F0-6805-465C-8FA8-9B225AD9EF83}"/>
    <dgm:cxn modelId="{9358207F-1D9C-4BF3-B254-7DA43946E8DF}" type="presOf" srcId="{087AF7A5-C04E-495A-9023-272EA7C1FFDA}" destId="{0074829A-A307-4A3B-922C-71243BC01C53}" srcOrd="0" destOrd="0" presId="urn:microsoft.com/office/officeart/2005/8/layout/radial1"/>
    <dgm:cxn modelId="{0ED39405-75CB-47B1-9647-4EEDB0FB146D}" type="presParOf" srcId="{867EAA51-A070-4546-AD06-FF0FCF0CE093}" destId="{0FF28786-92E7-4B9A-92D0-1832E54C11EF}" srcOrd="0" destOrd="0" presId="urn:microsoft.com/office/officeart/2005/8/layout/radial1"/>
    <dgm:cxn modelId="{B13DD635-90BB-40E0-ACEF-7E2C3674E6C0}" type="presParOf" srcId="{867EAA51-A070-4546-AD06-FF0FCF0CE093}" destId="{D109A353-755F-4123-B0C2-627996718A76}" srcOrd="1" destOrd="0" presId="urn:microsoft.com/office/officeart/2005/8/layout/radial1"/>
    <dgm:cxn modelId="{C052969B-BA17-472A-B90D-5B7972F5F221}" type="presParOf" srcId="{D109A353-755F-4123-B0C2-627996718A76}" destId="{24BE00F6-3446-4BBE-B582-D167B645C9B9}" srcOrd="0" destOrd="0" presId="urn:microsoft.com/office/officeart/2005/8/layout/radial1"/>
    <dgm:cxn modelId="{79A90F27-CA1E-4852-A887-D5E57E8419FC}" type="presParOf" srcId="{867EAA51-A070-4546-AD06-FF0FCF0CE093}" destId="{FC932649-789F-4FE6-B8C0-157E1BA152F1}" srcOrd="2" destOrd="0" presId="urn:microsoft.com/office/officeart/2005/8/layout/radial1"/>
    <dgm:cxn modelId="{01AF60A9-0A11-4124-B470-C2B403364106}" type="presParOf" srcId="{867EAA51-A070-4546-AD06-FF0FCF0CE093}" destId="{E6D901CC-4EE7-48A8-9267-9101D9A6A10D}" srcOrd="3" destOrd="0" presId="urn:microsoft.com/office/officeart/2005/8/layout/radial1"/>
    <dgm:cxn modelId="{DDC895CC-E226-43EB-8917-9345A2CE0D23}" type="presParOf" srcId="{E6D901CC-4EE7-48A8-9267-9101D9A6A10D}" destId="{40D726D4-3AB3-4A5E-930A-82A8C278FECA}" srcOrd="0" destOrd="0" presId="urn:microsoft.com/office/officeart/2005/8/layout/radial1"/>
    <dgm:cxn modelId="{17282445-C1DD-40FC-92ED-00D809791869}" type="presParOf" srcId="{867EAA51-A070-4546-AD06-FF0FCF0CE093}" destId="{1A8A9899-3A2B-44AC-A686-CB9190AF68CE}" srcOrd="4" destOrd="0" presId="urn:microsoft.com/office/officeart/2005/8/layout/radial1"/>
    <dgm:cxn modelId="{E7BF248B-3183-415D-A6AB-3D1391E0110F}" type="presParOf" srcId="{867EAA51-A070-4546-AD06-FF0FCF0CE093}" destId="{B7529A17-9D85-4969-A020-741CEBC4EDA4}" srcOrd="5" destOrd="0" presId="urn:microsoft.com/office/officeart/2005/8/layout/radial1"/>
    <dgm:cxn modelId="{D161B459-55D1-4CFC-8453-3D63178E4E3E}" type="presParOf" srcId="{B7529A17-9D85-4969-A020-741CEBC4EDA4}" destId="{D329AB08-67C4-434C-887E-808AB5E9A27A}" srcOrd="0" destOrd="0" presId="urn:microsoft.com/office/officeart/2005/8/layout/radial1"/>
    <dgm:cxn modelId="{E29C9E1A-A625-4597-9EBD-34C6199A76CF}" type="presParOf" srcId="{867EAA51-A070-4546-AD06-FF0FCF0CE093}" destId="{3A48704A-DB25-42C0-B3ED-D84E4FFB0E48}" srcOrd="6" destOrd="0" presId="urn:microsoft.com/office/officeart/2005/8/layout/radial1"/>
    <dgm:cxn modelId="{68167FAF-C443-4541-8024-87C68B28662A}" type="presParOf" srcId="{867EAA51-A070-4546-AD06-FF0FCF0CE093}" destId="{22982CEF-4E68-41A0-9BD4-FFD31D47A590}" srcOrd="7" destOrd="0" presId="urn:microsoft.com/office/officeart/2005/8/layout/radial1"/>
    <dgm:cxn modelId="{C2B6A971-9334-4003-B181-EB6FA965E8D5}" type="presParOf" srcId="{22982CEF-4E68-41A0-9BD4-FFD31D47A590}" destId="{8DC1D373-26B1-4A04-B1B8-C7B6A33105B4}" srcOrd="0" destOrd="0" presId="urn:microsoft.com/office/officeart/2005/8/layout/radial1"/>
    <dgm:cxn modelId="{2ABE58B9-A61F-43AB-AFAC-17E75EA9D2C3}" type="presParOf" srcId="{867EAA51-A070-4546-AD06-FF0FCF0CE093}" destId="{A7044DF4-5643-4872-A2D9-D77B5C0D5A96}" srcOrd="8" destOrd="0" presId="urn:microsoft.com/office/officeart/2005/8/layout/radial1"/>
    <dgm:cxn modelId="{F0861023-3CE6-4126-BBB2-41480CCC7651}" type="presParOf" srcId="{867EAA51-A070-4546-AD06-FF0FCF0CE093}" destId="{7EE3C3D2-05D4-4D7A-B047-D20A4F247472}" srcOrd="9" destOrd="0" presId="urn:microsoft.com/office/officeart/2005/8/layout/radial1"/>
    <dgm:cxn modelId="{D1F53CAB-774E-41FC-ACD6-006B5DA8C05A}" type="presParOf" srcId="{7EE3C3D2-05D4-4D7A-B047-D20A4F247472}" destId="{9884C242-0212-4DF9-A414-459282D49C38}" srcOrd="0" destOrd="0" presId="urn:microsoft.com/office/officeart/2005/8/layout/radial1"/>
    <dgm:cxn modelId="{3D4429C7-B855-4DC3-850A-032222C98657}" type="presParOf" srcId="{867EAA51-A070-4546-AD06-FF0FCF0CE093}" destId="{0074829A-A307-4A3B-922C-71243BC01C53}" srcOrd="10" destOrd="0" presId="urn:microsoft.com/office/officeart/2005/8/layout/radial1"/>
  </dgm:cxnLst>
  <dgm:bg/>
  <dgm:whole>
    <a:ln w="57150"/>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C59B60-957A-444C-AB45-011D009E277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17AC8234-E9E2-4F5E-A43A-93F9A624D788}">
      <dgm:prSet custT="1"/>
      <dgm:spPr>
        <a:noFill/>
        <a:ln w="0"/>
      </dgm:spPr>
      <dgm:t>
        <a:bodyPr/>
        <a:lstStyle/>
        <a:p>
          <a:pPr algn="ctr"/>
          <a:r>
            <a:rPr lang="en-GB" sz="3200" b="1" u="sng" dirty="0">
              <a:solidFill>
                <a:srgbClr val="00FFFF"/>
              </a:solidFill>
              <a:latin typeface="Arial" panose="020B0604020202020204" pitchFamily="34" charset="0"/>
              <a:cs typeface="Arial" panose="020B0604020202020204" pitchFamily="34" charset="0"/>
            </a:rPr>
            <a:t>NVG Adaptation Filters and Image Intensifiers</a:t>
          </a:r>
        </a:p>
      </dgm:t>
    </dgm:pt>
    <dgm:pt modelId="{7CBA8120-FE5C-4900-BFBB-0F77831A1420}" type="parTrans" cxnId="{9729B8B9-A2C1-4802-A987-E66DDEAB19D7}">
      <dgm:prSet/>
      <dgm:spPr/>
      <dgm:t>
        <a:bodyPr/>
        <a:lstStyle/>
        <a:p>
          <a:endParaRPr lang="en-GB"/>
        </a:p>
      </dgm:t>
    </dgm:pt>
    <dgm:pt modelId="{F66ED656-8AB1-47E6-B049-F3D2BCA75F52}" type="sibTrans" cxnId="{9729B8B9-A2C1-4802-A987-E66DDEAB19D7}">
      <dgm:prSet/>
      <dgm:spPr/>
      <dgm:t>
        <a:bodyPr/>
        <a:lstStyle/>
        <a:p>
          <a:endParaRPr lang="en-GB"/>
        </a:p>
      </dgm:t>
    </dgm:pt>
    <dgm:pt modelId="{BE1CDE22-C5E8-453E-852C-CA1863C9775F}" type="pres">
      <dgm:prSet presAssocID="{6CC59B60-957A-444C-AB45-011D009E277A}" presName="linear" presStyleCnt="0">
        <dgm:presLayoutVars>
          <dgm:animLvl val="lvl"/>
          <dgm:resizeHandles val="exact"/>
        </dgm:presLayoutVars>
      </dgm:prSet>
      <dgm:spPr/>
      <dgm:t>
        <a:bodyPr/>
        <a:lstStyle/>
        <a:p>
          <a:endParaRPr lang="en-IN"/>
        </a:p>
      </dgm:t>
    </dgm:pt>
    <dgm:pt modelId="{0ADAA632-EC4F-4FBA-B6CE-2F6BB72202A8}" type="pres">
      <dgm:prSet presAssocID="{17AC8234-E9E2-4F5E-A43A-93F9A624D788}" presName="parentText" presStyleLbl="node1" presStyleIdx="0" presStyleCnt="1">
        <dgm:presLayoutVars>
          <dgm:chMax val="0"/>
          <dgm:bulletEnabled val="1"/>
        </dgm:presLayoutVars>
      </dgm:prSet>
      <dgm:spPr/>
      <dgm:t>
        <a:bodyPr/>
        <a:lstStyle/>
        <a:p>
          <a:endParaRPr lang="en-IN"/>
        </a:p>
      </dgm:t>
    </dgm:pt>
  </dgm:ptLst>
  <dgm:cxnLst>
    <dgm:cxn modelId="{A8783053-F4F5-472B-8AB8-7CF465AD9062}" type="presOf" srcId="{6CC59B60-957A-444C-AB45-011D009E277A}" destId="{BE1CDE22-C5E8-453E-852C-CA1863C9775F}" srcOrd="0" destOrd="0" presId="urn:microsoft.com/office/officeart/2005/8/layout/vList2"/>
    <dgm:cxn modelId="{FCADEE88-B3F4-447B-81C2-C2CFEEE3DABE}" type="presOf" srcId="{17AC8234-E9E2-4F5E-A43A-93F9A624D788}" destId="{0ADAA632-EC4F-4FBA-B6CE-2F6BB72202A8}" srcOrd="0" destOrd="0" presId="urn:microsoft.com/office/officeart/2005/8/layout/vList2"/>
    <dgm:cxn modelId="{9729B8B9-A2C1-4802-A987-E66DDEAB19D7}" srcId="{6CC59B60-957A-444C-AB45-011D009E277A}" destId="{17AC8234-E9E2-4F5E-A43A-93F9A624D788}" srcOrd="0" destOrd="0" parTransId="{7CBA8120-FE5C-4900-BFBB-0F77831A1420}" sibTransId="{F66ED656-8AB1-47E6-B049-F3D2BCA75F52}"/>
    <dgm:cxn modelId="{E215BB06-4D87-42A2-ACE5-474EBF140406}" type="presParOf" srcId="{BE1CDE22-C5E8-453E-852C-CA1863C9775F}" destId="{0ADAA632-EC4F-4FBA-B6CE-2F6BB72202A8}"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C59B60-957A-444C-AB45-011D009E277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17AC8234-E9E2-4F5E-A43A-93F9A624D788}">
      <dgm:prSet custT="1"/>
      <dgm:spPr>
        <a:noFill/>
        <a:ln w="0"/>
      </dgm:spPr>
      <dgm:t>
        <a:bodyPr/>
        <a:lstStyle/>
        <a:p>
          <a:pPr algn="ctr"/>
          <a:r>
            <a:rPr lang="en-US" sz="3200" b="1" u="sng" dirty="0">
              <a:solidFill>
                <a:srgbClr val="00FFFF"/>
              </a:solidFill>
              <a:latin typeface="Arial" panose="020B0604020202020204" pitchFamily="34" charset="0"/>
              <a:cs typeface="Arial" panose="020B0604020202020204" pitchFamily="34" charset="0"/>
            </a:rPr>
            <a:t>Portable RPA Downlink Receiver with Display</a:t>
          </a:r>
          <a:endParaRPr lang="en-GB" sz="3200" b="1" u="sng" dirty="0">
            <a:solidFill>
              <a:srgbClr val="00FFFF"/>
            </a:solidFill>
            <a:latin typeface="Arial" panose="020B0604020202020204" pitchFamily="34" charset="0"/>
            <a:cs typeface="Arial" panose="020B0604020202020204" pitchFamily="34" charset="0"/>
          </a:endParaRPr>
        </a:p>
      </dgm:t>
    </dgm:pt>
    <dgm:pt modelId="{7CBA8120-FE5C-4900-BFBB-0F77831A1420}" type="parTrans" cxnId="{9729B8B9-A2C1-4802-A987-E66DDEAB19D7}">
      <dgm:prSet/>
      <dgm:spPr/>
      <dgm:t>
        <a:bodyPr/>
        <a:lstStyle/>
        <a:p>
          <a:endParaRPr lang="en-GB"/>
        </a:p>
      </dgm:t>
    </dgm:pt>
    <dgm:pt modelId="{F66ED656-8AB1-47E6-B049-F3D2BCA75F52}" type="sibTrans" cxnId="{9729B8B9-A2C1-4802-A987-E66DDEAB19D7}">
      <dgm:prSet/>
      <dgm:spPr/>
      <dgm:t>
        <a:bodyPr/>
        <a:lstStyle/>
        <a:p>
          <a:endParaRPr lang="en-GB"/>
        </a:p>
      </dgm:t>
    </dgm:pt>
    <dgm:pt modelId="{BE1CDE22-C5E8-453E-852C-CA1863C9775F}" type="pres">
      <dgm:prSet presAssocID="{6CC59B60-957A-444C-AB45-011D009E277A}" presName="linear" presStyleCnt="0">
        <dgm:presLayoutVars>
          <dgm:animLvl val="lvl"/>
          <dgm:resizeHandles val="exact"/>
        </dgm:presLayoutVars>
      </dgm:prSet>
      <dgm:spPr/>
      <dgm:t>
        <a:bodyPr/>
        <a:lstStyle/>
        <a:p>
          <a:endParaRPr lang="en-IN"/>
        </a:p>
      </dgm:t>
    </dgm:pt>
    <dgm:pt modelId="{0ADAA632-EC4F-4FBA-B6CE-2F6BB72202A8}" type="pres">
      <dgm:prSet presAssocID="{17AC8234-E9E2-4F5E-A43A-93F9A624D788}" presName="parentText" presStyleLbl="node1" presStyleIdx="0" presStyleCnt="1">
        <dgm:presLayoutVars>
          <dgm:chMax val="0"/>
          <dgm:bulletEnabled val="1"/>
        </dgm:presLayoutVars>
      </dgm:prSet>
      <dgm:spPr/>
      <dgm:t>
        <a:bodyPr/>
        <a:lstStyle/>
        <a:p>
          <a:endParaRPr lang="en-IN"/>
        </a:p>
      </dgm:t>
    </dgm:pt>
  </dgm:ptLst>
  <dgm:cxnLst>
    <dgm:cxn modelId="{E6E75DFA-95BC-42B8-A998-BDFEA54FCB69}" type="presOf" srcId="{17AC8234-E9E2-4F5E-A43A-93F9A624D788}" destId="{0ADAA632-EC4F-4FBA-B6CE-2F6BB72202A8}" srcOrd="0" destOrd="0" presId="urn:microsoft.com/office/officeart/2005/8/layout/vList2"/>
    <dgm:cxn modelId="{4D357E67-D587-47C0-82D6-C62030788896}" type="presOf" srcId="{6CC59B60-957A-444C-AB45-011D009E277A}" destId="{BE1CDE22-C5E8-453E-852C-CA1863C9775F}" srcOrd="0" destOrd="0" presId="urn:microsoft.com/office/officeart/2005/8/layout/vList2"/>
    <dgm:cxn modelId="{9729B8B9-A2C1-4802-A987-E66DDEAB19D7}" srcId="{6CC59B60-957A-444C-AB45-011D009E277A}" destId="{17AC8234-E9E2-4F5E-A43A-93F9A624D788}" srcOrd="0" destOrd="0" parTransId="{7CBA8120-FE5C-4900-BFBB-0F77831A1420}" sibTransId="{F66ED656-8AB1-47E6-B049-F3D2BCA75F52}"/>
    <dgm:cxn modelId="{C0D18997-2264-4CDD-AA83-2B92C00C2C00}" type="presParOf" srcId="{BE1CDE22-C5E8-453E-852C-CA1863C9775F}" destId="{0ADAA632-EC4F-4FBA-B6CE-2F6BB72202A8}"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C59B60-957A-444C-AB45-011D009E277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17AC8234-E9E2-4F5E-A43A-93F9A624D788}">
      <dgm:prSet custT="1"/>
      <dgm:spPr>
        <a:noFill/>
        <a:ln w="0"/>
      </dgm:spPr>
      <dgm:t>
        <a:bodyPr/>
        <a:lstStyle/>
        <a:p>
          <a:pPr algn="ctr"/>
          <a:r>
            <a:rPr lang="en-US" sz="3200" b="1" u="sng" dirty="0">
              <a:solidFill>
                <a:srgbClr val="00FFFF"/>
              </a:solidFill>
              <a:latin typeface="Arial" panose="020B0604020202020204" pitchFamily="34" charset="0"/>
              <a:cs typeface="Arial" panose="020B0604020202020204" pitchFamily="34" charset="0"/>
            </a:rPr>
            <a:t>Materials For High Pressure Fuel Pipelines</a:t>
          </a:r>
          <a:endParaRPr lang="en-GB" sz="3200" b="1" u="sng" dirty="0">
            <a:solidFill>
              <a:srgbClr val="00FFFF"/>
            </a:solidFill>
            <a:latin typeface="Arial" panose="020B0604020202020204" pitchFamily="34" charset="0"/>
            <a:cs typeface="Arial" panose="020B0604020202020204" pitchFamily="34" charset="0"/>
          </a:endParaRPr>
        </a:p>
      </dgm:t>
    </dgm:pt>
    <dgm:pt modelId="{7CBA8120-FE5C-4900-BFBB-0F77831A1420}" type="parTrans" cxnId="{9729B8B9-A2C1-4802-A987-E66DDEAB19D7}">
      <dgm:prSet/>
      <dgm:spPr/>
      <dgm:t>
        <a:bodyPr/>
        <a:lstStyle/>
        <a:p>
          <a:endParaRPr lang="en-GB" u="sng" dirty="0"/>
        </a:p>
      </dgm:t>
    </dgm:pt>
    <dgm:pt modelId="{F66ED656-8AB1-47E6-B049-F3D2BCA75F52}" type="sibTrans" cxnId="{9729B8B9-A2C1-4802-A987-E66DDEAB19D7}">
      <dgm:prSet/>
      <dgm:spPr/>
      <dgm:t>
        <a:bodyPr/>
        <a:lstStyle/>
        <a:p>
          <a:endParaRPr lang="en-GB" u="sng" dirty="0"/>
        </a:p>
      </dgm:t>
    </dgm:pt>
    <dgm:pt modelId="{BE1CDE22-C5E8-453E-852C-CA1863C9775F}" type="pres">
      <dgm:prSet presAssocID="{6CC59B60-957A-444C-AB45-011D009E277A}" presName="linear" presStyleCnt="0">
        <dgm:presLayoutVars>
          <dgm:animLvl val="lvl"/>
          <dgm:resizeHandles val="exact"/>
        </dgm:presLayoutVars>
      </dgm:prSet>
      <dgm:spPr/>
      <dgm:t>
        <a:bodyPr/>
        <a:lstStyle/>
        <a:p>
          <a:endParaRPr lang="en-IN"/>
        </a:p>
      </dgm:t>
    </dgm:pt>
    <dgm:pt modelId="{0ADAA632-EC4F-4FBA-B6CE-2F6BB72202A8}" type="pres">
      <dgm:prSet presAssocID="{17AC8234-E9E2-4F5E-A43A-93F9A624D788}" presName="parentText" presStyleLbl="node1" presStyleIdx="0" presStyleCnt="1">
        <dgm:presLayoutVars>
          <dgm:chMax val="0"/>
          <dgm:bulletEnabled val="1"/>
        </dgm:presLayoutVars>
      </dgm:prSet>
      <dgm:spPr/>
      <dgm:t>
        <a:bodyPr/>
        <a:lstStyle/>
        <a:p>
          <a:endParaRPr lang="en-IN"/>
        </a:p>
      </dgm:t>
    </dgm:pt>
  </dgm:ptLst>
  <dgm:cxnLst>
    <dgm:cxn modelId="{DF7D25F9-9438-447E-A0C5-DBD296776188}" type="presOf" srcId="{17AC8234-E9E2-4F5E-A43A-93F9A624D788}" destId="{0ADAA632-EC4F-4FBA-B6CE-2F6BB72202A8}" srcOrd="0" destOrd="0" presId="urn:microsoft.com/office/officeart/2005/8/layout/vList2"/>
    <dgm:cxn modelId="{3A9B5876-9085-440D-9754-061416C49CF8}" type="presOf" srcId="{6CC59B60-957A-444C-AB45-011D009E277A}" destId="{BE1CDE22-C5E8-453E-852C-CA1863C9775F}" srcOrd="0" destOrd="0" presId="urn:microsoft.com/office/officeart/2005/8/layout/vList2"/>
    <dgm:cxn modelId="{9729B8B9-A2C1-4802-A987-E66DDEAB19D7}" srcId="{6CC59B60-957A-444C-AB45-011D009E277A}" destId="{17AC8234-E9E2-4F5E-A43A-93F9A624D788}" srcOrd="0" destOrd="0" parTransId="{7CBA8120-FE5C-4900-BFBB-0F77831A1420}" sibTransId="{F66ED656-8AB1-47E6-B049-F3D2BCA75F52}"/>
    <dgm:cxn modelId="{379B0018-E5C0-462C-ABBF-8E57C6AC3727}" type="presParOf" srcId="{BE1CDE22-C5E8-453E-852C-CA1863C9775F}" destId="{0ADAA632-EC4F-4FBA-B6CE-2F6BB72202A8}"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F28786-92E7-4B9A-92D0-1832E54C11EF}">
      <dsp:nvSpPr>
        <dsp:cNvPr id="0" name=""/>
        <dsp:cNvSpPr/>
      </dsp:nvSpPr>
      <dsp:spPr>
        <a:xfrm>
          <a:off x="3632314" y="2103604"/>
          <a:ext cx="2038802" cy="1600894"/>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Chairman</a:t>
          </a:r>
        </a:p>
      </dsp:txBody>
      <dsp:txXfrm>
        <a:off x="3930890" y="2338049"/>
        <a:ext cx="1441650" cy="1132004"/>
      </dsp:txXfrm>
    </dsp:sp>
    <dsp:sp modelId="{D109A353-755F-4123-B0C2-627996718A76}">
      <dsp:nvSpPr>
        <dsp:cNvPr id="0" name=""/>
        <dsp:cNvSpPr/>
      </dsp:nvSpPr>
      <dsp:spPr>
        <a:xfrm rot="16200000">
          <a:off x="4410439" y="1846936"/>
          <a:ext cx="482552" cy="30783"/>
        </a:xfrm>
        <a:custGeom>
          <a:avLst/>
          <a:gdLst/>
          <a:ahLst/>
          <a:cxnLst/>
          <a:rect l="0" t="0" r="0" b="0"/>
          <a:pathLst>
            <a:path>
              <a:moveTo>
                <a:pt x="0" y="15391"/>
              </a:moveTo>
              <a:lnTo>
                <a:pt x="482552" y="15391"/>
              </a:lnTo>
            </a:path>
          </a:pathLst>
        </a:custGeom>
        <a:noFill/>
        <a:ln w="38100" cap="flat" cmpd="sng" algn="ctr">
          <a:solidFill>
            <a:schemeClr val="bg1"/>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US" sz="2400" b="1" kern="1200"/>
        </a:p>
      </dsp:txBody>
      <dsp:txXfrm>
        <a:off x="4639652" y="1850264"/>
        <a:ext cx="24127" cy="24127"/>
      </dsp:txXfrm>
    </dsp:sp>
    <dsp:sp modelId="{FC932649-789F-4FE6-B8C0-157E1BA152F1}">
      <dsp:nvSpPr>
        <dsp:cNvPr id="0" name=""/>
        <dsp:cNvSpPr/>
      </dsp:nvSpPr>
      <dsp:spPr>
        <a:xfrm>
          <a:off x="3851268" y="20158"/>
          <a:ext cx="1600894" cy="1600894"/>
        </a:xfrm>
        <a:prstGeom prst="ellipse">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DGQA</a:t>
          </a:r>
        </a:p>
      </dsp:txBody>
      <dsp:txXfrm>
        <a:off x="4085713" y="254603"/>
        <a:ext cx="1132004" cy="1132004"/>
      </dsp:txXfrm>
    </dsp:sp>
    <dsp:sp modelId="{E6D901CC-4EE7-48A8-9267-9101D9A6A10D}">
      <dsp:nvSpPr>
        <dsp:cNvPr id="0" name=""/>
        <dsp:cNvSpPr/>
      </dsp:nvSpPr>
      <dsp:spPr>
        <a:xfrm rot="20478852">
          <a:off x="5573181" y="2482160"/>
          <a:ext cx="560931" cy="30783"/>
        </a:xfrm>
        <a:custGeom>
          <a:avLst/>
          <a:gdLst/>
          <a:ahLst/>
          <a:cxnLst/>
          <a:rect l="0" t="0" r="0" b="0"/>
          <a:pathLst>
            <a:path>
              <a:moveTo>
                <a:pt x="0" y="15391"/>
              </a:moveTo>
              <a:lnTo>
                <a:pt x="560931" y="15391"/>
              </a:lnTo>
            </a:path>
          </a:pathLst>
        </a:custGeom>
        <a:noFill/>
        <a:ln w="38100" cap="flat" cmpd="sng" algn="ctr">
          <a:solidFill>
            <a:schemeClr val="bg1"/>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US" sz="2400" b="1" kern="1200"/>
        </a:p>
      </dsp:txBody>
      <dsp:txXfrm>
        <a:off x="5839623" y="2483529"/>
        <a:ext cx="28046" cy="28046"/>
      </dsp:txXfrm>
    </dsp:sp>
    <dsp:sp modelId="{1A8A9899-3A2B-44AC-A686-CB9190AF68CE}">
      <dsp:nvSpPr>
        <dsp:cNvPr id="0" name=""/>
        <dsp:cNvSpPr/>
      </dsp:nvSpPr>
      <dsp:spPr>
        <a:xfrm>
          <a:off x="6067950" y="1334427"/>
          <a:ext cx="1716110" cy="1600894"/>
        </a:xfrm>
        <a:prstGeom prst="ellipse">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Member Secretary</a:t>
          </a:r>
        </a:p>
      </dsp:txBody>
      <dsp:txXfrm>
        <a:off x="6319268" y="1568872"/>
        <a:ext cx="1213474" cy="1132004"/>
      </dsp:txXfrm>
    </dsp:sp>
    <dsp:sp modelId="{B7529A17-9D85-4969-A020-741CEBC4EDA4}">
      <dsp:nvSpPr>
        <dsp:cNvPr id="0" name=""/>
        <dsp:cNvSpPr/>
      </dsp:nvSpPr>
      <dsp:spPr>
        <a:xfrm rot="3420056">
          <a:off x="5030988" y="3756090"/>
          <a:ext cx="368045" cy="30783"/>
        </a:xfrm>
        <a:custGeom>
          <a:avLst/>
          <a:gdLst/>
          <a:ahLst/>
          <a:cxnLst/>
          <a:rect l="0" t="0" r="0" b="0"/>
          <a:pathLst>
            <a:path>
              <a:moveTo>
                <a:pt x="0" y="15391"/>
              </a:moveTo>
              <a:lnTo>
                <a:pt x="368045" y="15391"/>
              </a:lnTo>
            </a:path>
          </a:pathLst>
        </a:custGeom>
        <a:noFill/>
        <a:ln w="38100" cap="flat" cmpd="sng" algn="ctr">
          <a:solidFill>
            <a:schemeClr val="bg1"/>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US" sz="2400" b="1" kern="1200"/>
        </a:p>
      </dsp:txBody>
      <dsp:txXfrm>
        <a:off x="5205810" y="3762280"/>
        <a:ext cx="18402" cy="18402"/>
      </dsp:txXfrm>
    </dsp:sp>
    <dsp:sp modelId="{3A48704A-DB25-42C0-B3ED-D84E4FFB0E48}">
      <dsp:nvSpPr>
        <dsp:cNvPr id="0" name=""/>
        <dsp:cNvSpPr/>
      </dsp:nvSpPr>
      <dsp:spPr>
        <a:xfrm>
          <a:off x="4904518" y="3809305"/>
          <a:ext cx="1709706" cy="1600894"/>
        </a:xfrm>
        <a:prstGeom prst="ellipse">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Prof </a:t>
          </a:r>
          <a:r>
            <a:rPr lang="en-US" sz="2400" b="1" kern="1200" dirty="0" err="1"/>
            <a:t>Dte</a:t>
          </a:r>
          <a:r>
            <a:rPr lang="en-US" sz="2400" b="1" kern="1200" dirty="0"/>
            <a:t> &amp;DOI</a:t>
          </a:r>
        </a:p>
      </dsp:txBody>
      <dsp:txXfrm>
        <a:off x="5154899" y="4043750"/>
        <a:ext cx="1208944" cy="1132004"/>
      </dsp:txXfrm>
    </dsp:sp>
    <dsp:sp modelId="{22982CEF-4E68-41A0-9BD4-FFD31D47A590}">
      <dsp:nvSpPr>
        <dsp:cNvPr id="0" name=""/>
        <dsp:cNvSpPr/>
      </dsp:nvSpPr>
      <dsp:spPr>
        <a:xfrm rot="7560000">
          <a:off x="3810279" y="3755275"/>
          <a:ext cx="423606" cy="30783"/>
        </a:xfrm>
        <a:custGeom>
          <a:avLst/>
          <a:gdLst/>
          <a:ahLst/>
          <a:cxnLst/>
          <a:rect l="0" t="0" r="0" b="0"/>
          <a:pathLst>
            <a:path>
              <a:moveTo>
                <a:pt x="0" y="15391"/>
              </a:moveTo>
              <a:lnTo>
                <a:pt x="423606" y="15391"/>
              </a:lnTo>
            </a:path>
          </a:pathLst>
        </a:custGeom>
        <a:noFill/>
        <a:ln w="38100" cap="flat" cmpd="sng" algn="ctr">
          <a:solidFill>
            <a:schemeClr val="bg1"/>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US" sz="2400" b="1" kern="1200"/>
        </a:p>
      </dsp:txBody>
      <dsp:txXfrm rot="10800000">
        <a:off x="4011492" y="3760077"/>
        <a:ext cx="21180" cy="21180"/>
      </dsp:txXfrm>
    </dsp:sp>
    <dsp:sp modelId="{A7044DF4-5643-4872-A2D9-D77B5C0D5A96}">
      <dsp:nvSpPr>
        <dsp:cNvPr id="0" name=""/>
        <dsp:cNvSpPr/>
      </dsp:nvSpPr>
      <dsp:spPr>
        <a:xfrm>
          <a:off x="2626649" y="3789147"/>
          <a:ext cx="1600894" cy="1600894"/>
        </a:xfrm>
        <a:prstGeom prst="ellipse">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err="1"/>
            <a:t>MoD</a:t>
          </a:r>
          <a:r>
            <a:rPr lang="en-US" sz="2400" b="1" kern="1200" dirty="0"/>
            <a:t>/</a:t>
          </a:r>
        </a:p>
        <a:p>
          <a:pPr marL="0" lvl="0" indent="0" algn="ctr" defTabSz="1066800">
            <a:lnSpc>
              <a:spcPct val="90000"/>
            </a:lnSpc>
            <a:spcBef>
              <a:spcPct val="0"/>
            </a:spcBef>
            <a:spcAft>
              <a:spcPct val="35000"/>
            </a:spcAft>
            <a:buNone/>
          </a:pPr>
          <a:r>
            <a:rPr lang="en-US" sz="2400" b="1" kern="1200" dirty="0"/>
            <a:t>DDP</a:t>
          </a:r>
        </a:p>
      </dsp:txBody>
      <dsp:txXfrm>
        <a:off x="2861094" y="4023592"/>
        <a:ext cx="1132004" cy="1132004"/>
      </dsp:txXfrm>
    </dsp:sp>
    <dsp:sp modelId="{7EE3C3D2-05D4-4D7A-B047-D20A4F247472}">
      <dsp:nvSpPr>
        <dsp:cNvPr id="0" name=""/>
        <dsp:cNvSpPr/>
      </dsp:nvSpPr>
      <dsp:spPr>
        <a:xfrm rot="11880000">
          <a:off x="3424351" y="2537397"/>
          <a:ext cx="292582" cy="30783"/>
        </a:xfrm>
        <a:custGeom>
          <a:avLst/>
          <a:gdLst/>
          <a:ahLst/>
          <a:cxnLst/>
          <a:rect l="0" t="0" r="0" b="0"/>
          <a:pathLst>
            <a:path>
              <a:moveTo>
                <a:pt x="0" y="15391"/>
              </a:moveTo>
              <a:lnTo>
                <a:pt x="292582" y="15391"/>
              </a:lnTo>
            </a:path>
          </a:pathLst>
        </a:custGeom>
        <a:noFill/>
        <a:ln w="38100" cap="flat" cmpd="sng" algn="ctr">
          <a:solidFill>
            <a:schemeClr val="bg1"/>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US" sz="2400" b="1" kern="1200"/>
        </a:p>
      </dsp:txBody>
      <dsp:txXfrm rot="10800000">
        <a:off x="3563327" y="2545474"/>
        <a:ext cx="14629" cy="14629"/>
      </dsp:txXfrm>
    </dsp:sp>
    <dsp:sp modelId="{0074829A-A307-4A3B-922C-71243BC01C53}">
      <dsp:nvSpPr>
        <dsp:cNvPr id="0" name=""/>
        <dsp:cNvSpPr/>
      </dsp:nvSpPr>
      <dsp:spPr>
        <a:xfrm>
          <a:off x="1869793" y="1459784"/>
          <a:ext cx="1600894" cy="1600894"/>
        </a:xfrm>
        <a:prstGeom prst="ellipse">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err="1"/>
            <a:t>MoD</a:t>
          </a:r>
          <a:r>
            <a:rPr lang="en-US" sz="2400" b="1" kern="1200" dirty="0"/>
            <a:t>/ Fin</a:t>
          </a:r>
        </a:p>
      </dsp:txBody>
      <dsp:txXfrm>
        <a:off x="2104238" y="1694229"/>
        <a:ext cx="1132004" cy="11320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AA632-EC4F-4FBA-B6CE-2F6BB72202A8}">
      <dsp:nvSpPr>
        <dsp:cNvPr id="0" name=""/>
        <dsp:cNvSpPr/>
      </dsp:nvSpPr>
      <dsp:spPr>
        <a:xfrm>
          <a:off x="0" y="305"/>
          <a:ext cx="6287352" cy="913788"/>
        </a:xfrm>
        <a:prstGeom prst="roundRect">
          <a:avLst/>
        </a:prstGeom>
        <a:noFill/>
        <a:ln w="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b="1" u="sng" kern="1200" dirty="0">
              <a:solidFill>
                <a:srgbClr val="00FFFF"/>
              </a:solidFill>
              <a:latin typeface="Arial" panose="020B0604020202020204" pitchFamily="34" charset="0"/>
              <a:cs typeface="Arial" panose="020B0604020202020204" pitchFamily="34" charset="0"/>
            </a:rPr>
            <a:t>NVG Adaptation Filters and Image Intensifiers</a:t>
          </a:r>
        </a:p>
      </dsp:txBody>
      <dsp:txXfrm>
        <a:off x="44607" y="44912"/>
        <a:ext cx="6198138" cy="8245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AA632-EC4F-4FBA-B6CE-2F6BB72202A8}">
      <dsp:nvSpPr>
        <dsp:cNvPr id="0" name=""/>
        <dsp:cNvSpPr/>
      </dsp:nvSpPr>
      <dsp:spPr>
        <a:xfrm>
          <a:off x="0" y="305"/>
          <a:ext cx="7315200" cy="913788"/>
        </a:xfrm>
        <a:prstGeom prst="roundRect">
          <a:avLst/>
        </a:prstGeom>
        <a:noFill/>
        <a:ln w="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u="sng" kern="1200" dirty="0">
              <a:solidFill>
                <a:srgbClr val="00FFFF"/>
              </a:solidFill>
              <a:latin typeface="Arial" panose="020B0604020202020204" pitchFamily="34" charset="0"/>
              <a:cs typeface="Arial" panose="020B0604020202020204" pitchFamily="34" charset="0"/>
            </a:rPr>
            <a:t>Portable RPA Downlink Receiver with Display</a:t>
          </a:r>
          <a:endParaRPr lang="en-GB" sz="3200" b="1" u="sng" kern="1200" dirty="0">
            <a:solidFill>
              <a:srgbClr val="00FFFF"/>
            </a:solidFill>
            <a:latin typeface="Arial" panose="020B0604020202020204" pitchFamily="34" charset="0"/>
            <a:cs typeface="Arial" panose="020B0604020202020204" pitchFamily="34" charset="0"/>
          </a:endParaRPr>
        </a:p>
      </dsp:txBody>
      <dsp:txXfrm>
        <a:off x="44607" y="44912"/>
        <a:ext cx="7225986" cy="8245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AA632-EC4F-4FBA-B6CE-2F6BB72202A8}">
      <dsp:nvSpPr>
        <dsp:cNvPr id="0" name=""/>
        <dsp:cNvSpPr/>
      </dsp:nvSpPr>
      <dsp:spPr>
        <a:xfrm>
          <a:off x="0" y="305"/>
          <a:ext cx="7315200" cy="913788"/>
        </a:xfrm>
        <a:prstGeom prst="roundRect">
          <a:avLst/>
        </a:prstGeom>
        <a:noFill/>
        <a:ln w="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u="sng" kern="1200" dirty="0">
              <a:solidFill>
                <a:srgbClr val="00FFFF"/>
              </a:solidFill>
              <a:latin typeface="Arial" panose="020B0604020202020204" pitchFamily="34" charset="0"/>
              <a:cs typeface="Arial" panose="020B0604020202020204" pitchFamily="34" charset="0"/>
            </a:rPr>
            <a:t>Materials For High Pressure Fuel Pipelines</a:t>
          </a:r>
          <a:endParaRPr lang="en-GB" sz="3200" b="1" u="sng" kern="1200" dirty="0">
            <a:solidFill>
              <a:srgbClr val="00FFFF"/>
            </a:solidFill>
            <a:latin typeface="Arial" panose="020B0604020202020204" pitchFamily="34" charset="0"/>
            <a:cs typeface="Arial" panose="020B0604020202020204" pitchFamily="34" charset="0"/>
          </a:endParaRPr>
        </a:p>
      </dsp:txBody>
      <dsp:txXfrm>
        <a:off x="44607" y="44912"/>
        <a:ext cx="7225986" cy="82457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5659" cy="496331"/>
          </a:xfrm>
          <a:prstGeom prst="rect">
            <a:avLst/>
          </a:prstGeom>
        </p:spPr>
        <p:txBody>
          <a:bodyPr vert="horz" lIns="92810" tIns="46405" rIns="92810" bIns="46405" rtlCol="0"/>
          <a:lstStyle>
            <a:lvl1pPr algn="l">
              <a:defRPr sz="1200"/>
            </a:lvl1pPr>
          </a:lstStyle>
          <a:p>
            <a:endParaRPr lang="en-US" dirty="0"/>
          </a:p>
        </p:txBody>
      </p:sp>
      <p:sp>
        <p:nvSpPr>
          <p:cNvPr id="3" name="Date Placeholder 2"/>
          <p:cNvSpPr>
            <a:spLocks noGrp="1"/>
          </p:cNvSpPr>
          <p:nvPr>
            <p:ph type="dt" sz="quarter" idx="1"/>
          </p:nvPr>
        </p:nvSpPr>
        <p:spPr>
          <a:xfrm>
            <a:off x="3850444" y="2"/>
            <a:ext cx="2945659" cy="496331"/>
          </a:xfrm>
          <a:prstGeom prst="rect">
            <a:avLst/>
          </a:prstGeom>
        </p:spPr>
        <p:txBody>
          <a:bodyPr vert="horz" lIns="92810" tIns="46405" rIns="92810" bIns="46405" rtlCol="0"/>
          <a:lstStyle>
            <a:lvl1pPr algn="r">
              <a:defRPr sz="1200"/>
            </a:lvl1pPr>
          </a:lstStyle>
          <a:p>
            <a:fld id="{F5905AA7-B6AC-4C57-B549-55606B2EF6B3}" type="datetimeFigureOut">
              <a:rPr lang="en-US" smtClean="0"/>
              <a:pPr/>
              <a:t>5/8/2018</a:t>
            </a:fld>
            <a:endParaRPr lang="en-US" dirty="0"/>
          </a:p>
        </p:txBody>
      </p:sp>
      <p:sp>
        <p:nvSpPr>
          <p:cNvPr id="4" name="Footer Placeholder 3"/>
          <p:cNvSpPr>
            <a:spLocks noGrp="1"/>
          </p:cNvSpPr>
          <p:nvPr>
            <p:ph type="ftr" sz="quarter" idx="2"/>
          </p:nvPr>
        </p:nvSpPr>
        <p:spPr>
          <a:xfrm>
            <a:off x="0" y="9428586"/>
            <a:ext cx="2945659" cy="496331"/>
          </a:xfrm>
          <a:prstGeom prst="rect">
            <a:avLst/>
          </a:prstGeom>
        </p:spPr>
        <p:txBody>
          <a:bodyPr vert="horz" lIns="92810" tIns="46405" rIns="92810" bIns="4640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4" y="9428586"/>
            <a:ext cx="2945659" cy="496331"/>
          </a:xfrm>
          <a:prstGeom prst="rect">
            <a:avLst/>
          </a:prstGeom>
        </p:spPr>
        <p:txBody>
          <a:bodyPr vert="horz" lIns="92810" tIns="46405" rIns="92810" bIns="46405" rtlCol="0" anchor="b"/>
          <a:lstStyle>
            <a:lvl1pPr algn="r">
              <a:defRPr sz="1200"/>
            </a:lvl1pPr>
          </a:lstStyle>
          <a:p>
            <a:fld id="{F25B2741-991D-47CE-99C8-464B16E4FB44}" type="slidenum">
              <a:rPr lang="en-US" smtClean="0"/>
              <a:pPr/>
              <a:t>‹#›</a:t>
            </a:fld>
            <a:endParaRPr lang="en-US" dirty="0"/>
          </a:p>
        </p:txBody>
      </p:sp>
    </p:spTree>
    <p:extLst>
      <p:ext uri="{BB962C8B-B14F-4D97-AF65-F5344CB8AC3E}">
        <p14:creationId xmlns:p14="http://schemas.microsoft.com/office/powerpoint/2010/main" xmlns="" val="3723820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5659" cy="496331"/>
          </a:xfrm>
          <a:prstGeom prst="rect">
            <a:avLst/>
          </a:prstGeom>
        </p:spPr>
        <p:txBody>
          <a:bodyPr vert="horz" lIns="92810" tIns="46405" rIns="92810" bIns="46405" rtlCol="0"/>
          <a:lstStyle>
            <a:lvl1pPr algn="l">
              <a:defRPr sz="1200"/>
            </a:lvl1pPr>
          </a:lstStyle>
          <a:p>
            <a:endParaRPr lang="en-US" dirty="0"/>
          </a:p>
        </p:txBody>
      </p:sp>
      <p:sp>
        <p:nvSpPr>
          <p:cNvPr id="3" name="Date Placeholder 2"/>
          <p:cNvSpPr>
            <a:spLocks noGrp="1"/>
          </p:cNvSpPr>
          <p:nvPr>
            <p:ph type="dt" idx="1"/>
          </p:nvPr>
        </p:nvSpPr>
        <p:spPr>
          <a:xfrm>
            <a:off x="3850444" y="2"/>
            <a:ext cx="2945659" cy="496331"/>
          </a:xfrm>
          <a:prstGeom prst="rect">
            <a:avLst/>
          </a:prstGeom>
        </p:spPr>
        <p:txBody>
          <a:bodyPr vert="horz" lIns="92810" tIns="46405" rIns="92810" bIns="46405" rtlCol="0"/>
          <a:lstStyle>
            <a:lvl1pPr algn="r">
              <a:defRPr sz="1200"/>
            </a:lvl1pPr>
          </a:lstStyle>
          <a:p>
            <a:fld id="{69556245-EB71-46BB-9FBC-CAF213227496}" type="datetimeFigureOut">
              <a:rPr lang="en-US" smtClean="0"/>
              <a:pPr/>
              <a:t>5/8/2018</a:t>
            </a:fld>
            <a:endParaRPr lang="en-US" dirty="0"/>
          </a:p>
        </p:txBody>
      </p:sp>
      <p:sp>
        <p:nvSpPr>
          <p:cNvPr id="4" name="Slide Image Placeholder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2810" tIns="46405" rIns="92810" bIns="46405" rtlCol="0" anchor="ctr"/>
          <a:lstStyle/>
          <a:p>
            <a:endParaRPr lang="en-US" dirty="0"/>
          </a:p>
        </p:txBody>
      </p:sp>
      <p:sp>
        <p:nvSpPr>
          <p:cNvPr id="5" name="Notes Placeholder 4"/>
          <p:cNvSpPr>
            <a:spLocks noGrp="1"/>
          </p:cNvSpPr>
          <p:nvPr>
            <p:ph type="body" sz="quarter" idx="3"/>
          </p:nvPr>
        </p:nvSpPr>
        <p:spPr>
          <a:xfrm>
            <a:off x="679768" y="4715154"/>
            <a:ext cx="5438140" cy="4466988"/>
          </a:xfrm>
          <a:prstGeom prst="rect">
            <a:avLst/>
          </a:prstGeom>
        </p:spPr>
        <p:txBody>
          <a:bodyPr vert="horz" lIns="92810" tIns="46405" rIns="92810" bIns="4640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6"/>
            <a:ext cx="2945659" cy="496331"/>
          </a:xfrm>
          <a:prstGeom prst="rect">
            <a:avLst/>
          </a:prstGeom>
        </p:spPr>
        <p:txBody>
          <a:bodyPr vert="horz" lIns="92810" tIns="46405" rIns="92810" bIns="4640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4" y="9428586"/>
            <a:ext cx="2945659" cy="496331"/>
          </a:xfrm>
          <a:prstGeom prst="rect">
            <a:avLst/>
          </a:prstGeom>
        </p:spPr>
        <p:txBody>
          <a:bodyPr vert="horz" lIns="92810" tIns="46405" rIns="92810" bIns="46405" rtlCol="0" anchor="b"/>
          <a:lstStyle>
            <a:lvl1pPr algn="r">
              <a:defRPr sz="1200"/>
            </a:lvl1pPr>
          </a:lstStyle>
          <a:p>
            <a:fld id="{573E3A74-6181-4300-B3BA-C43F87780AD6}" type="slidenum">
              <a:rPr lang="en-US" smtClean="0"/>
              <a:pPr/>
              <a:t>‹#›</a:t>
            </a:fld>
            <a:endParaRPr lang="en-US" dirty="0"/>
          </a:p>
        </p:txBody>
      </p:sp>
    </p:spTree>
    <p:extLst>
      <p:ext uri="{BB962C8B-B14F-4D97-AF65-F5344CB8AC3E}">
        <p14:creationId xmlns:p14="http://schemas.microsoft.com/office/powerpoint/2010/main" xmlns="" val="3784779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73E3A74-6181-4300-B3BA-C43F87780AD6}" type="slidenum">
              <a:rPr lang="en-US" smtClean="0"/>
              <a:pPr/>
              <a:t>1</a:t>
            </a:fld>
            <a:endParaRPr lang="en-US" dirty="0"/>
          </a:p>
        </p:txBody>
      </p:sp>
    </p:spTree>
    <p:extLst>
      <p:ext uri="{BB962C8B-B14F-4D97-AF65-F5344CB8AC3E}">
        <p14:creationId xmlns:p14="http://schemas.microsoft.com/office/powerpoint/2010/main" xmlns="" val="1912240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On the basis of LTIPP or otherwise, identify potential projects</a:t>
            </a:r>
          </a:p>
          <a:p>
            <a:r>
              <a:rPr lang="en-US" dirty="0"/>
              <a:t>- Initiate</a:t>
            </a:r>
            <a:r>
              <a:rPr lang="en-US" baseline="0" dirty="0"/>
              <a:t> collegiate discussions with various stakeholders such as DRDO, DDP, Industries in early stages after approval of LTIPP</a:t>
            </a:r>
          </a:p>
          <a:p>
            <a:r>
              <a:rPr lang="en-US" baseline="0" dirty="0"/>
              <a:t>- Potential R&amp;D Institution or DAs would put in requisite efforts.</a:t>
            </a:r>
          </a:p>
          <a:p>
            <a:r>
              <a:rPr lang="en-US" baseline="0" dirty="0"/>
              <a:t>- Based on discussions, SHQs will forward an indicative list of potential ‘Make’ projects </a:t>
            </a:r>
            <a:r>
              <a:rPr lang="en-US" baseline="0" dirty="0" err="1"/>
              <a:t>alogwith</a:t>
            </a:r>
            <a:r>
              <a:rPr lang="en-US" baseline="0" dirty="0"/>
              <a:t> PSQRs to HQ IDS for inclusion in relevant medium and short term plan.</a:t>
            </a:r>
          </a:p>
          <a:p>
            <a:pPr marL="172757" indent="-172757">
              <a:buFontTx/>
              <a:buChar char="-"/>
            </a:pPr>
            <a:r>
              <a:rPr lang="en-US" baseline="0" dirty="0"/>
              <a:t>Make I Sub Categorization:</a:t>
            </a:r>
          </a:p>
          <a:p>
            <a:r>
              <a:rPr lang="en-US" baseline="0" dirty="0"/>
              <a:t>     - Design related Major platform upgrade</a:t>
            </a:r>
          </a:p>
          <a:p>
            <a:r>
              <a:rPr lang="en-US" baseline="0" dirty="0"/>
              <a:t>     - Usually Make I projects would involve developmental period of not less than three years </a:t>
            </a:r>
          </a:p>
          <a:p>
            <a:r>
              <a:rPr lang="en-US" dirty="0"/>
              <a:t>     -</a:t>
            </a:r>
            <a:r>
              <a:rPr lang="en-US" baseline="0" dirty="0"/>
              <a:t> Estimated cost of prototype dev phase not exceeding </a:t>
            </a:r>
            <a:r>
              <a:rPr lang="en-US" baseline="0" dirty="0" err="1"/>
              <a:t>Rs</a:t>
            </a:r>
            <a:r>
              <a:rPr lang="en-US" baseline="0" dirty="0"/>
              <a:t> 10 Cr will be earmarked for MSMEs</a:t>
            </a:r>
          </a:p>
          <a:p>
            <a:r>
              <a:rPr lang="en-US" baseline="0" dirty="0"/>
              <a:t>     - In case at least two MSMEs do not express interest for Make I program of less than 10 Cr, the same shall be opened up for all </a:t>
            </a:r>
          </a:p>
          <a:p>
            <a:pPr marL="172757" indent="-172757" defTabSz="921369">
              <a:buFontTx/>
              <a:buChar char="-"/>
              <a:defRPr/>
            </a:pPr>
            <a:r>
              <a:rPr lang="en-US" baseline="0" dirty="0"/>
              <a:t>Make II Sub Categorization:</a:t>
            </a:r>
          </a:p>
          <a:p>
            <a:pPr defTabSz="921369">
              <a:defRPr/>
            </a:pPr>
            <a:r>
              <a:rPr lang="en-US" baseline="0" dirty="0"/>
              <a:t>     - Design related Minor platform</a:t>
            </a:r>
          </a:p>
          <a:p>
            <a:pPr defTabSz="921369">
              <a:defRPr/>
            </a:pPr>
            <a:r>
              <a:rPr lang="en-US" baseline="0" dirty="0"/>
              <a:t>     - Import substitution will be key focus of the projects</a:t>
            </a:r>
          </a:p>
          <a:p>
            <a:pPr defTabSz="921369">
              <a:defRPr/>
            </a:pPr>
            <a:r>
              <a:rPr lang="en-US" baseline="0" dirty="0"/>
              <a:t>     - Estimated cost of prototype dev phase not exceeding </a:t>
            </a:r>
            <a:r>
              <a:rPr lang="en-US" baseline="0" dirty="0" err="1"/>
              <a:t>Rs</a:t>
            </a:r>
            <a:r>
              <a:rPr lang="en-US" baseline="0" dirty="0"/>
              <a:t> 10 Cr will be earmarked for MSMEs</a:t>
            </a:r>
          </a:p>
          <a:p>
            <a:pPr defTabSz="921369">
              <a:defRPr/>
            </a:pPr>
            <a:r>
              <a:rPr lang="en-US" baseline="0" dirty="0"/>
              <a:t>     - In case no MSMEs do not express interest for Make I program of less than 10 Cr, the same shall be opened up for all </a:t>
            </a:r>
          </a:p>
          <a:p>
            <a:pPr defTabSz="921369">
              <a:defRPr/>
            </a:pPr>
            <a:endParaRPr lang="en-US" baseline="0" dirty="0"/>
          </a:p>
          <a:p>
            <a:pPr defTabSz="921369">
              <a:defRPr/>
            </a:pPr>
            <a:endParaRPr lang="en-US" baseline="0" dirty="0"/>
          </a:p>
          <a:p>
            <a:pPr defTabSz="921369">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D50E8B96-E7B2-4B56-97A6-9C9DA8C033E1}" type="slidenum">
              <a:rPr lang="en-IN" smtClean="0"/>
              <a:pPr/>
              <a:t>10</a:t>
            </a:fld>
            <a:endParaRPr lang="en-IN" dirty="0"/>
          </a:p>
        </p:txBody>
      </p:sp>
    </p:spTree>
    <p:extLst>
      <p:ext uri="{BB962C8B-B14F-4D97-AF65-F5344CB8AC3E}">
        <p14:creationId xmlns:p14="http://schemas.microsoft.com/office/powerpoint/2010/main" xmlns="" val="745255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73E3A74-6181-4300-B3BA-C43F87780AD6}" type="slidenum">
              <a:rPr lang="en-US" smtClean="0"/>
              <a:pPr/>
              <a:t>11</a:t>
            </a:fld>
            <a:endParaRPr lang="en-US" dirty="0"/>
          </a:p>
        </p:txBody>
      </p:sp>
    </p:spTree>
    <p:extLst>
      <p:ext uri="{BB962C8B-B14F-4D97-AF65-F5344CB8AC3E}">
        <p14:creationId xmlns:p14="http://schemas.microsoft.com/office/powerpoint/2010/main" xmlns="" val="187350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On the basis of LTIPP or otherwise, identify potential projects</a:t>
            </a:r>
          </a:p>
          <a:p>
            <a:r>
              <a:rPr lang="en-US" dirty="0"/>
              <a:t>- Initiate</a:t>
            </a:r>
            <a:r>
              <a:rPr lang="en-US" baseline="0" dirty="0"/>
              <a:t> collegiate discussions with various stakeholders such as DRDO, DDP, Industries in early stages after approval of LTIPP</a:t>
            </a:r>
          </a:p>
          <a:p>
            <a:r>
              <a:rPr lang="en-US" baseline="0" dirty="0"/>
              <a:t>- Potential R&amp;D Institution or DAs would put in requisite efforts.</a:t>
            </a:r>
          </a:p>
          <a:p>
            <a:r>
              <a:rPr lang="en-US" baseline="0" dirty="0"/>
              <a:t>- Based on discussions, SHQs will forward an indicative list of potential ‘Make’ projects </a:t>
            </a:r>
            <a:r>
              <a:rPr lang="en-US" baseline="0" dirty="0" err="1"/>
              <a:t>alogwith</a:t>
            </a:r>
            <a:r>
              <a:rPr lang="en-US" baseline="0" dirty="0"/>
              <a:t> PSQRs to HQ IDS for inclusion in relevant medium and short term plan.</a:t>
            </a:r>
          </a:p>
          <a:p>
            <a:pPr marL="172757" indent="-172757">
              <a:buFontTx/>
              <a:buChar char="-"/>
            </a:pPr>
            <a:r>
              <a:rPr lang="en-US" baseline="0" dirty="0"/>
              <a:t>Make I Sub Categorization:</a:t>
            </a:r>
          </a:p>
          <a:p>
            <a:r>
              <a:rPr lang="en-US" baseline="0" dirty="0"/>
              <a:t>     - Design related Major platform upgrade</a:t>
            </a:r>
          </a:p>
          <a:p>
            <a:r>
              <a:rPr lang="en-US" baseline="0" dirty="0"/>
              <a:t>     - Usually Make I projects would involve developmental period of not less than three years </a:t>
            </a:r>
          </a:p>
          <a:p>
            <a:r>
              <a:rPr lang="en-US" dirty="0"/>
              <a:t>     -</a:t>
            </a:r>
            <a:r>
              <a:rPr lang="en-US" baseline="0" dirty="0"/>
              <a:t> Estimated cost of prototype dev phase not exceeding </a:t>
            </a:r>
            <a:r>
              <a:rPr lang="en-US" baseline="0" dirty="0" err="1"/>
              <a:t>Rs</a:t>
            </a:r>
            <a:r>
              <a:rPr lang="en-US" baseline="0" dirty="0"/>
              <a:t> 10 Cr will be earmarked for MSMEs</a:t>
            </a:r>
          </a:p>
          <a:p>
            <a:r>
              <a:rPr lang="en-US" baseline="0" dirty="0"/>
              <a:t>     - In case at least two MSMEs do not express interest for Make I program of less than 10 Cr, the same shall be opened up for all </a:t>
            </a:r>
          </a:p>
          <a:p>
            <a:pPr marL="172757" indent="-172757" defTabSz="921369">
              <a:buFontTx/>
              <a:buChar char="-"/>
              <a:defRPr/>
            </a:pPr>
            <a:r>
              <a:rPr lang="en-US" baseline="0" dirty="0"/>
              <a:t>Make II Sub Categorization:</a:t>
            </a:r>
          </a:p>
          <a:p>
            <a:pPr defTabSz="921369">
              <a:defRPr/>
            </a:pPr>
            <a:r>
              <a:rPr lang="en-US" baseline="0" dirty="0"/>
              <a:t>     - Design related Minor platform</a:t>
            </a:r>
          </a:p>
          <a:p>
            <a:pPr defTabSz="921369">
              <a:defRPr/>
            </a:pPr>
            <a:r>
              <a:rPr lang="en-US" baseline="0" dirty="0"/>
              <a:t>     - Import substitution will be key focus of the projects</a:t>
            </a:r>
          </a:p>
          <a:p>
            <a:pPr defTabSz="921369">
              <a:defRPr/>
            </a:pPr>
            <a:r>
              <a:rPr lang="en-US" baseline="0" dirty="0"/>
              <a:t>     - Estimated cost of prototype dev phase not exceeding </a:t>
            </a:r>
            <a:r>
              <a:rPr lang="en-US" baseline="0" dirty="0" err="1"/>
              <a:t>Rs</a:t>
            </a:r>
            <a:r>
              <a:rPr lang="en-US" baseline="0" dirty="0"/>
              <a:t> 10 Cr will be earmarked for MSMEs</a:t>
            </a:r>
          </a:p>
          <a:p>
            <a:pPr defTabSz="921369">
              <a:defRPr/>
            </a:pPr>
            <a:r>
              <a:rPr lang="en-US" baseline="0" dirty="0"/>
              <a:t>     - In case no MSMEs do not express interest for Make I program of less than 10 Cr, the same shall be opened up for all </a:t>
            </a:r>
          </a:p>
          <a:p>
            <a:pPr defTabSz="921369">
              <a:defRPr/>
            </a:pPr>
            <a:endParaRPr lang="en-US" baseline="0" dirty="0"/>
          </a:p>
          <a:p>
            <a:pPr defTabSz="921369">
              <a:defRPr/>
            </a:pPr>
            <a:endParaRPr lang="en-US" baseline="0" dirty="0"/>
          </a:p>
          <a:p>
            <a:pPr defTabSz="921369">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D50E8B96-E7B2-4B56-97A6-9C9DA8C033E1}" type="slidenum">
              <a:rPr lang="en-IN" smtClean="0"/>
              <a:pPr/>
              <a:t>12</a:t>
            </a:fld>
            <a:endParaRPr lang="en-IN" dirty="0"/>
          </a:p>
        </p:txBody>
      </p:sp>
    </p:spTree>
    <p:extLst>
      <p:ext uri="{BB962C8B-B14F-4D97-AF65-F5344CB8AC3E}">
        <p14:creationId xmlns:p14="http://schemas.microsoft.com/office/powerpoint/2010/main" xmlns="" val="745255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73E3A74-6181-4300-B3BA-C43F87780AD6}" type="slidenum">
              <a:rPr lang="en-US" smtClean="0"/>
              <a:pPr/>
              <a:t>13</a:t>
            </a:fld>
            <a:endParaRPr lang="en-US" dirty="0"/>
          </a:p>
        </p:txBody>
      </p:sp>
    </p:spTree>
    <p:extLst>
      <p:ext uri="{BB962C8B-B14F-4D97-AF65-F5344CB8AC3E}">
        <p14:creationId xmlns:p14="http://schemas.microsoft.com/office/powerpoint/2010/main" xmlns="" val="2221199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On the basis of LTIPP or otherwise, identify potential projects</a:t>
            </a:r>
          </a:p>
          <a:p>
            <a:r>
              <a:rPr lang="en-US" dirty="0"/>
              <a:t>- Initiate</a:t>
            </a:r>
            <a:r>
              <a:rPr lang="en-US" baseline="0" dirty="0"/>
              <a:t> collegiate discussions with various stakeholders such as DRDO, DDP, Industries in early stages after approval of LTIPP</a:t>
            </a:r>
          </a:p>
          <a:p>
            <a:r>
              <a:rPr lang="en-US" baseline="0" dirty="0"/>
              <a:t>- Potential R&amp;D Institution or DAs would put in requisite efforts.</a:t>
            </a:r>
          </a:p>
          <a:p>
            <a:r>
              <a:rPr lang="en-US" baseline="0" dirty="0"/>
              <a:t>- Based on discussions, SHQs will forward an indicative list of potential ‘Make’ projects </a:t>
            </a:r>
            <a:r>
              <a:rPr lang="en-US" baseline="0" dirty="0" err="1"/>
              <a:t>alogwith</a:t>
            </a:r>
            <a:r>
              <a:rPr lang="en-US" baseline="0" dirty="0"/>
              <a:t> PSQRs to HQ IDS for inclusion in relevant medium and short term plan.</a:t>
            </a:r>
          </a:p>
          <a:p>
            <a:pPr marL="172757" indent="-172757">
              <a:buFontTx/>
              <a:buChar char="-"/>
            </a:pPr>
            <a:r>
              <a:rPr lang="en-US" baseline="0" dirty="0"/>
              <a:t>Make I Sub Categorization:</a:t>
            </a:r>
          </a:p>
          <a:p>
            <a:r>
              <a:rPr lang="en-US" baseline="0" dirty="0"/>
              <a:t>     - Design related Major platform upgrade</a:t>
            </a:r>
          </a:p>
          <a:p>
            <a:r>
              <a:rPr lang="en-US" baseline="0" dirty="0"/>
              <a:t>     - Usually Make I projects would involve developmental period of not less than three years </a:t>
            </a:r>
          </a:p>
          <a:p>
            <a:r>
              <a:rPr lang="en-US" dirty="0"/>
              <a:t>     -</a:t>
            </a:r>
            <a:r>
              <a:rPr lang="en-US" baseline="0" dirty="0"/>
              <a:t> Estimated cost of prototype dev phase not exceeding </a:t>
            </a:r>
            <a:r>
              <a:rPr lang="en-US" baseline="0" dirty="0" err="1"/>
              <a:t>Rs</a:t>
            </a:r>
            <a:r>
              <a:rPr lang="en-US" baseline="0" dirty="0"/>
              <a:t> 10 Cr will be earmarked for MSMEs</a:t>
            </a:r>
          </a:p>
          <a:p>
            <a:r>
              <a:rPr lang="en-US" baseline="0" dirty="0"/>
              <a:t>     - In case at least two MSMEs do not express interest for Make I program of less than 10 Cr, the same shall be opened up for all </a:t>
            </a:r>
          </a:p>
          <a:p>
            <a:pPr marL="172757" indent="-172757" defTabSz="921369">
              <a:buFontTx/>
              <a:buChar char="-"/>
              <a:defRPr/>
            </a:pPr>
            <a:r>
              <a:rPr lang="en-US" baseline="0" dirty="0"/>
              <a:t>Make II Sub Categorization:</a:t>
            </a:r>
          </a:p>
          <a:p>
            <a:pPr defTabSz="921369">
              <a:defRPr/>
            </a:pPr>
            <a:r>
              <a:rPr lang="en-US" baseline="0" dirty="0"/>
              <a:t>     - Design related Minor platform</a:t>
            </a:r>
          </a:p>
          <a:p>
            <a:pPr defTabSz="921369">
              <a:defRPr/>
            </a:pPr>
            <a:r>
              <a:rPr lang="en-US" baseline="0" dirty="0"/>
              <a:t>     - Import substitution will be key focus of the projects</a:t>
            </a:r>
          </a:p>
          <a:p>
            <a:pPr defTabSz="921369">
              <a:defRPr/>
            </a:pPr>
            <a:r>
              <a:rPr lang="en-US" baseline="0" dirty="0"/>
              <a:t>     - Estimated cost of prototype dev phase not exceeding </a:t>
            </a:r>
            <a:r>
              <a:rPr lang="en-US" baseline="0" dirty="0" err="1"/>
              <a:t>Rs</a:t>
            </a:r>
            <a:r>
              <a:rPr lang="en-US" baseline="0" dirty="0"/>
              <a:t> 10 Cr will be earmarked for MSMEs</a:t>
            </a:r>
          </a:p>
          <a:p>
            <a:pPr defTabSz="921369">
              <a:defRPr/>
            </a:pPr>
            <a:r>
              <a:rPr lang="en-US" baseline="0" dirty="0"/>
              <a:t>     - In case no MSMEs do not express interest for Make I program of less than 10 Cr, the same shall be opened up for all </a:t>
            </a:r>
          </a:p>
          <a:p>
            <a:pPr defTabSz="921369">
              <a:defRPr/>
            </a:pPr>
            <a:endParaRPr lang="en-US" baseline="0" dirty="0"/>
          </a:p>
          <a:p>
            <a:pPr defTabSz="921369">
              <a:defRPr/>
            </a:pPr>
            <a:endParaRPr lang="en-US" baseline="0" dirty="0"/>
          </a:p>
          <a:p>
            <a:pPr defTabSz="921369">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D50E8B96-E7B2-4B56-97A6-9C9DA8C033E1}" type="slidenum">
              <a:rPr lang="en-IN" smtClean="0"/>
              <a:pPr/>
              <a:t>14</a:t>
            </a:fld>
            <a:endParaRPr lang="en-IN" dirty="0"/>
          </a:p>
        </p:txBody>
      </p:sp>
    </p:spTree>
    <p:extLst>
      <p:ext uri="{BB962C8B-B14F-4D97-AF65-F5344CB8AC3E}">
        <p14:creationId xmlns:p14="http://schemas.microsoft.com/office/powerpoint/2010/main" xmlns="" val="7452551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On the basis of LTIPP or otherwise, identify potential projects</a:t>
            </a:r>
          </a:p>
          <a:p>
            <a:r>
              <a:rPr lang="en-US" dirty="0"/>
              <a:t>- Initiate</a:t>
            </a:r>
            <a:r>
              <a:rPr lang="en-US" baseline="0" dirty="0"/>
              <a:t> collegiate discussions with various stakeholders such as DRDO, DDP, Industries in early stages after approval of LTIPP</a:t>
            </a:r>
          </a:p>
          <a:p>
            <a:r>
              <a:rPr lang="en-US" baseline="0" dirty="0"/>
              <a:t>- Potential R&amp;D Institution or DAs would put in requisite efforts.</a:t>
            </a:r>
          </a:p>
          <a:p>
            <a:r>
              <a:rPr lang="en-US" baseline="0" dirty="0"/>
              <a:t>- Based on discussions, SHQs will forward an indicative list of potential ‘Make’ projects </a:t>
            </a:r>
            <a:r>
              <a:rPr lang="en-US" baseline="0" dirty="0" err="1"/>
              <a:t>alogwith</a:t>
            </a:r>
            <a:r>
              <a:rPr lang="en-US" baseline="0" dirty="0"/>
              <a:t> PSQRs to HQ IDS for inclusion in relevant medium and short term plan.</a:t>
            </a:r>
          </a:p>
          <a:p>
            <a:pPr marL="172757" indent="-172757">
              <a:buFontTx/>
              <a:buChar char="-"/>
            </a:pPr>
            <a:r>
              <a:rPr lang="en-US" baseline="0" dirty="0"/>
              <a:t>Make I Sub Categorization:</a:t>
            </a:r>
          </a:p>
          <a:p>
            <a:r>
              <a:rPr lang="en-US" baseline="0" dirty="0"/>
              <a:t>     - Design related Major platform upgrade</a:t>
            </a:r>
          </a:p>
          <a:p>
            <a:r>
              <a:rPr lang="en-US" baseline="0" dirty="0"/>
              <a:t>     - Usually Make I projects would involve developmental period of not less than three years </a:t>
            </a:r>
          </a:p>
          <a:p>
            <a:r>
              <a:rPr lang="en-US" dirty="0"/>
              <a:t>     -</a:t>
            </a:r>
            <a:r>
              <a:rPr lang="en-US" baseline="0" dirty="0"/>
              <a:t> Estimated cost of prototype dev phase not exceeding </a:t>
            </a:r>
            <a:r>
              <a:rPr lang="en-US" baseline="0" dirty="0" err="1"/>
              <a:t>Rs</a:t>
            </a:r>
            <a:r>
              <a:rPr lang="en-US" baseline="0" dirty="0"/>
              <a:t> 10 Cr will be earmarked for MSMEs</a:t>
            </a:r>
          </a:p>
          <a:p>
            <a:r>
              <a:rPr lang="en-US" baseline="0" dirty="0"/>
              <a:t>     - In case at least two MSMEs do not express interest for Make I program of less than 10 Cr, the same shall be opened up for all </a:t>
            </a:r>
          </a:p>
          <a:p>
            <a:pPr marL="172757" indent="-172757" defTabSz="921369">
              <a:buFontTx/>
              <a:buChar char="-"/>
              <a:defRPr/>
            </a:pPr>
            <a:r>
              <a:rPr lang="en-US" baseline="0" dirty="0"/>
              <a:t>Make II Sub Categorization:</a:t>
            </a:r>
          </a:p>
          <a:p>
            <a:pPr defTabSz="921369">
              <a:defRPr/>
            </a:pPr>
            <a:r>
              <a:rPr lang="en-US" baseline="0" dirty="0"/>
              <a:t>     - Design related Minor platform</a:t>
            </a:r>
          </a:p>
          <a:p>
            <a:pPr defTabSz="921369">
              <a:defRPr/>
            </a:pPr>
            <a:r>
              <a:rPr lang="en-US" baseline="0" dirty="0"/>
              <a:t>     - Import substitution will be key focus of the projects</a:t>
            </a:r>
          </a:p>
          <a:p>
            <a:pPr defTabSz="921369">
              <a:defRPr/>
            </a:pPr>
            <a:r>
              <a:rPr lang="en-US" baseline="0" dirty="0"/>
              <a:t>     - Estimated cost of prototype dev phase not exceeding </a:t>
            </a:r>
            <a:r>
              <a:rPr lang="en-US" baseline="0" dirty="0" err="1"/>
              <a:t>Rs</a:t>
            </a:r>
            <a:r>
              <a:rPr lang="en-US" baseline="0" dirty="0"/>
              <a:t> 10 Cr will be earmarked for MSMEs</a:t>
            </a:r>
          </a:p>
          <a:p>
            <a:pPr defTabSz="921369">
              <a:defRPr/>
            </a:pPr>
            <a:r>
              <a:rPr lang="en-US" baseline="0" dirty="0"/>
              <a:t>     - In case no MSMEs do not express interest for Make I program of less than 10 Cr, the same shall be opened up for all </a:t>
            </a:r>
          </a:p>
          <a:p>
            <a:pPr defTabSz="921369">
              <a:defRPr/>
            </a:pPr>
            <a:endParaRPr lang="en-US" baseline="0" dirty="0"/>
          </a:p>
          <a:p>
            <a:pPr defTabSz="921369">
              <a:defRPr/>
            </a:pPr>
            <a:endParaRPr lang="en-US" baseline="0" dirty="0"/>
          </a:p>
          <a:p>
            <a:pPr defTabSz="921369">
              <a:defRPr/>
            </a:pPr>
            <a:r>
              <a:rPr lang="en-US" baseline="0" dirty="0"/>
              <a:t>AAP on same line as </a:t>
            </a:r>
            <a:r>
              <a:rPr lang="en-US" baseline="0" dirty="0" err="1"/>
              <a:t>ch</a:t>
            </a:r>
            <a:r>
              <a:rPr lang="en-US" baseline="0" dirty="0"/>
              <a:t> I of DDP </a:t>
            </a:r>
            <a:r>
              <a:rPr lang="en-US" baseline="0" dirty="0" err="1"/>
              <a:t>wil</a:t>
            </a:r>
            <a:r>
              <a:rPr lang="en-US" baseline="0" dirty="0"/>
              <a:t> be prepared </a:t>
            </a:r>
          </a:p>
          <a:p>
            <a:endParaRPr lang="en-US" dirty="0"/>
          </a:p>
        </p:txBody>
      </p:sp>
      <p:sp>
        <p:nvSpPr>
          <p:cNvPr id="4" name="Slide Number Placeholder 3"/>
          <p:cNvSpPr>
            <a:spLocks noGrp="1"/>
          </p:cNvSpPr>
          <p:nvPr>
            <p:ph type="sldNum" sz="quarter" idx="10"/>
          </p:nvPr>
        </p:nvSpPr>
        <p:spPr/>
        <p:txBody>
          <a:bodyPr/>
          <a:lstStyle/>
          <a:p>
            <a:fld id="{D50E8B96-E7B2-4B56-97A6-9C9DA8C033E1}" type="slidenum">
              <a:rPr lang="en-IN" smtClean="0"/>
              <a:pPr/>
              <a:t>15</a:t>
            </a:fld>
            <a:endParaRPr lang="en-IN" dirty="0"/>
          </a:p>
        </p:txBody>
      </p:sp>
    </p:spTree>
    <p:extLst>
      <p:ext uri="{BB962C8B-B14F-4D97-AF65-F5344CB8AC3E}">
        <p14:creationId xmlns:p14="http://schemas.microsoft.com/office/powerpoint/2010/main" xmlns="" val="745255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On the basis of LTIPP or otherwise, identify potential projects</a:t>
            </a:r>
          </a:p>
          <a:p>
            <a:r>
              <a:rPr lang="en-US" dirty="0"/>
              <a:t>- Initiate</a:t>
            </a:r>
            <a:r>
              <a:rPr lang="en-US" baseline="0" dirty="0"/>
              <a:t> collegiate discussions with various stakeholders such as DRDO, DDP, Industries in early stages after approval of LTIPP</a:t>
            </a:r>
          </a:p>
          <a:p>
            <a:r>
              <a:rPr lang="en-US" baseline="0" dirty="0"/>
              <a:t>- Potential R&amp;D Institution or DAs would put in requisite efforts.</a:t>
            </a:r>
          </a:p>
          <a:p>
            <a:r>
              <a:rPr lang="en-US" baseline="0" dirty="0"/>
              <a:t>- Based on discussions, SHQs will forward an indicative list of potential ‘Make’ projects </a:t>
            </a:r>
            <a:r>
              <a:rPr lang="en-US" baseline="0" dirty="0" err="1"/>
              <a:t>alogwith</a:t>
            </a:r>
            <a:r>
              <a:rPr lang="en-US" baseline="0" dirty="0"/>
              <a:t> PSQRs to HQ IDS for inclusion in relevant medium and short term plan.</a:t>
            </a:r>
          </a:p>
          <a:p>
            <a:pPr marL="172757" indent="-172757">
              <a:buFontTx/>
              <a:buChar char="-"/>
            </a:pPr>
            <a:r>
              <a:rPr lang="en-US" baseline="0" dirty="0"/>
              <a:t>Make I Sub Categorization:</a:t>
            </a:r>
          </a:p>
          <a:p>
            <a:r>
              <a:rPr lang="en-US" baseline="0" dirty="0"/>
              <a:t>     - Design related Major platform upgrade</a:t>
            </a:r>
          </a:p>
          <a:p>
            <a:r>
              <a:rPr lang="en-US" baseline="0" dirty="0"/>
              <a:t>     - Usually Make I projects would involve developmental period of not less than three years </a:t>
            </a:r>
          </a:p>
          <a:p>
            <a:r>
              <a:rPr lang="en-US" dirty="0"/>
              <a:t>     -</a:t>
            </a:r>
            <a:r>
              <a:rPr lang="en-US" baseline="0" dirty="0"/>
              <a:t> Estimated cost of prototype dev phase not exceeding </a:t>
            </a:r>
            <a:r>
              <a:rPr lang="en-US" baseline="0" dirty="0" err="1"/>
              <a:t>Rs</a:t>
            </a:r>
            <a:r>
              <a:rPr lang="en-US" baseline="0" dirty="0"/>
              <a:t> 10 Cr will be earmarked for MSMEs</a:t>
            </a:r>
          </a:p>
          <a:p>
            <a:r>
              <a:rPr lang="en-US" baseline="0" dirty="0"/>
              <a:t>     - In case at least two MSMEs do not express interest for Make I program of less than 10 Cr, the same shall be opened up for all </a:t>
            </a:r>
          </a:p>
          <a:p>
            <a:pPr marL="172757" indent="-172757" defTabSz="921369">
              <a:buFontTx/>
              <a:buChar char="-"/>
              <a:defRPr/>
            </a:pPr>
            <a:r>
              <a:rPr lang="en-US" baseline="0" dirty="0"/>
              <a:t>Make II Sub Categorization:</a:t>
            </a:r>
          </a:p>
          <a:p>
            <a:pPr defTabSz="921369">
              <a:defRPr/>
            </a:pPr>
            <a:r>
              <a:rPr lang="en-US" baseline="0" dirty="0"/>
              <a:t>     - Design related Minor platform</a:t>
            </a:r>
          </a:p>
          <a:p>
            <a:pPr defTabSz="921369">
              <a:defRPr/>
            </a:pPr>
            <a:r>
              <a:rPr lang="en-US" baseline="0" dirty="0"/>
              <a:t>     - Import substitution will be key focus of the projects</a:t>
            </a:r>
          </a:p>
          <a:p>
            <a:pPr defTabSz="921369">
              <a:defRPr/>
            </a:pPr>
            <a:r>
              <a:rPr lang="en-US" baseline="0" dirty="0"/>
              <a:t>     - Estimated cost of prototype dev phase not exceeding </a:t>
            </a:r>
            <a:r>
              <a:rPr lang="en-US" baseline="0" dirty="0" err="1"/>
              <a:t>Rs</a:t>
            </a:r>
            <a:r>
              <a:rPr lang="en-US" baseline="0" dirty="0"/>
              <a:t> 10 Cr will be earmarked for MSMEs</a:t>
            </a:r>
          </a:p>
          <a:p>
            <a:pPr defTabSz="921369">
              <a:defRPr/>
            </a:pPr>
            <a:r>
              <a:rPr lang="en-US" baseline="0" dirty="0"/>
              <a:t>     - In case no MSMEs do not express interest for Make I program of less than 10 Cr, the same shall be opened up for all </a:t>
            </a:r>
          </a:p>
          <a:p>
            <a:pPr defTabSz="921369">
              <a:defRPr/>
            </a:pPr>
            <a:endParaRPr lang="en-US" baseline="0" dirty="0"/>
          </a:p>
          <a:p>
            <a:pPr defTabSz="921369">
              <a:defRPr/>
            </a:pPr>
            <a:endParaRPr lang="en-US" baseline="0" dirty="0"/>
          </a:p>
          <a:p>
            <a:pPr defTabSz="921369">
              <a:defRPr/>
            </a:pPr>
            <a:r>
              <a:rPr lang="en-US" baseline="0" dirty="0"/>
              <a:t>AAP on same line as </a:t>
            </a:r>
            <a:r>
              <a:rPr lang="en-US" baseline="0" dirty="0" err="1"/>
              <a:t>ch</a:t>
            </a:r>
            <a:r>
              <a:rPr lang="en-US" baseline="0" dirty="0"/>
              <a:t> I of DDP </a:t>
            </a:r>
            <a:r>
              <a:rPr lang="en-US" baseline="0" dirty="0" err="1"/>
              <a:t>wil</a:t>
            </a:r>
            <a:r>
              <a:rPr lang="en-US" baseline="0" dirty="0"/>
              <a:t> be prepared </a:t>
            </a:r>
          </a:p>
          <a:p>
            <a:endParaRPr lang="en-US" dirty="0"/>
          </a:p>
        </p:txBody>
      </p:sp>
      <p:sp>
        <p:nvSpPr>
          <p:cNvPr id="4" name="Slide Number Placeholder 3"/>
          <p:cNvSpPr>
            <a:spLocks noGrp="1"/>
          </p:cNvSpPr>
          <p:nvPr>
            <p:ph type="sldNum" sz="quarter" idx="10"/>
          </p:nvPr>
        </p:nvSpPr>
        <p:spPr/>
        <p:txBody>
          <a:bodyPr/>
          <a:lstStyle/>
          <a:p>
            <a:fld id="{D50E8B96-E7B2-4B56-97A6-9C9DA8C033E1}" type="slidenum">
              <a:rPr lang="en-IN" smtClean="0"/>
              <a:pPr/>
              <a:t>16</a:t>
            </a:fld>
            <a:endParaRPr lang="en-IN" dirty="0"/>
          </a:p>
        </p:txBody>
      </p:sp>
    </p:spTree>
    <p:extLst>
      <p:ext uri="{BB962C8B-B14F-4D97-AF65-F5344CB8AC3E}">
        <p14:creationId xmlns:p14="http://schemas.microsoft.com/office/powerpoint/2010/main" xmlns="" val="7452551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On the basis of LTIPP or otherwise, identify potential projects</a:t>
            </a:r>
          </a:p>
          <a:p>
            <a:r>
              <a:rPr lang="en-US" dirty="0"/>
              <a:t>- Initiate</a:t>
            </a:r>
            <a:r>
              <a:rPr lang="en-US" baseline="0" dirty="0"/>
              <a:t> collegiate discussions with various stakeholders such as DRDO, DDP, Industries in early stages after approval of LTIPP</a:t>
            </a:r>
          </a:p>
          <a:p>
            <a:r>
              <a:rPr lang="en-US" baseline="0" dirty="0"/>
              <a:t>- Potential R&amp;D Institution or DAs would put in requisite efforts.</a:t>
            </a:r>
          </a:p>
          <a:p>
            <a:r>
              <a:rPr lang="en-US" baseline="0" dirty="0"/>
              <a:t>- Based on discussions, SHQs will forward an indicative list of potential ‘Make’ projects </a:t>
            </a:r>
            <a:r>
              <a:rPr lang="en-US" baseline="0" dirty="0" err="1"/>
              <a:t>alogwith</a:t>
            </a:r>
            <a:r>
              <a:rPr lang="en-US" baseline="0" dirty="0"/>
              <a:t> PSQRs to HQ IDS for inclusion in relevant medium and short term plan.</a:t>
            </a:r>
          </a:p>
          <a:p>
            <a:pPr marL="172757" indent="-172757">
              <a:buFontTx/>
              <a:buChar char="-"/>
            </a:pPr>
            <a:r>
              <a:rPr lang="en-US" baseline="0" dirty="0"/>
              <a:t>Make I Sub Categorization:</a:t>
            </a:r>
          </a:p>
          <a:p>
            <a:r>
              <a:rPr lang="en-US" baseline="0" dirty="0"/>
              <a:t>     - Design related Major platform upgrade</a:t>
            </a:r>
          </a:p>
          <a:p>
            <a:r>
              <a:rPr lang="en-US" baseline="0" dirty="0"/>
              <a:t>     - Usually Make I projects would involve developmental period of not less than three years </a:t>
            </a:r>
          </a:p>
          <a:p>
            <a:r>
              <a:rPr lang="en-US" dirty="0"/>
              <a:t>     -</a:t>
            </a:r>
            <a:r>
              <a:rPr lang="en-US" baseline="0" dirty="0"/>
              <a:t> Estimated cost of prototype dev phase not exceeding </a:t>
            </a:r>
            <a:r>
              <a:rPr lang="en-US" baseline="0" dirty="0" err="1"/>
              <a:t>Rs</a:t>
            </a:r>
            <a:r>
              <a:rPr lang="en-US" baseline="0" dirty="0"/>
              <a:t> 10 Cr will be earmarked for MSMEs</a:t>
            </a:r>
          </a:p>
          <a:p>
            <a:r>
              <a:rPr lang="en-US" baseline="0" dirty="0"/>
              <a:t>     - In case at least two MSMEs do not express interest for Make I program of less than 10 Cr, the same shall be opened up for all </a:t>
            </a:r>
          </a:p>
          <a:p>
            <a:pPr marL="172757" indent="-172757" defTabSz="921369">
              <a:buFontTx/>
              <a:buChar char="-"/>
              <a:defRPr/>
            </a:pPr>
            <a:r>
              <a:rPr lang="en-US" baseline="0" dirty="0"/>
              <a:t>Make II Sub Categorization:</a:t>
            </a:r>
          </a:p>
          <a:p>
            <a:pPr defTabSz="921369">
              <a:defRPr/>
            </a:pPr>
            <a:r>
              <a:rPr lang="en-US" baseline="0" dirty="0"/>
              <a:t>     - Design related Minor platform</a:t>
            </a:r>
          </a:p>
          <a:p>
            <a:pPr defTabSz="921369">
              <a:defRPr/>
            </a:pPr>
            <a:r>
              <a:rPr lang="en-US" baseline="0" dirty="0"/>
              <a:t>     - Import substitution will be key focus of the projects</a:t>
            </a:r>
          </a:p>
          <a:p>
            <a:pPr defTabSz="921369">
              <a:defRPr/>
            </a:pPr>
            <a:r>
              <a:rPr lang="en-US" baseline="0" dirty="0"/>
              <a:t>     - Estimated cost of prototype dev phase not exceeding </a:t>
            </a:r>
            <a:r>
              <a:rPr lang="en-US" baseline="0" dirty="0" err="1"/>
              <a:t>Rs</a:t>
            </a:r>
            <a:r>
              <a:rPr lang="en-US" baseline="0" dirty="0"/>
              <a:t> 10 Cr will be earmarked for MSMEs</a:t>
            </a:r>
          </a:p>
          <a:p>
            <a:pPr defTabSz="921369">
              <a:defRPr/>
            </a:pPr>
            <a:r>
              <a:rPr lang="en-US" baseline="0" dirty="0"/>
              <a:t>     - In case no MSMEs do not express interest for Make I program of less than 10 Cr, the same shall be opened up for all </a:t>
            </a:r>
          </a:p>
          <a:p>
            <a:pPr defTabSz="921369">
              <a:defRPr/>
            </a:pPr>
            <a:endParaRPr lang="en-US" baseline="0" dirty="0"/>
          </a:p>
          <a:p>
            <a:pPr defTabSz="921369">
              <a:defRPr/>
            </a:pPr>
            <a:endParaRPr lang="en-US" baseline="0" dirty="0"/>
          </a:p>
          <a:p>
            <a:pPr defTabSz="921369">
              <a:defRPr/>
            </a:pPr>
            <a:r>
              <a:rPr lang="en-US" baseline="0" dirty="0"/>
              <a:t>AAP on same line as </a:t>
            </a:r>
            <a:r>
              <a:rPr lang="en-US" baseline="0" dirty="0" err="1"/>
              <a:t>ch</a:t>
            </a:r>
            <a:r>
              <a:rPr lang="en-US" baseline="0" dirty="0"/>
              <a:t> I of DDP </a:t>
            </a:r>
            <a:r>
              <a:rPr lang="en-US" baseline="0" dirty="0" err="1"/>
              <a:t>wil</a:t>
            </a:r>
            <a:r>
              <a:rPr lang="en-US" baseline="0" dirty="0"/>
              <a:t> be prepared </a:t>
            </a:r>
          </a:p>
          <a:p>
            <a:endParaRPr lang="en-US" dirty="0"/>
          </a:p>
        </p:txBody>
      </p:sp>
      <p:sp>
        <p:nvSpPr>
          <p:cNvPr id="4" name="Slide Number Placeholder 3"/>
          <p:cNvSpPr>
            <a:spLocks noGrp="1"/>
          </p:cNvSpPr>
          <p:nvPr>
            <p:ph type="sldNum" sz="quarter" idx="10"/>
          </p:nvPr>
        </p:nvSpPr>
        <p:spPr/>
        <p:txBody>
          <a:bodyPr/>
          <a:lstStyle/>
          <a:p>
            <a:fld id="{D50E8B96-E7B2-4B56-97A6-9C9DA8C033E1}" type="slidenum">
              <a:rPr lang="en-IN" smtClean="0"/>
              <a:pPr/>
              <a:t>17</a:t>
            </a:fld>
            <a:endParaRPr lang="en-IN" dirty="0"/>
          </a:p>
        </p:txBody>
      </p:sp>
    </p:spTree>
    <p:extLst>
      <p:ext uri="{BB962C8B-B14F-4D97-AF65-F5344CB8AC3E}">
        <p14:creationId xmlns:p14="http://schemas.microsoft.com/office/powerpoint/2010/main" xmlns="" val="7452551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On the basis of LTIPP or otherwise, identify potential projects</a:t>
            </a:r>
          </a:p>
          <a:p>
            <a:r>
              <a:rPr lang="en-US" dirty="0"/>
              <a:t>- Initiate</a:t>
            </a:r>
            <a:r>
              <a:rPr lang="en-US" baseline="0" dirty="0"/>
              <a:t> collegiate discussions with various stakeholders such as DRDO, DDP, Industries in early stages after approval of LTIPP</a:t>
            </a:r>
          </a:p>
          <a:p>
            <a:r>
              <a:rPr lang="en-US" baseline="0" dirty="0"/>
              <a:t>- Potential R&amp;D Institution or DAs would put in requisite efforts.</a:t>
            </a:r>
          </a:p>
          <a:p>
            <a:r>
              <a:rPr lang="en-US" baseline="0" dirty="0"/>
              <a:t>- Based on discussions, SHQs will forward an indicative list of potential ‘Make’ projects </a:t>
            </a:r>
            <a:r>
              <a:rPr lang="en-US" baseline="0" dirty="0" err="1"/>
              <a:t>alogwith</a:t>
            </a:r>
            <a:r>
              <a:rPr lang="en-US" baseline="0" dirty="0"/>
              <a:t> PSQRs to HQ IDS for inclusion in relevant medium and short term plan.</a:t>
            </a:r>
          </a:p>
          <a:p>
            <a:pPr marL="172757" indent="-172757">
              <a:buFontTx/>
              <a:buChar char="-"/>
            </a:pPr>
            <a:r>
              <a:rPr lang="en-US" baseline="0" dirty="0"/>
              <a:t>Make I Sub Categorization:</a:t>
            </a:r>
          </a:p>
          <a:p>
            <a:r>
              <a:rPr lang="en-US" baseline="0" dirty="0"/>
              <a:t>     - Design related Major platform upgrade</a:t>
            </a:r>
          </a:p>
          <a:p>
            <a:r>
              <a:rPr lang="en-US" baseline="0" dirty="0"/>
              <a:t>     - Usually Make I projects would involve developmental period of not less than three years </a:t>
            </a:r>
          </a:p>
          <a:p>
            <a:r>
              <a:rPr lang="en-US" dirty="0"/>
              <a:t>     -</a:t>
            </a:r>
            <a:r>
              <a:rPr lang="en-US" baseline="0" dirty="0"/>
              <a:t> Estimated cost of prototype dev phase not exceeding </a:t>
            </a:r>
            <a:r>
              <a:rPr lang="en-US" baseline="0" dirty="0" err="1"/>
              <a:t>Rs</a:t>
            </a:r>
            <a:r>
              <a:rPr lang="en-US" baseline="0" dirty="0"/>
              <a:t> 10 Cr will be earmarked for MSMEs</a:t>
            </a:r>
          </a:p>
          <a:p>
            <a:r>
              <a:rPr lang="en-US" baseline="0" dirty="0"/>
              <a:t>     - In case at least two MSMEs do not express interest for Make I program of less than 10 Cr, the same shall be opened up for all </a:t>
            </a:r>
          </a:p>
          <a:p>
            <a:pPr marL="172757" indent="-172757" defTabSz="921369">
              <a:buFontTx/>
              <a:buChar char="-"/>
              <a:defRPr/>
            </a:pPr>
            <a:r>
              <a:rPr lang="en-US" baseline="0" dirty="0"/>
              <a:t>Make II Sub Categorization:</a:t>
            </a:r>
          </a:p>
          <a:p>
            <a:pPr defTabSz="921369">
              <a:defRPr/>
            </a:pPr>
            <a:r>
              <a:rPr lang="en-US" baseline="0" dirty="0"/>
              <a:t>     - Design related Minor platform</a:t>
            </a:r>
          </a:p>
          <a:p>
            <a:pPr defTabSz="921369">
              <a:defRPr/>
            </a:pPr>
            <a:r>
              <a:rPr lang="en-US" baseline="0" dirty="0"/>
              <a:t>     - Import substitution will be key focus of the projects</a:t>
            </a:r>
          </a:p>
          <a:p>
            <a:pPr defTabSz="921369">
              <a:defRPr/>
            </a:pPr>
            <a:r>
              <a:rPr lang="en-US" baseline="0" dirty="0"/>
              <a:t>     - Estimated cost of prototype dev phase not exceeding </a:t>
            </a:r>
            <a:r>
              <a:rPr lang="en-US" baseline="0" dirty="0" err="1"/>
              <a:t>Rs</a:t>
            </a:r>
            <a:r>
              <a:rPr lang="en-US" baseline="0" dirty="0"/>
              <a:t> 10 Cr will be earmarked for MSMEs</a:t>
            </a:r>
          </a:p>
          <a:p>
            <a:pPr defTabSz="921369">
              <a:defRPr/>
            </a:pPr>
            <a:r>
              <a:rPr lang="en-US" baseline="0" dirty="0"/>
              <a:t>     - In case no MSMEs do not express interest for Make I program of less than 10 Cr, the same shall be opened up for all </a:t>
            </a:r>
          </a:p>
          <a:p>
            <a:pPr defTabSz="921369">
              <a:defRPr/>
            </a:pPr>
            <a:endParaRPr lang="en-US" baseline="0" dirty="0"/>
          </a:p>
          <a:p>
            <a:pPr defTabSz="921369">
              <a:defRPr/>
            </a:pPr>
            <a:endParaRPr lang="en-US" baseline="0" dirty="0"/>
          </a:p>
          <a:p>
            <a:pPr defTabSz="921369">
              <a:defRPr/>
            </a:pPr>
            <a:r>
              <a:rPr lang="en-US" baseline="0" dirty="0"/>
              <a:t>AAP on same line as </a:t>
            </a:r>
            <a:r>
              <a:rPr lang="en-US" baseline="0" dirty="0" err="1"/>
              <a:t>ch</a:t>
            </a:r>
            <a:r>
              <a:rPr lang="en-US" baseline="0" dirty="0"/>
              <a:t> I of DDP </a:t>
            </a:r>
            <a:r>
              <a:rPr lang="en-US" baseline="0" dirty="0" err="1"/>
              <a:t>wil</a:t>
            </a:r>
            <a:r>
              <a:rPr lang="en-US" baseline="0" dirty="0"/>
              <a:t> be prepared </a:t>
            </a:r>
          </a:p>
          <a:p>
            <a:endParaRPr lang="en-US" dirty="0"/>
          </a:p>
        </p:txBody>
      </p:sp>
      <p:sp>
        <p:nvSpPr>
          <p:cNvPr id="4" name="Slide Number Placeholder 3"/>
          <p:cNvSpPr>
            <a:spLocks noGrp="1"/>
          </p:cNvSpPr>
          <p:nvPr>
            <p:ph type="sldNum" sz="quarter" idx="10"/>
          </p:nvPr>
        </p:nvSpPr>
        <p:spPr/>
        <p:txBody>
          <a:bodyPr/>
          <a:lstStyle/>
          <a:p>
            <a:fld id="{D50E8B96-E7B2-4B56-97A6-9C9DA8C033E1}" type="slidenum">
              <a:rPr lang="en-IN" smtClean="0"/>
              <a:pPr/>
              <a:t>18</a:t>
            </a:fld>
            <a:endParaRPr lang="en-IN" dirty="0"/>
          </a:p>
        </p:txBody>
      </p:sp>
    </p:spTree>
    <p:extLst>
      <p:ext uri="{BB962C8B-B14F-4D97-AF65-F5344CB8AC3E}">
        <p14:creationId xmlns:p14="http://schemas.microsoft.com/office/powerpoint/2010/main" xmlns="" val="7452551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73E3A74-6181-4300-B3BA-C43F87780AD6}" type="slidenum">
              <a:rPr lang="en-US" smtClean="0"/>
              <a:pPr/>
              <a:t>19</a:t>
            </a:fld>
            <a:endParaRPr lang="en-US" dirty="0"/>
          </a:p>
        </p:txBody>
      </p:sp>
    </p:spTree>
    <p:extLst>
      <p:ext uri="{BB962C8B-B14F-4D97-AF65-F5344CB8AC3E}">
        <p14:creationId xmlns:p14="http://schemas.microsoft.com/office/powerpoint/2010/main" xmlns="" val="1301758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N" dirty="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3C98744-A0A1-410B-8CC3-FC26DAC3BCED}" type="slidenum">
              <a:rPr lang="en-US">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xmlns="" val="11795531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F5708B-0F5E-4CC6-8A5C-2B3FAA0E7A4B}" type="slidenum">
              <a:rPr lang="en-US" smtClean="0"/>
              <a:pPr/>
              <a:t>20</a:t>
            </a:fld>
            <a:endParaRPr lang="en-US"/>
          </a:p>
        </p:txBody>
      </p:sp>
    </p:spTree>
    <p:extLst>
      <p:ext uri="{BB962C8B-B14F-4D97-AF65-F5344CB8AC3E}">
        <p14:creationId xmlns:p14="http://schemas.microsoft.com/office/powerpoint/2010/main" xmlns="" val="39246777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F5708B-0F5E-4CC6-8A5C-2B3FAA0E7A4B}" type="slidenum">
              <a:rPr lang="en-US" smtClean="0"/>
              <a:pPr/>
              <a:t>21</a:t>
            </a:fld>
            <a:endParaRPr lang="en-US"/>
          </a:p>
        </p:txBody>
      </p:sp>
    </p:spTree>
    <p:extLst>
      <p:ext uri="{BB962C8B-B14F-4D97-AF65-F5344CB8AC3E}">
        <p14:creationId xmlns:p14="http://schemas.microsoft.com/office/powerpoint/2010/main" xmlns="" val="34177187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73E3A74-6181-4300-B3BA-C43F87780AD6}" type="slidenum">
              <a:rPr lang="en-US" smtClean="0"/>
              <a:pPr/>
              <a:t>22</a:t>
            </a:fld>
            <a:endParaRPr lang="en-US" dirty="0"/>
          </a:p>
        </p:txBody>
      </p:sp>
    </p:spTree>
    <p:extLst>
      <p:ext uri="{BB962C8B-B14F-4D97-AF65-F5344CB8AC3E}">
        <p14:creationId xmlns:p14="http://schemas.microsoft.com/office/powerpoint/2010/main" xmlns="" val="35691467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73E3A74-6181-4300-B3BA-C43F87780AD6}" type="slidenum">
              <a:rPr lang="en-US" smtClean="0"/>
              <a:pPr/>
              <a:t>23</a:t>
            </a:fld>
            <a:endParaRPr lang="en-US" dirty="0"/>
          </a:p>
        </p:txBody>
      </p:sp>
    </p:spTree>
    <p:extLst>
      <p:ext uri="{BB962C8B-B14F-4D97-AF65-F5344CB8AC3E}">
        <p14:creationId xmlns:p14="http://schemas.microsoft.com/office/powerpoint/2010/main" xmlns="" val="11780922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73E3A74-6181-4300-B3BA-C43F87780AD6}" type="slidenum">
              <a:rPr lang="en-US" smtClean="0"/>
              <a:pPr/>
              <a:t>24</a:t>
            </a:fld>
            <a:endParaRPr lang="en-US" dirty="0"/>
          </a:p>
        </p:txBody>
      </p:sp>
    </p:spTree>
    <p:extLst>
      <p:ext uri="{BB962C8B-B14F-4D97-AF65-F5344CB8AC3E}">
        <p14:creationId xmlns:p14="http://schemas.microsoft.com/office/powerpoint/2010/main" xmlns="" val="19622620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73E3A74-6181-4300-B3BA-C43F87780AD6}" type="slidenum">
              <a:rPr lang="en-US" smtClean="0"/>
              <a:pPr/>
              <a:t>25</a:t>
            </a:fld>
            <a:endParaRPr lang="en-US" dirty="0"/>
          </a:p>
        </p:txBody>
      </p:sp>
    </p:spTree>
    <p:extLst>
      <p:ext uri="{BB962C8B-B14F-4D97-AF65-F5344CB8AC3E}">
        <p14:creationId xmlns:p14="http://schemas.microsoft.com/office/powerpoint/2010/main" xmlns="" val="8916665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73E3A74-6181-4300-B3BA-C43F87780AD6}" type="slidenum">
              <a:rPr lang="en-US" smtClean="0"/>
              <a:pPr/>
              <a:t>26</a:t>
            </a:fld>
            <a:endParaRPr lang="en-US" dirty="0"/>
          </a:p>
        </p:txBody>
      </p:sp>
    </p:spTree>
    <p:extLst>
      <p:ext uri="{BB962C8B-B14F-4D97-AF65-F5344CB8AC3E}">
        <p14:creationId xmlns:p14="http://schemas.microsoft.com/office/powerpoint/2010/main" xmlns="" val="21069557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73E3A74-6181-4300-B3BA-C43F87780AD6}" type="slidenum">
              <a:rPr lang="en-US" smtClean="0"/>
              <a:pPr/>
              <a:t>27</a:t>
            </a:fld>
            <a:endParaRPr lang="en-US" dirty="0"/>
          </a:p>
        </p:txBody>
      </p:sp>
    </p:spTree>
    <p:extLst>
      <p:ext uri="{BB962C8B-B14F-4D97-AF65-F5344CB8AC3E}">
        <p14:creationId xmlns:p14="http://schemas.microsoft.com/office/powerpoint/2010/main" xmlns="" val="8966294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73E3A74-6181-4300-B3BA-C43F87780AD6}" type="slidenum">
              <a:rPr lang="en-US" smtClean="0"/>
              <a:pPr/>
              <a:t>28</a:t>
            </a:fld>
            <a:endParaRPr lang="en-US" dirty="0"/>
          </a:p>
        </p:txBody>
      </p:sp>
    </p:spTree>
    <p:extLst>
      <p:ext uri="{BB962C8B-B14F-4D97-AF65-F5344CB8AC3E}">
        <p14:creationId xmlns:p14="http://schemas.microsoft.com/office/powerpoint/2010/main" xmlns="" val="10708614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73E3A74-6181-4300-B3BA-C43F87780AD6}" type="slidenum">
              <a:rPr lang="en-US" smtClean="0"/>
              <a:pPr/>
              <a:t>29</a:t>
            </a:fld>
            <a:endParaRPr lang="en-US" dirty="0"/>
          </a:p>
        </p:txBody>
      </p:sp>
    </p:spTree>
    <p:extLst>
      <p:ext uri="{BB962C8B-B14F-4D97-AF65-F5344CB8AC3E}">
        <p14:creationId xmlns:p14="http://schemas.microsoft.com/office/powerpoint/2010/main" xmlns="" val="1020435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3333B3-A83E-4C6A-B903-8FF9C8C1DD04}" type="slidenum">
              <a:rPr lang="en-US">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xmlns="" val="38167582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73E3A74-6181-4300-B3BA-C43F87780AD6}" type="slidenum">
              <a:rPr lang="en-US" smtClean="0"/>
              <a:pPr/>
              <a:t>30</a:t>
            </a:fld>
            <a:endParaRPr lang="en-US" dirty="0"/>
          </a:p>
        </p:txBody>
      </p:sp>
    </p:spTree>
    <p:extLst>
      <p:ext uri="{BB962C8B-B14F-4D97-AF65-F5344CB8AC3E}">
        <p14:creationId xmlns:p14="http://schemas.microsoft.com/office/powerpoint/2010/main" xmlns="" val="2395187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73E3A74-6181-4300-B3BA-C43F87780AD6}" type="slidenum">
              <a:rPr lang="en-US" smtClean="0"/>
              <a:pPr/>
              <a:t>31</a:t>
            </a:fld>
            <a:endParaRPr lang="en-US" dirty="0"/>
          </a:p>
        </p:txBody>
      </p:sp>
    </p:spTree>
    <p:extLst>
      <p:ext uri="{BB962C8B-B14F-4D97-AF65-F5344CB8AC3E}">
        <p14:creationId xmlns:p14="http://schemas.microsoft.com/office/powerpoint/2010/main" xmlns="" val="33355558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73E3A74-6181-4300-B3BA-C43F87780AD6}" type="slidenum">
              <a:rPr lang="en-US" smtClean="0"/>
              <a:pPr/>
              <a:t>32</a:t>
            </a:fld>
            <a:endParaRPr lang="en-US" dirty="0"/>
          </a:p>
        </p:txBody>
      </p:sp>
    </p:spTree>
    <p:extLst>
      <p:ext uri="{BB962C8B-B14F-4D97-AF65-F5344CB8AC3E}">
        <p14:creationId xmlns:p14="http://schemas.microsoft.com/office/powerpoint/2010/main" xmlns="" val="29703068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73E3A74-6181-4300-B3BA-C43F87780AD6}" type="slidenum">
              <a:rPr lang="en-US" smtClean="0"/>
              <a:pPr/>
              <a:t>33</a:t>
            </a:fld>
            <a:endParaRPr lang="en-US" dirty="0"/>
          </a:p>
        </p:txBody>
      </p:sp>
    </p:spTree>
    <p:extLst>
      <p:ext uri="{BB962C8B-B14F-4D97-AF65-F5344CB8AC3E}">
        <p14:creationId xmlns:p14="http://schemas.microsoft.com/office/powerpoint/2010/main" xmlns="" val="42562082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F5708B-0F5E-4CC6-8A5C-2B3FAA0E7A4B}" type="slidenum">
              <a:rPr lang="en-US" smtClean="0"/>
              <a:pPr/>
              <a:t>34</a:t>
            </a:fld>
            <a:endParaRPr lang="en-US"/>
          </a:p>
        </p:txBody>
      </p:sp>
    </p:spTree>
    <p:extLst>
      <p:ext uri="{BB962C8B-B14F-4D97-AF65-F5344CB8AC3E}">
        <p14:creationId xmlns:p14="http://schemas.microsoft.com/office/powerpoint/2010/main" xmlns="" val="2045142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73E3A74-6181-4300-B3BA-C43F87780AD6}" type="slidenum">
              <a:rPr lang="en-US" smtClean="0"/>
              <a:pPr/>
              <a:t>35</a:t>
            </a:fld>
            <a:endParaRPr lang="en-US" dirty="0"/>
          </a:p>
        </p:txBody>
      </p:sp>
    </p:spTree>
    <p:extLst>
      <p:ext uri="{BB962C8B-B14F-4D97-AF65-F5344CB8AC3E}">
        <p14:creationId xmlns:p14="http://schemas.microsoft.com/office/powerpoint/2010/main" xmlns="" val="22860065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73E3A74-6181-4300-B3BA-C43F87780AD6}" type="slidenum">
              <a:rPr lang="en-US" smtClean="0"/>
              <a:pPr/>
              <a:t>36</a:t>
            </a:fld>
            <a:endParaRPr lang="en-US" dirty="0"/>
          </a:p>
        </p:txBody>
      </p:sp>
    </p:spTree>
    <p:extLst>
      <p:ext uri="{BB962C8B-B14F-4D97-AF65-F5344CB8AC3E}">
        <p14:creationId xmlns:p14="http://schemas.microsoft.com/office/powerpoint/2010/main" xmlns="" val="37774530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73E3A74-6181-4300-B3BA-C43F87780AD6}" type="slidenum">
              <a:rPr lang="en-US" smtClean="0"/>
              <a:pPr/>
              <a:t>37</a:t>
            </a:fld>
            <a:endParaRPr lang="en-US" dirty="0"/>
          </a:p>
        </p:txBody>
      </p:sp>
    </p:spTree>
    <p:extLst>
      <p:ext uri="{BB962C8B-B14F-4D97-AF65-F5344CB8AC3E}">
        <p14:creationId xmlns:p14="http://schemas.microsoft.com/office/powerpoint/2010/main" xmlns="" val="11922684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73E3A74-6181-4300-B3BA-C43F87780AD6}" type="slidenum">
              <a:rPr lang="en-US" smtClean="0"/>
              <a:pPr/>
              <a:t>38</a:t>
            </a:fld>
            <a:endParaRPr lang="en-US" dirty="0"/>
          </a:p>
        </p:txBody>
      </p:sp>
    </p:spTree>
    <p:extLst>
      <p:ext uri="{BB962C8B-B14F-4D97-AF65-F5344CB8AC3E}">
        <p14:creationId xmlns:p14="http://schemas.microsoft.com/office/powerpoint/2010/main" xmlns="" val="37854801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73E3A74-6181-4300-B3BA-C43F87780AD6}" type="slidenum">
              <a:rPr lang="en-US" smtClean="0"/>
              <a:pPr/>
              <a:t>39</a:t>
            </a:fld>
            <a:endParaRPr lang="en-US" dirty="0"/>
          </a:p>
        </p:txBody>
      </p:sp>
    </p:spTree>
    <p:extLst>
      <p:ext uri="{BB962C8B-B14F-4D97-AF65-F5344CB8AC3E}">
        <p14:creationId xmlns:p14="http://schemas.microsoft.com/office/powerpoint/2010/main" xmlns="" val="988946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73E3A74-6181-4300-B3BA-C43F87780AD6}" type="slidenum">
              <a:rPr lang="en-US" smtClean="0"/>
              <a:pPr/>
              <a:t>4</a:t>
            </a:fld>
            <a:endParaRPr lang="en-US" dirty="0"/>
          </a:p>
        </p:txBody>
      </p:sp>
    </p:spTree>
    <p:extLst>
      <p:ext uri="{BB962C8B-B14F-4D97-AF65-F5344CB8AC3E}">
        <p14:creationId xmlns:p14="http://schemas.microsoft.com/office/powerpoint/2010/main" xmlns="" val="21185253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73E3A74-6181-4300-B3BA-C43F87780AD6}" type="slidenum">
              <a:rPr lang="en-US" smtClean="0"/>
              <a:pPr/>
              <a:t>40</a:t>
            </a:fld>
            <a:endParaRPr lang="en-US" dirty="0"/>
          </a:p>
        </p:txBody>
      </p:sp>
    </p:spTree>
    <p:extLst>
      <p:ext uri="{BB962C8B-B14F-4D97-AF65-F5344CB8AC3E}">
        <p14:creationId xmlns:p14="http://schemas.microsoft.com/office/powerpoint/2010/main" xmlns="" val="6276392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73E3A74-6181-4300-B3BA-C43F87780AD6}" type="slidenum">
              <a:rPr lang="en-US" smtClean="0"/>
              <a:pPr/>
              <a:t>41</a:t>
            </a:fld>
            <a:endParaRPr lang="en-US" dirty="0"/>
          </a:p>
        </p:txBody>
      </p:sp>
    </p:spTree>
    <p:extLst>
      <p:ext uri="{BB962C8B-B14F-4D97-AF65-F5344CB8AC3E}">
        <p14:creationId xmlns:p14="http://schemas.microsoft.com/office/powerpoint/2010/main" xmlns="" val="42621983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F5708B-0F5E-4CC6-8A5C-2B3FAA0E7A4B}" type="slidenum">
              <a:rPr lang="en-US" smtClean="0"/>
              <a:pPr/>
              <a:t>42</a:t>
            </a:fld>
            <a:endParaRPr lang="en-US"/>
          </a:p>
        </p:txBody>
      </p:sp>
    </p:spTree>
    <p:extLst>
      <p:ext uri="{BB962C8B-B14F-4D97-AF65-F5344CB8AC3E}">
        <p14:creationId xmlns:p14="http://schemas.microsoft.com/office/powerpoint/2010/main" xmlns="" val="15485773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73E3A74-6181-4300-B3BA-C43F87780AD6}" type="slidenum">
              <a:rPr lang="en-US" smtClean="0"/>
              <a:pPr/>
              <a:t>43</a:t>
            </a:fld>
            <a:endParaRPr lang="en-US" dirty="0"/>
          </a:p>
        </p:txBody>
      </p:sp>
    </p:spTree>
    <p:extLst>
      <p:ext uri="{BB962C8B-B14F-4D97-AF65-F5344CB8AC3E}">
        <p14:creationId xmlns:p14="http://schemas.microsoft.com/office/powerpoint/2010/main" xmlns="" val="9763543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73E3A74-6181-4300-B3BA-C43F87780AD6}" type="slidenum">
              <a:rPr lang="en-US" smtClean="0"/>
              <a:pPr/>
              <a:t>44</a:t>
            </a:fld>
            <a:endParaRPr lang="en-US" dirty="0"/>
          </a:p>
        </p:txBody>
      </p:sp>
    </p:spTree>
    <p:extLst>
      <p:ext uri="{BB962C8B-B14F-4D97-AF65-F5344CB8AC3E}">
        <p14:creationId xmlns:p14="http://schemas.microsoft.com/office/powerpoint/2010/main" xmlns="" val="20294954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73E3A74-6181-4300-B3BA-C43F87780AD6}" type="slidenum">
              <a:rPr lang="en-US" smtClean="0"/>
              <a:pPr/>
              <a:t>45</a:t>
            </a:fld>
            <a:endParaRPr lang="en-US" dirty="0"/>
          </a:p>
        </p:txBody>
      </p:sp>
    </p:spTree>
    <p:extLst>
      <p:ext uri="{BB962C8B-B14F-4D97-AF65-F5344CB8AC3E}">
        <p14:creationId xmlns:p14="http://schemas.microsoft.com/office/powerpoint/2010/main" xmlns="" val="6726136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73E3A74-6181-4300-B3BA-C43F87780AD6}" type="slidenum">
              <a:rPr lang="en-US" smtClean="0"/>
              <a:pPr/>
              <a:t>46</a:t>
            </a:fld>
            <a:endParaRPr lang="en-US" dirty="0"/>
          </a:p>
        </p:txBody>
      </p:sp>
    </p:spTree>
    <p:extLst>
      <p:ext uri="{BB962C8B-B14F-4D97-AF65-F5344CB8AC3E}">
        <p14:creationId xmlns:p14="http://schemas.microsoft.com/office/powerpoint/2010/main" xmlns="" val="14070170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73E3A74-6181-4300-B3BA-C43F87780AD6}" type="slidenum">
              <a:rPr lang="en-US" smtClean="0"/>
              <a:pPr/>
              <a:t>47</a:t>
            </a:fld>
            <a:endParaRPr lang="en-US" dirty="0"/>
          </a:p>
        </p:txBody>
      </p:sp>
    </p:spTree>
    <p:extLst>
      <p:ext uri="{BB962C8B-B14F-4D97-AF65-F5344CB8AC3E}">
        <p14:creationId xmlns:p14="http://schemas.microsoft.com/office/powerpoint/2010/main" xmlns="" val="36871159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73E3A74-6181-4300-B3BA-C43F87780AD6}" type="slidenum">
              <a:rPr lang="en-US" smtClean="0"/>
              <a:pPr/>
              <a:t>48</a:t>
            </a:fld>
            <a:endParaRPr lang="en-US" dirty="0"/>
          </a:p>
        </p:txBody>
      </p:sp>
    </p:spTree>
    <p:extLst>
      <p:ext uri="{BB962C8B-B14F-4D97-AF65-F5344CB8AC3E}">
        <p14:creationId xmlns:p14="http://schemas.microsoft.com/office/powerpoint/2010/main" xmlns="" val="9203161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73E3A74-6181-4300-B3BA-C43F87780AD6}" type="slidenum">
              <a:rPr lang="en-US" smtClean="0"/>
              <a:pPr/>
              <a:t>49</a:t>
            </a:fld>
            <a:endParaRPr lang="en-US" dirty="0"/>
          </a:p>
        </p:txBody>
      </p:sp>
    </p:spTree>
    <p:extLst>
      <p:ext uri="{BB962C8B-B14F-4D97-AF65-F5344CB8AC3E}">
        <p14:creationId xmlns:p14="http://schemas.microsoft.com/office/powerpoint/2010/main" xmlns="" val="506690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73E3A74-6181-4300-B3BA-C43F87780AD6}" type="slidenum">
              <a:rPr lang="en-US" smtClean="0"/>
              <a:pPr/>
              <a:t>5</a:t>
            </a:fld>
            <a:endParaRPr lang="en-US" dirty="0"/>
          </a:p>
        </p:txBody>
      </p:sp>
    </p:spTree>
    <p:extLst>
      <p:ext uri="{BB962C8B-B14F-4D97-AF65-F5344CB8AC3E}">
        <p14:creationId xmlns:p14="http://schemas.microsoft.com/office/powerpoint/2010/main" xmlns="" val="28010424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73E3A74-6181-4300-B3BA-C43F87780AD6}" type="slidenum">
              <a:rPr lang="en-US" smtClean="0"/>
              <a:pPr/>
              <a:t>50</a:t>
            </a:fld>
            <a:endParaRPr lang="en-US" dirty="0"/>
          </a:p>
        </p:txBody>
      </p:sp>
    </p:spTree>
    <p:extLst>
      <p:ext uri="{BB962C8B-B14F-4D97-AF65-F5344CB8AC3E}">
        <p14:creationId xmlns:p14="http://schemas.microsoft.com/office/powerpoint/2010/main" xmlns="" val="14600101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73E3A74-6181-4300-B3BA-C43F87780AD6}" type="slidenum">
              <a:rPr lang="en-US" smtClean="0"/>
              <a:pPr/>
              <a:t>51</a:t>
            </a:fld>
            <a:endParaRPr lang="en-US" dirty="0"/>
          </a:p>
        </p:txBody>
      </p:sp>
    </p:spTree>
    <p:extLst>
      <p:ext uri="{BB962C8B-B14F-4D97-AF65-F5344CB8AC3E}">
        <p14:creationId xmlns:p14="http://schemas.microsoft.com/office/powerpoint/2010/main" xmlns="" val="35759365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73E3A74-6181-4300-B3BA-C43F87780AD6}" type="slidenum">
              <a:rPr lang="en-US" smtClean="0"/>
              <a:pPr/>
              <a:t>52</a:t>
            </a:fld>
            <a:endParaRPr lang="en-US" dirty="0"/>
          </a:p>
        </p:txBody>
      </p:sp>
    </p:spTree>
    <p:extLst>
      <p:ext uri="{BB962C8B-B14F-4D97-AF65-F5344CB8AC3E}">
        <p14:creationId xmlns:p14="http://schemas.microsoft.com/office/powerpoint/2010/main" xmlns="" val="15618005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73E3A74-6181-4300-B3BA-C43F87780AD6}" type="slidenum">
              <a:rPr lang="en-US" smtClean="0"/>
              <a:pPr/>
              <a:t>53</a:t>
            </a:fld>
            <a:endParaRPr lang="en-US" dirty="0"/>
          </a:p>
        </p:txBody>
      </p:sp>
    </p:spTree>
    <p:extLst>
      <p:ext uri="{BB962C8B-B14F-4D97-AF65-F5344CB8AC3E}">
        <p14:creationId xmlns:p14="http://schemas.microsoft.com/office/powerpoint/2010/main" xmlns="" val="23532897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73E3A74-6181-4300-B3BA-C43F87780AD6}" type="slidenum">
              <a:rPr lang="en-US" smtClean="0"/>
              <a:pPr/>
              <a:t>54</a:t>
            </a:fld>
            <a:endParaRPr lang="en-US" dirty="0"/>
          </a:p>
        </p:txBody>
      </p:sp>
    </p:spTree>
    <p:extLst>
      <p:ext uri="{BB962C8B-B14F-4D97-AF65-F5344CB8AC3E}">
        <p14:creationId xmlns:p14="http://schemas.microsoft.com/office/powerpoint/2010/main" xmlns="" val="15157966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73E3A74-6181-4300-B3BA-C43F87780AD6}" type="slidenum">
              <a:rPr lang="en-US" smtClean="0"/>
              <a:pPr/>
              <a:t>55</a:t>
            </a:fld>
            <a:endParaRPr lang="en-US" dirty="0"/>
          </a:p>
        </p:txBody>
      </p:sp>
    </p:spTree>
    <p:extLst>
      <p:ext uri="{BB962C8B-B14F-4D97-AF65-F5344CB8AC3E}">
        <p14:creationId xmlns:p14="http://schemas.microsoft.com/office/powerpoint/2010/main" xmlns="" val="4773016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xmlns="" val="37866575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73E3A74-6181-4300-B3BA-C43F87780AD6}" type="slidenum">
              <a:rPr lang="en-US" smtClean="0"/>
              <a:pPr/>
              <a:t>57</a:t>
            </a:fld>
            <a:endParaRPr lang="en-US" dirty="0"/>
          </a:p>
        </p:txBody>
      </p:sp>
    </p:spTree>
    <p:extLst>
      <p:ext uri="{BB962C8B-B14F-4D97-AF65-F5344CB8AC3E}">
        <p14:creationId xmlns:p14="http://schemas.microsoft.com/office/powerpoint/2010/main" xmlns="" val="408114488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F5708B-0F5E-4CC6-8A5C-2B3FAA0E7A4B}" type="slidenum">
              <a:rPr lang="en-US" smtClean="0"/>
              <a:pPr/>
              <a:t>58</a:t>
            </a:fld>
            <a:endParaRPr lang="en-US"/>
          </a:p>
        </p:txBody>
      </p:sp>
    </p:spTree>
    <p:extLst>
      <p:ext uri="{BB962C8B-B14F-4D97-AF65-F5344CB8AC3E}">
        <p14:creationId xmlns:p14="http://schemas.microsoft.com/office/powerpoint/2010/main" xmlns="" val="14618777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73E3A74-6181-4300-B3BA-C43F87780AD6}" type="slidenum">
              <a:rPr lang="en-US" smtClean="0"/>
              <a:pPr/>
              <a:t>59</a:t>
            </a:fld>
            <a:endParaRPr lang="en-US" dirty="0"/>
          </a:p>
        </p:txBody>
      </p:sp>
    </p:spTree>
    <p:extLst>
      <p:ext uri="{BB962C8B-B14F-4D97-AF65-F5344CB8AC3E}">
        <p14:creationId xmlns:p14="http://schemas.microsoft.com/office/powerpoint/2010/main" xmlns="" val="3630931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73E3A74-6181-4300-B3BA-C43F87780AD6}" type="slidenum">
              <a:rPr lang="en-US" smtClean="0"/>
              <a:pPr/>
              <a:t>6</a:t>
            </a:fld>
            <a:endParaRPr lang="en-US" dirty="0"/>
          </a:p>
        </p:txBody>
      </p:sp>
    </p:spTree>
    <p:extLst>
      <p:ext uri="{BB962C8B-B14F-4D97-AF65-F5344CB8AC3E}">
        <p14:creationId xmlns:p14="http://schemas.microsoft.com/office/powerpoint/2010/main" xmlns="" val="110835058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73E3A74-6181-4300-B3BA-C43F87780AD6}" type="slidenum">
              <a:rPr lang="en-US" smtClean="0"/>
              <a:pPr/>
              <a:t>60</a:t>
            </a:fld>
            <a:endParaRPr lang="en-US" dirty="0"/>
          </a:p>
        </p:txBody>
      </p:sp>
    </p:spTree>
    <p:extLst>
      <p:ext uri="{BB962C8B-B14F-4D97-AF65-F5344CB8AC3E}">
        <p14:creationId xmlns:p14="http://schemas.microsoft.com/office/powerpoint/2010/main" xmlns="" val="273714347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F5708B-0F5E-4CC6-8A5C-2B3FAA0E7A4B}" type="slidenum">
              <a:rPr lang="en-US" smtClean="0"/>
              <a:pPr/>
              <a:t>61</a:t>
            </a:fld>
            <a:endParaRPr lang="en-US"/>
          </a:p>
        </p:txBody>
      </p:sp>
    </p:spTree>
    <p:extLst>
      <p:ext uri="{BB962C8B-B14F-4D97-AF65-F5344CB8AC3E}">
        <p14:creationId xmlns:p14="http://schemas.microsoft.com/office/powerpoint/2010/main" xmlns="" val="14618777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F5708B-0F5E-4CC6-8A5C-2B3FAA0E7A4B}" type="slidenum">
              <a:rPr lang="en-US" smtClean="0"/>
              <a:pPr/>
              <a:t>62</a:t>
            </a:fld>
            <a:endParaRPr lang="en-US"/>
          </a:p>
        </p:txBody>
      </p:sp>
    </p:spTree>
    <p:extLst>
      <p:ext uri="{BB962C8B-B14F-4D97-AF65-F5344CB8AC3E}">
        <p14:creationId xmlns:p14="http://schemas.microsoft.com/office/powerpoint/2010/main" xmlns="" val="146187773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endParaRPr lang="en-IN" altLang="en-US" dirty="0">
              <a:latin typeface="Arial" pitchFamily="34" charset="0"/>
              <a:cs typeface="Arial" pitchFamily="34" charset="0"/>
            </a:endParaRPr>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A1707CC-16AC-4CA6-96FD-E5184C6FA8D1}" type="slidenum">
              <a:rPr lang="en-IN" altLang="en-US" smtClean="0">
                <a:solidFill>
                  <a:srgbClr val="000000"/>
                </a:solidFill>
                <a:cs typeface="Arial" pitchFamily="34" charset="0"/>
              </a:rPr>
              <a:pPr>
                <a:defRPr/>
              </a:pPr>
              <a:t>63</a:t>
            </a:fld>
            <a:endParaRPr lang="en-IN" altLang="en-US">
              <a:solidFill>
                <a:srgbClr val="000000"/>
              </a:solidFill>
              <a:cs typeface="Arial" pitchFamily="34" charset="0"/>
            </a:endParaRPr>
          </a:p>
        </p:txBody>
      </p:sp>
    </p:spTree>
    <p:extLst>
      <p:ext uri="{BB962C8B-B14F-4D97-AF65-F5344CB8AC3E}">
        <p14:creationId xmlns:p14="http://schemas.microsoft.com/office/powerpoint/2010/main" xmlns="" val="312791102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F5708B-0F5E-4CC6-8A5C-2B3FAA0E7A4B}" type="slidenum">
              <a:rPr lang="en-US" smtClean="0"/>
              <a:pPr/>
              <a:t>64</a:t>
            </a:fld>
            <a:endParaRPr lang="en-US"/>
          </a:p>
        </p:txBody>
      </p:sp>
    </p:spTree>
    <p:extLst>
      <p:ext uri="{BB962C8B-B14F-4D97-AF65-F5344CB8AC3E}">
        <p14:creationId xmlns:p14="http://schemas.microsoft.com/office/powerpoint/2010/main" xmlns="" val="146187773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F5708B-0F5E-4CC6-8A5C-2B3FAA0E7A4B}" type="slidenum">
              <a:rPr lang="en-US" smtClean="0"/>
              <a:pPr/>
              <a:t>65</a:t>
            </a:fld>
            <a:endParaRPr lang="en-US"/>
          </a:p>
        </p:txBody>
      </p:sp>
    </p:spTree>
    <p:extLst>
      <p:ext uri="{BB962C8B-B14F-4D97-AF65-F5344CB8AC3E}">
        <p14:creationId xmlns:p14="http://schemas.microsoft.com/office/powerpoint/2010/main" xmlns="" val="146187773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F5708B-0F5E-4CC6-8A5C-2B3FAA0E7A4B}" type="slidenum">
              <a:rPr lang="en-US" smtClean="0"/>
              <a:pPr/>
              <a:t>66</a:t>
            </a:fld>
            <a:endParaRPr lang="en-US"/>
          </a:p>
        </p:txBody>
      </p:sp>
    </p:spTree>
    <p:extLst>
      <p:ext uri="{BB962C8B-B14F-4D97-AF65-F5344CB8AC3E}">
        <p14:creationId xmlns:p14="http://schemas.microsoft.com/office/powerpoint/2010/main" xmlns="" val="146187773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F5708B-0F5E-4CC6-8A5C-2B3FAA0E7A4B}" type="slidenum">
              <a:rPr lang="en-US" smtClean="0"/>
              <a:pPr/>
              <a:t>67</a:t>
            </a:fld>
            <a:endParaRPr lang="en-US"/>
          </a:p>
        </p:txBody>
      </p:sp>
    </p:spTree>
    <p:extLst>
      <p:ext uri="{BB962C8B-B14F-4D97-AF65-F5344CB8AC3E}">
        <p14:creationId xmlns:p14="http://schemas.microsoft.com/office/powerpoint/2010/main" xmlns="" val="14618777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F5708B-0F5E-4CC6-8A5C-2B3FAA0E7A4B}" type="slidenum">
              <a:rPr lang="en-US" smtClean="0"/>
              <a:pPr/>
              <a:t>68</a:t>
            </a:fld>
            <a:endParaRPr lang="en-US"/>
          </a:p>
        </p:txBody>
      </p:sp>
    </p:spTree>
    <p:extLst>
      <p:ext uri="{BB962C8B-B14F-4D97-AF65-F5344CB8AC3E}">
        <p14:creationId xmlns:p14="http://schemas.microsoft.com/office/powerpoint/2010/main" xmlns="" val="146187773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73E3A74-6181-4300-B3BA-C43F87780AD6}" type="slidenum">
              <a:rPr lang="en-US" smtClean="0"/>
              <a:pPr/>
              <a:t>69</a:t>
            </a:fld>
            <a:endParaRPr lang="en-US" dirty="0"/>
          </a:p>
        </p:txBody>
      </p:sp>
    </p:spTree>
    <p:extLst>
      <p:ext uri="{BB962C8B-B14F-4D97-AF65-F5344CB8AC3E}">
        <p14:creationId xmlns:p14="http://schemas.microsoft.com/office/powerpoint/2010/main" xmlns="" val="4014187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73E3A74-6181-4300-B3BA-C43F87780AD6}" type="slidenum">
              <a:rPr lang="en-US" smtClean="0"/>
              <a:pPr/>
              <a:t>7</a:t>
            </a:fld>
            <a:endParaRPr lang="en-US" dirty="0"/>
          </a:p>
        </p:txBody>
      </p:sp>
    </p:spTree>
    <p:extLst>
      <p:ext uri="{BB962C8B-B14F-4D97-AF65-F5344CB8AC3E}">
        <p14:creationId xmlns:p14="http://schemas.microsoft.com/office/powerpoint/2010/main" xmlns="" val="106645329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F5708B-0F5E-4CC6-8A5C-2B3FAA0E7A4B}" type="slidenum">
              <a:rPr lang="en-US" smtClean="0"/>
              <a:pPr/>
              <a:t>70</a:t>
            </a:fld>
            <a:endParaRPr lang="en-US"/>
          </a:p>
        </p:txBody>
      </p:sp>
    </p:spTree>
    <p:extLst>
      <p:ext uri="{BB962C8B-B14F-4D97-AF65-F5344CB8AC3E}">
        <p14:creationId xmlns:p14="http://schemas.microsoft.com/office/powerpoint/2010/main" xmlns="" val="146187773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F5708B-0F5E-4CC6-8A5C-2B3FAA0E7A4B}" type="slidenum">
              <a:rPr lang="en-US" smtClean="0"/>
              <a:pPr/>
              <a:t>71</a:t>
            </a:fld>
            <a:endParaRPr lang="en-US"/>
          </a:p>
        </p:txBody>
      </p:sp>
    </p:spTree>
    <p:extLst>
      <p:ext uri="{BB962C8B-B14F-4D97-AF65-F5344CB8AC3E}">
        <p14:creationId xmlns:p14="http://schemas.microsoft.com/office/powerpoint/2010/main" xmlns="" val="146187773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F5708B-0F5E-4CC6-8A5C-2B3FAA0E7A4B}" type="slidenum">
              <a:rPr lang="en-US" smtClean="0"/>
              <a:pPr/>
              <a:t>72</a:t>
            </a:fld>
            <a:endParaRPr lang="en-US"/>
          </a:p>
        </p:txBody>
      </p:sp>
    </p:spTree>
    <p:extLst>
      <p:ext uri="{BB962C8B-B14F-4D97-AF65-F5344CB8AC3E}">
        <p14:creationId xmlns:p14="http://schemas.microsoft.com/office/powerpoint/2010/main" xmlns="" val="146187773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F5708B-0F5E-4CC6-8A5C-2B3FAA0E7A4B}" type="slidenum">
              <a:rPr lang="en-US" smtClean="0"/>
              <a:pPr/>
              <a:t>73</a:t>
            </a:fld>
            <a:endParaRPr lang="en-US"/>
          </a:p>
        </p:txBody>
      </p:sp>
    </p:spTree>
    <p:extLst>
      <p:ext uri="{BB962C8B-B14F-4D97-AF65-F5344CB8AC3E}">
        <p14:creationId xmlns:p14="http://schemas.microsoft.com/office/powerpoint/2010/main" xmlns="" val="146187773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F5708B-0F5E-4CC6-8A5C-2B3FAA0E7A4B}" type="slidenum">
              <a:rPr lang="en-US" smtClean="0"/>
              <a:pPr/>
              <a:t>74</a:t>
            </a:fld>
            <a:endParaRPr lang="en-US"/>
          </a:p>
        </p:txBody>
      </p:sp>
    </p:spTree>
    <p:extLst>
      <p:ext uri="{BB962C8B-B14F-4D97-AF65-F5344CB8AC3E}">
        <p14:creationId xmlns:p14="http://schemas.microsoft.com/office/powerpoint/2010/main" xmlns="" val="146187773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73E3A74-6181-4300-B3BA-C43F87780AD6}" type="slidenum">
              <a:rPr lang="en-US" smtClean="0"/>
              <a:pPr/>
              <a:t>75</a:t>
            </a:fld>
            <a:endParaRPr lang="en-US" dirty="0"/>
          </a:p>
        </p:txBody>
      </p:sp>
    </p:spTree>
    <p:extLst>
      <p:ext uri="{BB962C8B-B14F-4D97-AF65-F5344CB8AC3E}">
        <p14:creationId xmlns:p14="http://schemas.microsoft.com/office/powerpoint/2010/main" xmlns="" val="140089003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endParaRPr lang="en-IN" altLang="en-US" dirty="0">
              <a:latin typeface="Arial" pitchFamily="34" charset="0"/>
              <a:cs typeface="Arial" pitchFamily="34" charset="0"/>
            </a:endParaRPr>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1707CC-16AC-4CA6-96FD-E5184C6FA8D1}" type="slidenum">
              <a:rPr lang="en-IN" altLang="en-US" smtClean="0">
                <a:solidFill>
                  <a:srgbClr val="000000"/>
                </a:solidFill>
                <a:cs typeface="Arial" pitchFamily="34" charset="0"/>
              </a:rPr>
              <a:pPr fontAlgn="base">
                <a:spcBef>
                  <a:spcPct val="0"/>
                </a:spcBef>
                <a:spcAft>
                  <a:spcPct val="0"/>
                </a:spcAft>
                <a:defRPr/>
              </a:pPr>
              <a:t>76</a:t>
            </a:fld>
            <a:endParaRPr lang="en-IN" altLang="en-US">
              <a:solidFill>
                <a:srgbClr val="000000"/>
              </a:solidFill>
              <a:cs typeface="Arial" pitchFamily="34" charset="0"/>
            </a:endParaRPr>
          </a:p>
        </p:txBody>
      </p:sp>
    </p:spTree>
    <p:extLst>
      <p:ext uri="{BB962C8B-B14F-4D97-AF65-F5344CB8AC3E}">
        <p14:creationId xmlns:p14="http://schemas.microsoft.com/office/powerpoint/2010/main" xmlns="" val="74745030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endParaRPr lang="en-IN" altLang="en-US" dirty="0">
              <a:latin typeface="Arial" pitchFamily="34" charset="0"/>
              <a:cs typeface="Arial" pitchFamily="34" charset="0"/>
            </a:endParaRPr>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1707CC-16AC-4CA6-96FD-E5184C6FA8D1}" type="slidenum">
              <a:rPr lang="en-IN" altLang="en-US" smtClean="0">
                <a:solidFill>
                  <a:srgbClr val="000000"/>
                </a:solidFill>
                <a:cs typeface="Arial" pitchFamily="34" charset="0"/>
              </a:rPr>
              <a:pPr fontAlgn="base">
                <a:spcBef>
                  <a:spcPct val="0"/>
                </a:spcBef>
                <a:spcAft>
                  <a:spcPct val="0"/>
                </a:spcAft>
                <a:defRPr/>
              </a:pPr>
              <a:t>77</a:t>
            </a:fld>
            <a:endParaRPr lang="en-IN" altLang="en-US">
              <a:solidFill>
                <a:srgbClr val="000000"/>
              </a:solidFill>
              <a:cs typeface="Arial" pitchFamily="34" charset="0"/>
            </a:endParaRPr>
          </a:p>
        </p:txBody>
      </p:sp>
    </p:spTree>
    <p:extLst>
      <p:ext uri="{BB962C8B-B14F-4D97-AF65-F5344CB8AC3E}">
        <p14:creationId xmlns:p14="http://schemas.microsoft.com/office/powerpoint/2010/main" xmlns="" val="42465909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73E3A74-6181-4300-B3BA-C43F87780AD6}" type="slidenum">
              <a:rPr lang="en-US" smtClean="0"/>
              <a:pPr/>
              <a:t>78</a:t>
            </a:fld>
            <a:endParaRPr lang="en-US" dirty="0"/>
          </a:p>
        </p:txBody>
      </p:sp>
    </p:spTree>
    <p:extLst>
      <p:ext uri="{BB962C8B-B14F-4D97-AF65-F5344CB8AC3E}">
        <p14:creationId xmlns:p14="http://schemas.microsoft.com/office/powerpoint/2010/main" xmlns="" val="122023813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73E3A74-6181-4300-B3BA-C43F87780AD6}" type="slidenum">
              <a:rPr lang="en-US" smtClean="0"/>
              <a:pPr/>
              <a:t>79</a:t>
            </a:fld>
            <a:endParaRPr lang="en-US" dirty="0"/>
          </a:p>
        </p:txBody>
      </p:sp>
    </p:spTree>
    <p:extLst>
      <p:ext uri="{BB962C8B-B14F-4D97-AF65-F5344CB8AC3E}">
        <p14:creationId xmlns:p14="http://schemas.microsoft.com/office/powerpoint/2010/main" xmlns="" val="781001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73E3A74-6181-4300-B3BA-C43F87780AD6}" type="slidenum">
              <a:rPr lang="en-US" smtClean="0"/>
              <a:pPr/>
              <a:t>8</a:t>
            </a:fld>
            <a:endParaRPr lang="en-US" dirty="0"/>
          </a:p>
        </p:txBody>
      </p:sp>
    </p:spTree>
    <p:extLst>
      <p:ext uri="{BB962C8B-B14F-4D97-AF65-F5344CB8AC3E}">
        <p14:creationId xmlns:p14="http://schemas.microsoft.com/office/powerpoint/2010/main" xmlns="" val="39460116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73E3A74-6181-4300-B3BA-C43F87780AD6}" type="slidenum">
              <a:rPr lang="en-US" smtClean="0"/>
              <a:pPr/>
              <a:t>80</a:t>
            </a:fld>
            <a:endParaRPr lang="en-US" dirty="0"/>
          </a:p>
        </p:txBody>
      </p:sp>
    </p:spTree>
    <p:extLst>
      <p:ext uri="{BB962C8B-B14F-4D97-AF65-F5344CB8AC3E}">
        <p14:creationId xmlns:p14="http://schemas.microsoft.com/office/powerpoint/2010/main" xmlns="" val="381832146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73E3A74-6181-4300-B3BA-C43F87780AD6}" type="slidenum">
              <a:rPr lang="en-US" smtClean="0"/>
              <a:pPr/>
              <a:t>81</a:t>
            </a:fld>
            <a:endParaRPr lang="en-US" dirty="0"/>
          </a:p>
        </p:txBody>
      </p:sp>
    </p:spTree>
    <p:extLst>
      <p:ext uri="{BB962C8B-B14F-4D97-AF65-F5344CB8AC3E}">
        <p14:creationId xmlns:p14="http://schemas.microsoft.com/office/powerpoint/2010/main" xmlns="" val="157156614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73E3A74-6181-4300-B3BA-C43F87780AD6}" type="slidenum">
              <a:rPr lang="en-US" smtClean="0"/>
              <a:pPr/>
              <a:t>82</a:t>
            </a:fld>
            <a:endParaRPr lang="en-US" dirty="0"/>
          </a:p>
        </p:txBody>
      </p:sp>
    </p:spTree>
    <p:extLst>
      <p:ext uri="{BB962C8B-B14F-4D97-AF65-F5344CB8AC3E}">
        <p14:creationId xmlns:p14="http://schemas.microsoft.com/office/powerpoint/2010/main" xmlns="" val="522847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On the basis of LTIPP or otherwise, identify potential projects</a:t>
            </a:r>
          </a:p>
          <a:p>
            <a:r>
              <a:rPr lang="en-US" dirty="0"/>
              <a:t>- Initiate</a:t>
            </a:r>
            <a:r>
              <a:rPr lang="en-US" baseline="0" dirty="0"/>
              <a:t> collegiate discussions with various stakeholders such as DRDO, DDP, Industries in early stages after approval of LTIPP</a:t>
            </a:r>
          </a:p>
          <a:p>
            <a:r>
              <a:rPr lang="en-US" baseline="0" dirty="0"/>
              <a:t>- Potential R&amp;D Institution or DAs would put in requisite efforts.</a:t>
            </a:r>
          </a:p>
          <a:p>
            <a:r>
              <a:rPr lang="en-US" baseline="0" dirty="0"/>
              <a:t>- Based on discussions, SHQs will forward an indicative list of potential ‘Make’ projects </a:t>
            </a:r>
            <a:r>
              <a:rPr lang="en-US" baseline="0" dirty="0" err="1"/>
              <a:t>alogwith</a:t>
            </a:r>
            <a:r>
              <a:rPr lang="en-US" baseline="0" dirty="0"/>
              <a:t> PSQRs to HQ IDS for inclusion in relevant medium and short term plan.</a:t>
            </a:r>
          </a:p>
          <a:p>
            <a:pPr marL="172757" indent="-172757">
              <a:buFontTx/>
              <a:buChar char="-"/>
            </a:pPr>
            <a:r>
              <a:rPr lang="en-US" baseline="0" dirty="0"/>
              <a:t>Make I Sub Categorization:</a:t>
            </a:r>
          </a:p>
          <a:p>
            <a:r>
              <a:rPr lang="en-US" baseline="0" dirty="0"/>
              <a:t>     - Design related Major platform upgrade</a:t>
            </a:r>
          </a:p>
          <a:p>
            <a:r>
              <a:rPr lang="en-US" baseline="0" dirty="0"/>
              <a:t>     - Usually Make I projects would involve developmental period of not less than three years </a:t>
            </a:r>
          </a:p>
          <a:p>
            <a:r>
              <a:rPr lang="en-US" dirty="0"/>
              <a:t>     -</a:t>
            </a:r>
            <a:r>
              <a:rPr lang="en-US" baseline="0" dirty="0"/>
              <a:t> Estimated cost of prototype dev phase not exceeding </a:t>
            </a:r>
            <a:r>
              <a:rPr lang="en-US" baseline="0" dirty="0" err="1"/>
              <a:t>Rs</a:t>
            </a:r>
            <a:r>
              <a:rPr lang="en-US" baseline="0" dirty="0"/>
              <a:t> 10 Cr will be earmarked for MSMEs</a:t>
            </a:r>
          </a:p>
          <a:p>
            <a:r>
              <a:rPr lang="en-US" baseline="0" dirty="0"/>
              <a:t>     - In case at least two MSMEs do not express interest for Make I program of less than 10 Cr, the same shall be opened up for all </a:t>
            </a:r>
          </a:p>
          <a:p>
            <a:pPr marL="172757" indent="-172757" defTabSz="921369">
              <a:buFontTx/>
              <a:buChar char="-"/>
              <a:defRPr/>
            </a:pPr>
            <a:r>
              <a:rPr lang="en-US" baseline="0" dirty="0"/>
              <a:t>Make II Sub Categorization:</a:t>
            </a:r>
          </a:p>
          <a:p>
            <a:pPr defTabSz="921369">
              <a:defRPr/>
            </a:pPr>
            <a:r>
              <a:rPr lang="en-US" baseline="0" dirty="0"/>
              <a:t>     - Design related Minor platform</a:t>
            </a:r>
          </a:p>
          <a:p>
            <a:pPr defTabSz="921369">
              <a:defRPr/>
            </a:pPr>
            <a:r>
              <a:rPr lang="en-US" baseline="0" dirty="0"/>
              <a:t>     - Import substitution will be key focus of the projects</a:t>
            </a:r>
          </a:p>
          <a:p>
            <a:pPr defTabSz="921369">
              <a:defRPr/>
            </a:pPr>
            <a:r>
              <a:rPr lang="en-US" baseline="0" dirty="0"/>
              <a:t>     - Estimated cost of prototype dev phase not exceeding </a:t>
            </a:r>
            <a:r>
              <a:rPr lang="en-US" baseline="0" dirty="0" err="1"/>
              <a:t>Rs</a:t>
            </a:r>
            <a:r>
              <a:rPr lang="en-US" baseline="0" dirty="0"/>
              <a:t> 10 Cr will be earmarked for MSMEs</a:t>
            </a:r>
          </a:p>
          <a:p>
            <a:pPr defTabSz="921369">
              <a:defRPr/>
            </a:pPr>
            <a:r>
              <a:rPr lang="en-US" baseline="0" dirty="0"/>
              <a:t>     - In case no MSMEs do not express interest for Make I program of less than 10 Cr, the same shall be opened up for all </a:t>
            </a:r>
          </a:p>
          <a:p>
            <a:pPr defTabSz="921369">
              <a:defRPr/>
            </a:pPr>
            <a:endParaRPr lang="en-US" baseline="0" dirty="0"/>
          </a:p>
          <a:p>
            <a:pPr defTabSz="921369">
              <a:defRPr/>
            </a:pPr>
            <a:endParaRPr lang="en-US" baseline="0" dirty="0"/>
          </a:p>
          <a:p>
            <a:pPr defTabSz="921369">
              <a:defRPr/>
            </a:pPr>
            <a:r>
              <a:rPr lang="en-US" baseline="0" dirty="0"/>
              <a:t>AAP on same line as </a:t>
            </a:r>
            <a:r>
              <a:rPr lang="en-US" baseline="0" dirty="0" err="1"/>
              <a:t>ch</a:t>
            </a:r>
            <a:r>
              <a:rPr lang="en-US" baseline="0" dirty="0"/>
              <a:t> I of DDP </a:t>
            </a:r>
            <a:r>
              <a:rPr lang="en-US" baseline="0" dirty="0" err="1"/>
              <a:t>wil</a:t>
            </a:r>
            <a:r>
              <a:rPr lang="en-US" baseline="0" dirty="0"/>
              <a:t> be prepared </a:t>
            </a:r>
          </a:p>
          <a:p>
            <a:endParaRPr lang="en-US" dirty="0"/>
          </a:p>
        </p:txBody>
      </p:sp>
      <p:sp>
        <p:nvSpPr>
          <p:cNvPr id="4" name="Slide Number Placeholder 3"/>
          <p:cNvSpPr>
            <a:spLocks noGrp="1"/>
          </p:cNvSpPr>
          <p:nvPr>
            <p:ph type="sldNum" sz="quarter" idx="10"/>
          </p:nvPr>
        </p:nvSpPr>
        <p:spPr/>
        <p:txBody>
          <a:bodyPr/>
          <a:lstStyle/>
          <a:p>
            <a:fld id="{D50E8B96-E7B2-4B56-97A6-9C9DA8C033E1}" type="slidenum">
              <a:rPr lang="en-IN" smtClean="0"/>
              <a:pPr/>
              <a:t>9</a:t>
            </a:fld>
            <a:endParaRPr lang="en-IN" dirty="0"/>
          </a:p>
        </p:txBody>
      </p:sp>
    </p:spTree>
    <p:extLst>
      <p:ext uri="{BB962C8B-B14F-4D97-AF65-F5344CB8AC3E}">
        <p14:creationId xmlns:p14="http://schemas.microsoft.com/office/powerpoint/2010/main" xmlns="" val="745255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Tree>
    <p:extLst>
      <p:ext uri="{BB962C8B-B14F-4D97-AF65-F5344CB8AC3E}">
        <p14:creationId xmlns:p14="http://schemas.microsoft.com/office/powerpoint/2010/main" xmlns="" val="2482620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BBC1533F-B171-43BC-B248-FD3D91E556CC}" type="datetime1">
              <a:rPr lang="en-US" smtClean="0"/>
              <a:pPr/>
              <a:t>5/8/2018</a:t>
            </a:fld>
            <a:endParaRPr lang="en-IN" dirty="0"/>
          </a:p>
        </p:txBody>
      </p:sp>
      <p:sp>
        <p:nvSpPr>
          <p:cNvPr id="4" name="Footer Placeholder 3"/>
          <p:cNvSpPr>
            <a:spLocks noGrp="1"/>
          </p:cNvSpPr>
          <p:nvPr>
            <p:ph type="ftr" sz="quarter" idx="11"/>
          </p:nvPr>
        </p:nvSpPr>
        <p:spPr/>
        <p:txBody>
          <a:bodyPr/>
          <a:lstStyle/>
          <a:p>
            <a:r>
              <a:rPr lang="en-IN"/>
              <a:t>Directorate of Indigenisation</a:t>
            </a:r>
            <a:endParaRPr lang="en-IN" dirty="0"/>
          </a:p>
        </p:txBody>
      </p:sp>
      <p:sp>
        <p:nvSpPr>
          <p:cNvPr id="5" name="Slide Number Placeholder 4"/>
          <p:cNvSpPr>
            <a:spLocks noGrp="1"/>
          </p:cNvSpPr>
          <p:nvPr>
            <p:ph type="sldNum" sz="quarter" idx="12"/>
          </p:nvPr>
        </p:nvSpPr>
        <p:spPr/>
        <p:txBody>
          <a:bodyPr/>
          <a:lstStyle/>
          <a:p>
            <a:fld id="{FC141632-C9AE-4F2E-9683-33F47002B0EE}" type="slidenum">
              <a:rPr lang="en-IN" smtClean="0"/>
              <a:pPr/>
              <a:t>‹#›</a:t>
            </a:fld>
            <a:endParaRPr lang="en-IN" dirty="0"/>
          </a:p>
        </p:txBody>
      </p:sp>
    </p:spTree>
    <p:extLst>
      <p:ext uri="{BB962C8B-B14F-4D97-AF65-F5344CB8AC3E}">
        <p14:creationId xmlns:p14="http://schemas.microsoft.com/office/powerpoint/2010/main" xmlns="" val="134168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5319F3-B05A-44CD-A566-8CDA9A0B6DD3}" type="datetime1">
              <a:rPr lang="en-US" smtClean="0"/>
              <a:pPr/>
              <a:t>5/8/2018</a:t>
            </a:fld>
            <a:endParaRPr lang="en-IN" dirty="0"/>
          </a:p>
        </p:txBody>
      </p:sp>
      <p:sp>
        <p:nvSpPr>
          <p:cNvPr id="3" name="Footer Placeholder 2"/>
          <p:cNvSpPr>
            <a:spLocks noGrp="1"/>
          </p:cNvSpPr>
          <p:nvPr>
            <p:ph type="ftr" sz="quarter" idx="11"/>
          </p:nvPr>
        </p:nvSpPr>
        <p:spPr/>
        <p:txBody>
          <a:bodyPr/>
          <a:lstStyle/>
          <a:p>
            <a:r>
              <a:rPr lang="en-IN"/>
              <a:t>Directorate of Indigenisation</a:t>
            </a:r>
            <a:endParaRPr lang="en-IN" dirty="0"/>
          </a:p>
        </p:txBody>
      </p:sp>
      <p:sp>
        <p:nvSpPr>
          <p:cNvPr id="4" name="Slide Number Placeholder 3"/>
          <p:cNvSpPr>
            <a:spLocks noGrp="1"/>
          </p:cNvSpPr>
          <p:nvPr>
            <p:ph type="sldNum" sz="quarter" idx="12"/>
          </p:nvPr>
        </p:nvSpPr>
        <p:spPr/>
        <p:txBody>
          <a:bodyPr/>
          <a:lstStyle/>
          <a:p>
            <a:fld id="{FC141632-C9AE-4F2E-9683-33F47002B0EE}" type="slidenum">
              <a:rPr lang="en-IN" smtClean="0"/>
              <a:pPr/>
              <a:t>‹#›</a:t>
            </a:fld>
            <a:endParaRPr lang="en-IN" dirty="0"/>
          </a:p>
        </p:txBody>
      </p:sp>
    </p:spTree>
    <p:extLst>
      <p:ext uri="{BB962C8B-B14F-4D97-AF65-F5344CB8AC3E}">
        <p14:creationId xmlns:p14="http://schemas.microsoft.com/office/powerpoint/2010/main" xmlns="" val="2376024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A452A5-57C9-4790-867E-FA540C986CB5}" type="datetime1">
              <a:rPr lang="en-US" smtClean="0"/>
              <a:pPr/>
              <a:t>5/8/2018</a:t>
            </a:fld>
            <a:endParaRPr lang="en-IN" dirty="0"/>
          </a:p>
        </p:txBody>
      </p:sp>
      <p:sp>
        <p:nvSpPr>
          <p:cNvPr id="6" name="Footer Placeholder 5"/>
          <p:cNvSpPr>
            <a:spLocks noGrp="1"/>
          </p:cNvSpPr>
          <p:nvPr>
            <p:ph type="ftr" sz="quarter" idx="11"/>
          </p:nvPr>
        </p:nvSpPr>
        <p:spPr/>
        <p:txBody>
          <a:bodyPr/>
          <a:lstStyle/>
          <a:p>
            <a:r>
              <a:rPr lang="en-IN"/>
              <a:t>Directorate of Indigenisation</a:t>
            </a:r>
            <a:endParaRPr lang="en-IN" dirty="0"/>
          </a:p>
        </p:txBody>
      </p:sp>
      <p:sp>
        <p:nvSpPr>
          <p:cNvPr id="7" name="Slide Number Placeholder 6"/>
          <p:cNvSpPr>
            <a:spLocks noGrp="1"/>
          </p:cNvSpPr>
          <p:nvPr>
            <p:ph type="sldNum" sz="quarter" idx="12"/>
          </p:nvPr>
        </p:nvSpPr>
        <p:spPr/>
        <p:txBody>
          <a:bodyPr/>
          <a:lstStyle/>
          <a:p>
            <a:fld id="{FC141632-C9AE-4F2E-9683-33F47002B0EE}" type="slidenum">
              <a:rPr lang="en-IN" smtClean="0"/>
              <a:pPr/>
              <a:t>‹#›</a:t>
            </a:fld>
            <a:endParaRPr lang="en-IN" dirty="0"/>
          </a:p>
        </p:txBody>
      </p:sp>
    </p:spTree>
    <p:extLst>
      <p:ext uri="{BB962C8B-B14F-4D97-AF65-F5344CB8AC3E}">
        <p14:creationId xmlns:p14="http://schemas.microsoft.com/office/powerpoint/2010/main" xmlns="" val="25236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168028-F201-4DF9-90B7-9720AF5452C8}" type="datetime1">
              <a:rPr lang="en-US" smtClean="0"/>
              <a:pPr/>
              <a:t>5/8/2018</a:t>
            </a:fld>
            <a:endParaRPr lang="en-IN" dirty="0"/>
          </a:p>
        </p:txBody>
      </p:sp>
      <p:sp>
        <p:nvSpPr>
          <p:cNvPr id="6" name="Footer Placeholder 5"/>
          <p:cNvSpPr>
            <a:spLocks noGrp="1"/>
          </p:cNvSpPr>
          <p:nvPr>
            <p:ph type="ftr" sz="quarter" idx="11"/>
          </p:nvPr>
        </p:nvSpPr>
        <p:spPr/>
        <p:txBody>
          <a:bodyPr/>
          <a:lstStyle/>
          <a:p>
            <a:r>
              <a:rPr lang="en-IN"/>
              <a:t>Directorate of Indigenisation</a:t>
            </a:r>
            <a:endParaRPr lang="en-IN" dirty="0"/>
          </a:p>
        </p:txBody>
      </p:sp>
      <p:sp>
        <p:nvSpPr>
          <p:cNvPr id="7" name="Slide Number Placeholder 6"/>
          <p:cNvSpPr>
            <a:spLocks noGrp="1"/>
          </p:cNvSpPr>
          <p:nvPr>
            <p:ph type="sldNum" sz="quarter" idx="12"/>
          </p:nvPr>
        </p:nvSpPr>
        <p:spPr/>
        <p:txBody>
          <a:bodyPr/>
          <a:lstStyle/>
          <a:p>
            <a:fld id="{FC141632-C9AE-4F2E-9683-33F47002B0EE}" type="slidenum">
              <a:rPr lang="en-IN" smtClean="0"/>
              <a:pPr/>
              <a:t>‹#›</a:t>
            </a:fld>
            <a:endParaRPr lang="en-IN" dirty="0"/>
          </a:p>
        </p:txBody>
      </p:sp>
    </p:spTree>
    <p:extLst>
      <p:ext uri="{BB962C8B-B14F-4D97-AF65-F5344CB8AC3E}">
        <p14:creationId xmlns:p14="http://schemas.microsoft.com/office/powerpoint/2010/main" xmlns="" val="80694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87EF377-8E7D-4191-A7EA-6182DEB884C8}" type="datetime1">
              <a:rPr lang="en-US" smtClean="0"/>
              <a:pPr/>
              <a:t>5/8/2018</a:t>
            </a:fld>
            <a:endParaRPr lang="en-IN" dirty="0"/>
          </a:p>
        </p:txBody>
      </p:sp>
      <p:sp>
        <p:nvSpPr>
          <p:cNvPr id="5" name="Footer Placeholder 4"/>
          <p:cNvSpPr>
            <a:spLocks noGrp="1"/>
          </p:cNvSpPr>
          <p:nvPr>
            <p:ph type="ftr" sz="quarter" idx="11"/>
          </p:nvPr>
        </p:nvSpPr>
        <p:spPr/>
        <p:txBody>
          <a:bodyPr/>
          <a:lstStyle/>
          <a:p>
            <a:r>
              <a:rPr lang="en-IN"/>
              <a:t>Directorate of Indigenisation</a:t>
            </a:r>
            <a:endParaRPr lang="en-IN" dirty="0"/>
          </a:p>
        </p:txBody>
      </p:sp>
      <p:sp>
        <p:nvSpPr>
          <p:cNvPr id="6" name="Slide Number Placeholder 5"/>
          <p:cNvSpPr>
            <a:spLocks noGrp="1"/>
          </p:cNvSpPr>
          <p:nvPr>
            <p:ph type="sldNum" sz="quarter" idx="12"/>
          </p:nvPr>
        </p:nvSpPr>
        <p:spPr/>
        <p:txBody>
          <a:bodyPr/>
          <a:lstStyle/>
          <a:p>
            <a:fld id="{FC141632-C9AE-4F2E-9683-33F47002B0EE}" type="slidenum">
              <a:rPr lang="en-IN" smtClean="0"/>
              <a:pPr/>
              <a:t>‹#›</a:t>
            </a:fld>
            <a:endParaRPr lang="en-IN" dirty="0"/>
          </a:p>
        </p:txBody>
      </p:sp>
    </p:spTree>
    <p:extLst>
      <p:ext uri="{BB962C8B-B14F-4D97-AF65-F5344CB8AC3E}">
        <p14:creationId xmlns:p14="http://schemas.microsoft.com/office/powerpoint/2010/main" xmlns="" val="28466777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39D64A13-E3F2-4F99-ABCA-05FEDF67281A}" type="datetime1">
              <a:rPr lang="en-US" smtClean="0"/>
              <a:pPr/>
              <a:t>5/8/2018</a:t>
            </a:fld>
            <a:endParaRPr lang="en-IN" dirty="0"/>
          </a:p>
        </p:txBody>
      </p:sp>
      <p:sp>
        <p:nvSpPr>
          <p:cNvPr id="5" name="Footer Placeholder 4"/>
          <p:cNvSpPr>
            <a:spLocks noGrp="1"/>
          </p:cNvSpPr>
          <p:nvPr>
            <p:ph type="ftr" sz="quarter" idx="11"/>
          </p:nvPr>
        </p:nvSpPr>
        <p:spPr/>
        <p:txBody>
          <a:bodyPr/>
          <a:lstStyle/>
          <a:p>
            <a:r>
              <a:rPr lang="en-IN"/>
              <a:t>Directorate of Indigenisation</a:t>
            </a:r>
            <a:endParaRPr lang="en-IN" dirty="0"/>
          </a:p>
        </p:txBody>
      </p:sp>
      <p:sp>
        <p:nvSpPr>
          <p:cNvPr id="6" name="Slide Number Placeholder 5"/>
          <p:cNvSpPr>
            <a:spLocks noGrp="1"/>
          </p:cNvSpPr>
          <p:nvPr>
            <p:ph type="sldNum" sz="quarter" idx="12"/>
          </p:nvPr>
        </p:nvSpPr>
        <p:spPr/>
        <p:txBody>
          <a:bodyPr/>
          <a:lstStyle/>
          <a:p>
            <a:fld id="{FC141632-C9AE-4F2E-9683-33F47002B0EE}" type="slidenum">
              <a:rPr lang="en-IN" smtClean="0"/>
              <a:pPr/>
              <a:t>‹#›</a:t>
            </a:fld>
            <a:endParaRPr lang="en-IN" dirty="0"/>
          </a:p>
        </p:txBody>
      </p:sp>
    </p:spTree>
    <p:extLst>
      <p:ext uri="{BB962C8B-B14F-4D97-AF65-F5344CB8AC3E}">
        <p14:creationId xmlns:p14="http://schemas.microsoft.com/office/powerpoint/2010/main" xmlns="" val="4280606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lvl1pPr algn="ctr">
              <a:defRPr sz="1800" b="1">
                <a:solidFill>
                  <a:schemeClr val="bg1"/>
                </a:solidFill>
              </a:defRPr>
            </a:lvl1pPr>
          </a:lstStyle>
          <a:p>
            <a:pPr>
              <a:defRPr/>
            </a:pPr>
            <a:r>
              <a:rPr lang="en-IN">
                <a:solidFill>
                  <a:prstClr val="white"/>
                </a:solidFill>
              </a:rPr>
              <a:t>3-Jun-16</a:t>
            </a:r>
          </a:p>
        </p:txBody>
      </p:sp>
      <p:sp>
        <p:nvSpPr>
          <p:cNvPr id="5" name="Footer Placeholder 4"/>
          <p:cNvSpPr>
            <a:spLocks noGrp="1"/>
          </p:cNvSpPr>
          <p:nvPr>
            <p:ph type="ftr" sz="quarter" idx="11"/>
          </p:nvPr>
        </p:nvSpPr>
        <p:spPr/>
        <p:txBody>
          <a:bodyPr/>
          <a:lstStyle>
            <a:lvl1pPr algn="ctr">
              <a:defRPr sz="1800" b="0">
                <a:solidFill>
                  <a:schemeClr val="bg1"/>
                </a:solidFill>
              </a:defRPr>
            </a:lvl1pPr>
          </a:lstStyle>
          <a:p>
            <a:pPr>
              <a:defRPr/>
            </a:pPr>
            <a:r>
              <a:rPr lang="en-IN">
                <a:solidFill>
                  <a:prstClr val="white"/>
                </a:solidFill>
              </a:rPr>
              <a:t>Air Division</a:t>
            </a:r>
          </a:p>
        </p:txBody>
      </p:sp>
      <p:sp>
        <p:nvSpPr>
          <p:cNvPr id="6" name="Slide Number Placeholder 5"/>
          <p:cNvSpPr>
            <a:spLocks noGrp="1"/>
          </p:cNvSpPr>
          <p:nvPr>
            <p:ph type="sldNum" sz="quarter" idx="12"/>
          </p:nvPr>
        </p:nvSpPr>
        <p:spPr/>
        <p:txBody>
          <a:bodyPr/>
          <a:lstStyle>
            <a:lvl1pPr>
              <a:defRPr/>
            </a:lvl1pPr>
          </a:lstStyle>
          <a:p>
            <a:pPr>
              <a:defRPr/>
            </a:pPr>
            <a:fld id="{269964A1-E925-45DA-9508-9BEE3F584654}" type="slidenum">
              <a:rPr lang="en-IN" altLang="en-US">
                <a:solidFill>
                  <a:prstClr val="white"/>
                </a:solidFill>
              </a:rPr>
              <a:pPr>
                <a:defRPr/>
              </a:pPr>
              <a:t>‹#›</a:t>
            </a:fld>
            <a:endParaRPr lang="en-IN" altLang="en-US">
              <a:solidFill>
                <a:prstClr val="white"/>
              </a:solidFill>
            </a:endParaRPr>
          </a:p>
        </p:txBody>
      </p:sp>
    </p:spTree>
    <p:extLst>
      <p:ext uri="{BB962C8B-B14F-4D97-AF65-F5344CB8AC3E}">
        <p14:creationId xmlns:p14="http://schemas.microsoft.com/office/powerpoint/2010/main" xmlns="" val="294078350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lvl1pPr>
              <a:defRPr/>
            </a:lvl1pPr>
          </a:lstStyle>
          <a:p>
            <a:pPr>
              <a:defRPr/>
            </a:pPr>
            <a:fld id="{21B1FE39-F06E-439C-9FE5-413200F6456A}" type="datetime3">
              <a:rPr lang="en-IN">
                <a:solidFill>
                  <a:prstClr val="white"/>
                </a:solidFill>
              </a:rPr>
              <a:pPr>
                <a:defRPr/>
              </a:pPr>
              <a:t>8 May 2018</a:t>
            </a:fld>
            <a:endParaRPr lang="en-IN">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r>
              <a:rPr lang="en-IN">
                <a:solidFill>
                  <a:prstClr val="white"/>
                </a:solidFill>
              </a:rPr>
              <a:t>Air Division</a:t>
            </a:r>
          </a:p>
        </p:txBody>
      </p:sp>
      <p:sp>
        <p:nvSpPr>
          <p:cNvPr id="6" name="Slide Number Placeholder 5"/>
          <p:cNvSpPr>
            <a:spLocks noGrp="1"/>
          </p:cNvSpPr>
          <p:nvPr>
            <p:ph type="sldNum" sz="quarter" idx="12"/>
          </p:nvPr>
        </p:nvSpPr>
        <p:spPr/>
        <p:txBody>
          <a:bodyPr/>
          <a:lstStyle>
            <a:lvl1pPr>
              <a:defRPr/>
            </a:lvl1pPr>
          </a:lstStyle>
          <a:p>
            <a:pPr>
              <a:defRPr/>
            </a:pPr>
            <a:fld id="{942E52C6-6D0B-4F75-8839-D56EB73101E9}" type="slidenum">
              <a:rPr lang="en-IN" altLang="en-US">
                <a:solidFill>
                  <a:prstClr val="white"/>
                </a:solidFill>
              </a:rPr>
              <a:pPr>
                <a:defRPr/>
              </a:pPr>
              <a:t>‹#›</a:t>
            </a:fld>
            <a:endParaRPr lang="en-IN" altLang="en-US">
              <a:solidFill>
                <a:prstClr val="white"/>
              </a:solidFill>
            </a:endParaRPr>
          </a:p>
        </p:txBody>
      </p:sp>
    </p:spTree>
    <p:extLst>
      <p:ext uri="{BB962C8B-B14F-4D97-AF65-F5344CB8AC3E}">
        <p14:creationId xmlns:p14="http://schemas.microsoft.com/office/powerpoint/2010/main" xmlns="" val="75917872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BCB1B05-1037-4A33-B88B-30DBD4AAD4A8}" type="datetime3">
              <a:rPr lang="en-IN">
                <a:solidFill>
                  <a:prstClr val="white"/>
                </a:solidFill>
              </a:rPr>
              <a:pPr>
                <a:defRPr/>
              </a:pPr>
              <a:t>8 May 2018</a:t>
            </a:fld>
            <a:endParaRPr lang="en-IN">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r>
              <a:rPr lang="en-IN">
                <a:solidFill>
                  <a:prstClr val="white"/>
                </a:solidFill>
              </a:rPr>
              <a:t>Air Division</a:t>
            </a:r>
          </a:p>
        </p:txBody>
      </p:sp>
      <p:sp>
        <p:nvSpPr>
          <p:cNvPr id="6" name="Slide Number Placeholder 5"/>
          <p:cNvSpPr>
            <a:spLocks noGrp="1"/>
          </p:cNvSpPr>
          <p:nvPr>
            <p:ph type="sldNum" sz="quarter" idx="12"/>
          </p:nvPr>
        </p:nvSpPr>
        <p:spPr/>
        <p:txBody>
          <a:bodyPr/>
          <a:lstStyle>
            <a:lvl1pPr>
              <a:defRPr/>
            </a:lvl1pPr>
          </a:lstStyle>
          <a:p>
            <a:pPr>
              <a:defRPr/>
            </a:pPr>
            <a:fld id="{E0C76127-8AE0-4E55-B1D8-D1CE21F3676B}" type="slidenum">
              <a:rPr lang="en-IN" altLang="en-US">
                <a:solidFill>
                  <a:prstClr val="white"/>
                </a:solidFill>
              </a:rPr>
              <a:pPr>
                <a:defRPr/>
              </a:pPr>
              <a:t>‹#›</a:t>
            </a:fld>
            <a:endParaRPr lang="en-IN" altLang="en-US">
              <a:solidFill>
                <a:prstClr val="white"/>
              </a:solidFill>
            </a:endParaRPr>
          </a:p>
        </p:txBody>
      </p:sp>
    </p:spTree>
    <p:extLst>
      <p:ext uri="{BB962C8B-B14F-4D97-AF65-F5344CB8AC3E}">
        <p14:creationId xmlns:p14="http://schemas.microsoft.com/office/powerpoint/2010/main" xmlns="" val="9173008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3"/>
          <p:cNvSpPr>
            <a:spLocks noGrp="1"/>
          </p:cNvSpPr>
          <p:nvPr>
            <p:ph type="dt" sz="half" idx="10"/>
          </p:nvPr>
        </p:nvSpPr>
        <p:spPr/>
        <p:txBody>
          <a:bodyPr/>
          <a:lstStyle>
            <a:lvl1pPr>
              <a:defRPr/>
            </a:lvl1pPr>
          </a:lstStyle>
          <a:p>
            <a:pPr>
              <a:defRPr/>
            </a:pPr>
            <a:fld id="{3B54477A-34A6-4F91-B8DE-EC69C1B603DC}" type="datetime3">
              <a:rPr lang="en-IN">
                <a:solidFill>
                  <a:prstClr val="white"/>
                </a:solidFill>
              </a:rPr>
              <a:pPr>
                <a:defRPr/>
              </a:pPr>
              <a:t>8 May 2018</a:t>
            </a:fld>
            <a:endParaRPr lang="en-IN">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r>
              <a:rPr lang="en-IN">
                <a:solidFill>
                  <a:prstClr val="white"/>
                </a:solidFill>
              </a:rPr>
              <a:t>Air Division</a:t>
            </a:r>
          </a:p>
        </p:txBody>
      </p:sp>
      <p:sp>
        <p:nvSpPr>
          <p:cNvPr id="7" name="Slide Number Placeholder 5"/>
          <p:cNvSpPr>
            <a:spLocks noGrp="1"/>
          </p:cNvSpPr>
          <p:nvPr>
            <p:ph type="sldNum" sz="quarter" idx="12"/>
          </p:nvPr>
        </p:nvSpPr>
        <p:spPr/>
        <p:txBody>
          <a:bodyPr/>
          <a:lstStyle>
            <a:lvl1pPr>
              <a:defRPr/>
            </a:lvl1pPr>
          </a:lstStyle>
          <a:p>
            <a:pPr>
              <a:defRPr/>
            </a:pPr>
            <a:fld id="{CE7E793A-0B12-4F21-81F6-30C4D27D426A}" type="slidenum">
              <a:rPr lang="en-IN" altLang="en-US">
                <a:solidFill>
                  <a:prstClr val="white"/>
                </a:solidFill>
              </a:rPr>
              <a:pPr>
                <a:defRPr/>
              </a:pPr>
              <a:t>‹#›</a:t>
            </a:fld>
            <a:endParaRPr lang="en-IN" altLang="en-US">
              <a:solidFill>
                <a:prstClr val="white"/>
              </a:solidFill>
            </a:endParaRPr>
          </a:p>
        </p:txBody>
      </p:sp>
    </p:spTree>
    <p:extLst>
      <p:ext uri="{BB962C8B-B14F-4D97-AF65-F5344CB8AC3E}">
        <p14:creationId xmlns:p14="http://schemas.microsoft.com/office/powerpoint/2010/main" xmlns="" val="344911877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912778DF-0BE0-4FD4-B26D-C0DECAA41143}" type="datetime1">
              <a:rPr lang="en-US" smtClean="0"/>
              <a:pPr/>
              <a:t>5/8/2018</a:t>
            </a:fld>
            <a:endParaRPr lang="en-IN" dirty="0"/>
          </a:p>
        </p:txBody>
      </p:sp>
      <p:sp>
        <p:nvSpPr>
          <p:cNvPr id="5" name="Footer Placeholder 4"/>
          <p:cNvSpPr>
            <a:spLocks noGrp="1"/>
          </p:cNvSpPr>
          <p:nvPr>
            <p:ph type="ftr" sz="quarter" idx="11"/>
          </p:nvPr>
        </p:nvSpPr>
        <p:spPr/>
        <p:txBody>
          <a:bodyPr/>
          <a:lstStyle/>
          <a:p>
            <a:r>
              <a:rPr lang="en-IN" dirty="0"/>
              <a:t>DIRECTORATE OF INDIGENISATION</a:t>
            </a:r>
          </a:p>
        </p:txBody>
      </p:sp>
      <p:sp>
        <p:nvSpPr>
          <p:cNvPr id="6" name="Slide Number Placeholder 5"/>
          <p:cNvSpPr>
            <a:spLocks noGrp="1"/>
          </p:cNvSpPr>
          <p:nvPr>
            <p:ph type="sldNum" sz="quarter" idx="12"/>
          </p:nvPr>
        </p:nvSpPr>
        <p:spPr/>
        <p:txBody>
          <a:bodyPr/>
          <a:lstStyle/>
          <a:p>
            <a:fld id="{3E8FA35D-07B2-4982-A05C-FA53E8620EA8}" type="slidenum">
              <a:rPr lang="en-IN" smtClean="0"/>
              <a:pPr/>
              <a:t>‹#›</a:t>
            </a:fld>
            <a:endParaRPr lang="en-IN" dirty="0"/>
          </a:p>
        </p:txBody>
      </p:sp>
    </p:spTree>
    <p:extLst>
      <p:ext uri="{BB962C8B-B14F-4D97-AF65-F5344CB8AC3E}">
        <p14:creationId xmlns:p14="http://schemas.microsoft.com/office/powerpoint/2010/main" xmlns="" val="33631856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3"/>
          <p:cNvSpPr>
            <a:spLocks noGrp="1"/>
          </p:cNvSpPr>
          <p:nvPr>
            <p:ph type="dt" sz="half" idx="10"/>
          </p:nvPr>
        </p:nvSpPr>
        <p:spPr/>
        <p:txBody>
          <a:bodyPr/>
          <a:lstStyle>
            <a:lvl1pPr>
              <a:defRPr sz="1800" b="1">
                <a:solidFill>
                  <a:schemeClr val="bg1"/>
                </a:solidFill>
              </a:defRPr>
            </a:lvl1pPr>
          </a:lstStyle>
          <a:p>
            <a:pPr>
              <a:defRPr/>
            </a:pPr>
            <a:fld id="{FE622FC8-E365-4F5C-A739-48EC15AE5F50}" type="datetime3">
              <a:rPr lang="en-IN">
                <a:solidFill>
                  <a:prstClr val="white"/>
                </a:solidFill>
              </a:rPr>
              <a:pPr>
                <a:defRPr/>
              </a:pPr>
              <a:t>8 May 2018</a:t>
            </a:fld>
            <a:endParaRPr lang="en-IN">
              <a:solidFill>
                <a:prstClr val="white"/>
              </a:solidFill>
            </a:endParaRPr>
          </a:p>
        </p:txBody>
      </p:sp>
      <p:sp>
        <p:nvSpPr>
          <p:cNvPr id="8" name="Footer Placeholder 4"/>
          <p:cNvSpPr>
            <a:spLocks noGrp="1"/>
          </p:cNvSpPr>
          <p:nvPr>
            <p:ph type="ftr" sz="quarter" idx="11"/>
          </p:nvPr>
        </p:nvSpPr>
        <p:spPr/>
        <p:txBody>
          <a:bodyPr/>
          <a:lstStyle>
            <a:lvl1pPr>
              <a:defRPr sz="1800" b="1">
                <a:solidFill>
                  <a:schemeClr val="bg1"/>
                </a:solidFill>
              </a:defRPr>
            </a:lvl1pPr>
          </a:lstStyle>
          <a:p>
            <a:pPr>
              <a:defRPr/>
            </a:pPr>
            <a:r>
              <a:rPr lang="en-IN">
                <a:solidFill>
                  <a:prstClr val="white"/>
                </a:solidFill>
              </a:rPr>
              <a:t>Directorate of Naval Air Staff</a:t>
            </a:r>
            <a:endParaRPr lang="en-IN" dirty="0">
              <a:solidFill>
                <a:prstClr val="white"/>
              </a:solidFill>
            </a:endParaRPr>
          </a:p>
        </p:txBody>
      </p:sp>
      <p:sp>
        <p:nvSpPr>
          <p:cNvPr id="9" name="Slide Number Placeholder 5"/>
          <p:cNvSpPr>
            <a:spLocks noGrp="1"/>
          </p:cNvSpPr>
          <p:nvPr>
            <p:ph type="sldNum" sz="quarter" idx="12"/>
          </p:nvPr>
        </p:nvSpPr>
        <p:spPr/>
        <p:txBody>
          <a:bodyPr/>
          <a:lstStyle>
            <a:lvl1pPr>
              <a:defRPr/>
            </a:lvl1pPr>
          </a:lstStyle>
          <a:p>
            <a:pPr>
              <a:defRPr/>
            </a:pPr>
            <a:fld id="{A4B88FA8-9D22-4711-BC78-D307A4581215}" type="slidenum">
              <a:rPr lang="en-IN" altLang="en-US">
                <a:solidFill>
                  <a:prstClr val="white"/>
                </a:solidFill>
              </a:rPr>
              <a:pPr>
                <a:defRPr/>
              </a:pPr>
              <a:t>‹#›</a:t>
            </a:fld>
            <a:endParaRPr lang="en-IN" altLang="en-US">
              <a:solidFill>
                <a:prstClr val="white"/>
              </a:solidFill>
            </a:endParaRPr>
          </a:p>
        </p:txBody>
      </p:sp>
    </p:spTree>
    <p:extLst>
      <p:ext uri="{BB962C8B-B14F-4D97-AF65-F5344CB8AC3E}">
        <p14:creationId xmlns:p14="http://schemas.microsoft.com/office/powerpoint/2010/main" xmlns="" val="55001940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3"/>
          <p:cNvSpPr>
            <a:spLocks noGrp="1"/>
          </p:cNvSpPr>
          <p:nvPr>
            <p:ph type="dt" sz="half" idx="10"/>
          </p:nvPr>
        </p:nvSpPr>
        <p:spPr/>
        <p:txBody>
          <a:bodyPr/>
          <a:lstStyle>
            <a:lvl1pPr>
              <a:defRPr sz="1800" b="1">
                <a:solidFill>
                  <a:schemeClr val="bg1"/>
                </a:solidFill>
              </a:defRPr>
            </a:lvl1pPr>
          </a:lstStyle>
          <a:p>
            <a:pPr>
              <a:defRPr/>
            </a:pPr>
            <a:fld id="{C9A590A6-F95E-49A0-BC07-7D2A93BBB340}" type="datetime3">
              <a:rPr lang="en-IN">
                <a:solidFill>
                  <a:prstClr val="white"/>
                </a:solidFill>
              </a:rPr>
              <a:pPr>
                <a:defRPr/>
              </a:pPr>
              <a:t>8 May 2018</a:t>
            </a:fld>
            <a:endParaRPr lang="en-IN">
              <a:solidFill>
                <a:prstClr val="white"/>
              </a:solidFill>
            </a:endParaRPr>
          </a:p>
        </p:txBody>
      </p:sp>
      <p:sp>
        <p:nvSpPr>
          <p:cNvPr id="4" name="Footer Placeholder 4"/>
          <p:cNvSpPr>
            <a:spLocks noGrp="1"/>
          </p:cNvSpPr>
          <p:nvPr>
            <p:ph type="ftr" sz="quarter" idx="11"/>
          </p:nvPr>
        </p:nvSpPr>
        <p:spPr/>
        <p:txBody>
          <a:bodyPr/>
          <a:lstStyle>
            <a:lvl1pPr>
              <a:defRPr sz="1800" b="1">
                <a:solidFill>
                  <a:schemeClr val="bg1"/>
                </a:solidFill>
              </a:defRPr>
            </a:lvl1pPr>
          </a:lstStyle>
          <a:p>
            <a:pPr>
              <a:defRPr/>
            </a:pPr>
            <a:r>
              <a:rPr lang="en-IN">
                <a:solidFill>
                  <a:prstClr val="white"/>
                </a:solidFill>
              </a:rPr>
              <a:t>Directorate of Naval Air Staff</a:t>
            </a:r>
            <a:endParaRPr lang="en-IN" dirty="0">
              <a:solidFill>
                <a:prstClr val="white"/>
              </a:solidFill>
            </a:endParaRPr>
          </a:p>
        </p:txBody>
      </p:sp>
      <p:sp>
        <p:nvSpPr>
          <p:cNvPr id="5" name="Slide Number Placeholder 5"/>
          <p:cNvSpPr>
            <a:spLocks noGrp="1"/>
          </p:cNvSpPr>
          <p:nvPr>
            <p:ph type="sldNum" sz="quarter" idx="12"/>
          </p:nvPr>
        </p:nvSpPr>
        <p:spPr/>
        <p:txBody>
          <a:bodyPr/>
          <a:lstStyle>
            <a:lvl1pPr>
              <a:defRPr/>
            </a:lvl1pPr>
          </a:lstStyle>
          <a:p>
            <a:pPr>
              <a:defRPr/>
            </a:pPr>
            <a:fld id="{462CC7E6-3130-4087-9DE9-DC5AAF32E67E}" type="slidenum">
              <a:rPr lang="en-IN" altLang="en-US">
                <a:solidFill>
                  <a:prstClr val="white"/>
                </a:solidFill>
              </a:rPr>
              <a:pPr>
                <a:defRPr/>
              </a:pPr>
              <a:t>‹#›</a:t>
            </a:fld>
            <a:endParaRPr lang="en-IN" altLang="en-US">
              <a:solidFill>
                <a:prstClr val="white"/>
              </a:solidFill>
            </a:endParaRPr>
          </a:p>
        </p:txBody>
      </p:sp>
    </p:spTree>
    <p:extLst>
      <p:ext uri="{BB962C8B-B14F-4D97-AF65-F5344CB8AC3E}">
        <p14:creationId xmlns:p14="http://schemas.microsoft.com/office/powerpoint/2010/main" xmlns="" val="70057856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z="1800" b="1">
                <a:solidFill>
                  <a:schemeClr val="bg1"/>
                </a:solidFill>
              </a:defRPr>
            </a:lvl1pPr>
          </a:lstStyle>
          <a:p>
            <a:pPr>
              <a:defRPr/>
            </a:pPr>
            <a:fld id="{AF9F2529-68FC-452D-9D05-EFCC866F0C8F}" type="datetime3">
              <a:rPr lang="en-IN">
                <a:solidFill>
                  <a:prstClr val="white"/>
                </a:solidFill>
              </a:rPr>
              <a:pPr>
                <a:defRPr/>
              </a:pPr>
              <a:t>8 May 2018</a:t>
            </a:fld>
            <a:endParaRPr lang="en-IN">
              <a:solidFill>
                <a:prstClr val="white"/>
              </a:solidFill>
            </a:endParaRPr>
          </a:p>
        </p:txBody>
      </p:sp>
      <p:sp>
        <p:nvSpPr>
          <p:cNvPr id="3" name="Footer Placeholder 4"/>
          <p:cNvSpPr>
            <a:spLocks noGrp="1"/>
          </p:cNvSpPr>
          <p:nvPr>
            <p:ph type="ftr" sz="quarter" idx="11"/>
          </p:nvPr>
        </p:nvSpPr>
        <p:spPr/>
        <p:txBody>
          <a:bodyPr/>
          <a:lstStyle>
            <a:lvl1pPr>
              <a:defRPr sz="1800" b="1">
                <a:solidFill>
                  <a:schemeClr val="bg1"/>
                </a:solidFill>
              </a:defRPr>
            </a:lvl1pPr>
          </a:lstStyle>
          <a:p>
            <a:pPr>
              <a:defRPr/>
            </a:pPr>
            <a:r>
              <a:rPr lang="en-IN">
                <a:solidFill>
                  <a:prstClr val="white"/>
                </a:solidFill>
              </a:rPr>
              <a:t>Directorate of Naval Air Staff</a:t>
            </a:r>
            <a:endParaRPr lang="en-IN" dirty="0">
              <a:solidFill>
                <a:prstClr val="white"/>
              </a:solidFill>
            </a:endParaRPr>
          </a:p>
        </p:txBody>
      </p:sp>
      <p:sp>
        <p:nvSpPr>
          <p:cNvPr id="4" name="Slide Number Placeholder 5"/>
          <p:cNvSpPr>
            <a:spLocks noGrp="1"/>
          </p:cNvSpPr>
          <p:nvPr>
            <p:ph type="sldNum" sz="quarter" idx="12"/>
          </p:nvPr>
        </p:nvSpPr>
        <p:spPr/>
        <p:txBody>
          <a:bodyPr/>
          <a:lstStyle>
            <a:lvl1pPr>
              <a:defRPr/>
            </a:lvl1pPr>
          </a:lstStyle>
          <a:p>
            <a:pPr>
              <a:defRPr/>
            </a:pPr>
            <a:fld id="{29498E98-86BD-431D-B93B-A63C98060169}" type="slidenum">
              <a:rPr lang="en-IN" altLang="en-US">
                <a:solidFill>
                  <a:prstClr val="white"/>
                </a:solidFill>
              </a:rPr>
              <a:pPr>
                <a:defRPr/>
              </a:pPr>
              <a:t>‹#›</a:t>
            </a:fld>
            <a:endParaRPr lang="en-IN" altLang="en-US">
              <a:solidFill>
                <a:prstClr val="white"/>
              </a:solidFill>
            </a:endParaRPr>
          </a:p>
        </p:txBody>
      </p:sp>
    </p:spTree>
    <p:extLst>
      <p:ext uri="{BB962C8B-B14F-4D97-AF65-F5344CB8AC3E}">
        <p14:creationId xmlns:p14="http://schemas.microsoft.com/office/powerpoint/2010/main" xmlns="" val="66200638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sz="1800" b="1">
                <a:solidFill>
                  <a:schemeClr val="bg1"/>
                </a:solidFill>
              </a:defRPr>
            </a:lvl1pPr>
          </a:lstStyle>
          <a:p>
            <a:pPr>
              <a:defRPr/>
            </a:pPr>
            <a:fld id="{327A7F4D-21AB-4A8E-BEBD-E92C31AE169D}" type="datetime3">
              <a:rPr lang="en-IN">
                <a:solidFill>
                  <a:prstClr val="white"/>
                </a:solidFill>
              </a:rPr>
              <a:pPr>
                <a:defRPr/>
              </a:pPr>
              <a:t>8 May 2018</a:t>
            </a:fld>
            <a:endParaRPr lang="en-IN">
              <a:solidFill>
                <a:prstClr val="white"/>
              </a:solidFill>
            </a:endParaRPr>
          </a:p>
        </p:txBody>
      </p:sp>
      <p:sp>
        <p:nvSpPr>
          <p:cNvPr id="6" name="Footer Placeholder 4"/>
          <p:cNvSpPr>
            <a:spLocks noGrp="1"/>
          </p:cNvSpPr>
          <p:nvPr>
            <p:ph type="ftr" sz="quarter" idx="11"/>
          </p:nvPr>
        </p:nvSpPr>
        <p:spPr/>
        <p:txBody>
          <a:bodyPr/>
          <a:lstStyle>
            <a:lvl1pPr>
              <a:defRPr sz="1800" b="1">
                <a:solidFill>
                  <a:schemeClr val="bg1"/>
                </a:solidFill>
              </a:defRPr>
            </a:lvl1pPr>
          </a:lstStyle>
          <a:p>
            <a:pPr>
              <a:defRPr/>
            </a:pPr>
            <a:r>
              <a:rPr lang="en-IN">
                <a:solidFill>
                  <a:prstClr val="white"/>
                </a:solidFill>
              </a:rPr>
              <a:t>Directorate of Naval Air Staff</a:t>
            </a:r>
            <a:endParaRPr lang="en-IN"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D1333677-1EC5-4A9A-89CE-67127A31F898}" type="slidenum">
              <a:rPr lang="en-IN" altLang="en-US">
                <a:solidFill>
                  <a:prstClr val="white"/>
                </a:solidFill>
              </a:rPr>
              <a:pPr>
                <a:defRPr/>
              </a:pPr>
              <a:t>‹#›</a:t>
            </a:fld>
            <a:endParaRPr lang="en-IN" altLang="en-US">
              <a:solidFill>
                <a:prstClr val="white"/>
              </a:solidFill>
            </a:endParaRPr>
          </a:p>
        </p:txBody>
      </p:sp>
    </p:spTree>
    <p:extLst>
      <p:ext uri="{BB962C8B-B14F-4D97-AF65-F5344CB8AC3E}">
        <p14:creationId xmlns:p14="http://schemas.microsoft.com/office/powerpoint/2010/main" xmlns="" val="170756265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sz="1800" b="1">
                <a:solidFill>
                  <a:schemeClr val="bg1"/>
                </a:solidFill>
              </a:defRPr>
            </a:lvl1pPr>
          </a:lstStyle>
          <a:p>
            <a:pPr>
              <a:defRPr/>
            </a:pPr>
            <a:fld id="{F6ABD373-054F-4106-9957-7DEA4E9F52F2}" type="datetime3">
              <a:rPr lang="en-IN">
                <a:solidFill>
                  <a:prstClr val="white"/>
                </a:solidFill>
              </a:rPr>
              <a:pPr>
                <a:defRPr/>
              </a:pPr>
              <a:t>8 May 2018</a:t>
            </a:fld>
            <a:endParaRPr lang="en-IN">
              <a:solidFill>
                <a:prstClr val="white"/>
              </a:solidFill>
            </a:endParaRPr>
          </a:p>
        </p:txBody>
      </p:sp>
      <p:sp>
        <p:nvSpPr>
          <p:cNvPr id="6" name="Footer Placeholder 4"/>
          <p:cNvSpPr>
            <a:spLocks noGrp="1"/>
          </p:cNvSpPr>
          <p:nvPr>
            <p:ph type="ftr" sz="quarter" idx="11"/>
          </p:nvPr>
        </p:nvSpPr>
        <p:spPr/>
        <p:txBody>
          <a:bodyPr/>
          <a:lstStyle>
            <a:lvl1pPr>
              <a:defRPr sz="1800" b="1">
                <a:solidFill>
                  <a:schemeClr val="bg1"/>
                </a:solidFill>
              </a:defRPr>
            </a:lvl1pPr>
          </a:lstStyle>
          <a:p>
            <a:pPr>
              <a:defRPr/>
            </a:pPr>
            <a:r>
              <a:rPr lang="en-IN">
                <a:solidFill>
                  <a:prstClr val="white"/>
                </a:solidFill>
              </a:rPr>
              <a:t>Directorate of Naval Air Staff</a:t>
            </a:r>
            <a:endParaRPr lang="en-IN"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1F203D04-D55A-423A-91E3-7CC5F0716BE9}" type="slidenum">
              <a:rPr lang="en-IN" altLang="en-US">
                <a:solidFill>
                  <a:prstClr val="white"/>
                </a:solidFill>
              </a:rPr>
              <a:pPr>
                <a:defRPr/>
              </a:pPr>
              <a:t>‹#›</a:t>
            </a:fld>
            <a:endParaRPr lang="en-IN" altLang="en-US">
              <a:solidFill>
                <a:prstClr val="white"/>
              </a:solidFill>
            </a:endParaRPr>
          </a:p>
        </p:txBody>
      </p:sp>
    </p:spTree>
    <p:extLst>
      <p:ext uri="{BB962C8B-B14F-4D97-AF65-F5344CB8AC3E}">
        <p14:creationId xmlns:p14="http://schemas.microsoft.com/office/powerpoint/2010/main" xmlns="" val="281913863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lvl1pPr>
              <a:defRPr sz="1800" b="1">
                <a:solidFill>
                  <a:schemeClr val="bg1"/>
                </a:solidFill>
              </a:defRPr>
            </a:lvl1pPr>
          </a:lstStyle>
          <a:p>
            <a:pPr>
              <a:defRPr/>
            </a:pPr>
            <a:fld id="{942550EE-9EA0-4B2A-9DED-569CA6FAA3EC}" type="datetime3">
              <a:rPr lang="en-IN">
                <a:solidFill>
                  <a:prstClr val="white"/>
                </a:solidFill>
              </a:rPr>
              <a:pPr>
                <a:defRPr/>
              </a:pPr>
              <a:t>8 May 2018</a:t>
            </a:fld>
            <a:endParaRPr lang="en-IN" dirty="0">
              <a:solidFill>
                <a:prstClr val="white"/>
              </a:solidFill>
            </a:endParaRPr>
          </a:p>
        </p:txBody>
      </p:sp>
      <p:sp>
        <p:nvSpPr>
          <p:cNvPr id="5" name="Footer Placeholder 4"/>
          <p:cNvSpPr>
            <a:spLocks noGrp="1"/>
          </p:cNvSpPr>
          <p:nvPr>
            <p:ph type="ftr" sz="quarter" idx="11"/>
          </p:nvPr>
        </p:nvSpPr>
        <p:spPr/>
        <p:txBody>
          <a:bodyPr/>
          <a:lstStyle>
            <a:lvl1pPr>
              <a:defRPr sz="1800" b="1">
                <a:solidFill>
                  <a:schemeClr val="bg1"/>
                </a:solidFill>
              </a:defRPr>
            </a:lvl1pPr>
          </a:lstStyle>
          <a:p>
            <a:pPr>
              <a:defRPr/>
            </a:pPr>
            <a:r>
              <a:rPr lang="en-IN">
                <a:solidFill>
                  <a:prstClr val="white"/>
                </a:solidFill>
              </a:rPr>
              <a:t>Directorate of Naval Air Staff</a:t>
            </a:r>
            <a:endParaRPr lang="en-IN"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F8B75CCF-D899-4E5F-A05F-F90D913381A7}" type="slidenum">
              <a:rPr lang="en-IN" altLang="en-US">
                <a:solidFill>
                  <a:prstClr val="white"/>
                </a:solidFill>
              </a:rPr>
              <a:pPr>
                <a:defRPr/>
              </a:pPr>
              <a:t>‹#›</a:t>
            </a:fld>
            <a:endParaRPr lang="en-IN" altLang="en-US">
              <a:solidFill>
                <a:prstClr val="white"/>
              </a:solidFill>
            </a:endParaRPr>
          </a:p>
        </p:txBody>
      </p:sp>
    </p:spTree>
    <p:extLst>
      <p:ext uri="{BB962C8B-B14F-4D97-AF65-F5344CB8AC3E}">
        <p14:creationId xmlns:p14="http://schemas.microsoft.com/office/powerpoint/2010/main" xmlns="" val="364681035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lvl1pPr>
              <a:defRPr sz="1800" b="1">
                <a:solidFill>
                  <a:schemeClr val="bg1"/>
                </a:solidFill>
              </a:defRPr>
            </a:lvl1pPr>
          </a:lstStyle>
          <a:p>
            <a:pPr>
              <a:defRPr/>
            </a:pPr>
            <a:fld id="{5B58371D-D32C-46C4-9274-668970D80B19}" type="datetime3">
              <a:rPr lang="en-IN">
                <a:solidFill>
                  <a:prstClr val="white"/>
                </a:solidFill>
              </a:rPr>
              <a:pPr>
                <a:defRPr/>
              </a:pPr>
              <a:t>8 May 2018</a:t>
            </a:fld>
            <a:endParaRPr lang="en-IN">
              <a:solidFill>
                <a:prstClr val="white"/>
              </a:solidFill>
            </a:endParaRPr>
          </a:p>
        </p:txBody>
      </p:sp>
      <p:sp>
        <p:nvSpPr>
          <p:cNvPr id="5" name="Footer Placeholder 4"/>
          <p:cNvSpPr>
            <a:spLocks noGrp="1"/>
          </p:cNvSpPr>
          <p:nvPr>
            <p:ph type="ftr" sz="quarter" idx="11"/>
          </p:nvPr>
        </p:nvSpPr>
        <p:spPr/>
        <p:txBody>
          <a:bodyPr/>
          <a:lstStyle>
            <a:lvl1pPr>
              <a:defRPr sz="1800" b="1">
                <a:solidFill>
                  <a:schemeClr val="bg1"/>
                </a:solidFill>
              </a:defRPr>
            </a:lvl1pPr>
          </a:lstStyle>
          <a:p>
            <a:pPr>
              <a:defRPr/>
            </a:pPr>
            <a:r>
              <a:rPr lang="en-IN">
                <a:solidFill>
                  <a:prstClr val="white"/>
                </a:solidFill>
              </a:rPr>
              <a:t>Directorate of Naval Air Staff</a:t>
            </a:r>
            <a:endParaRPr lang="en-IN"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A07EEFC2-A057-4F4E-97ED-FB02AF4F5D2F}" type="slidenum">
              <a:rPr lang="en-IN" altLang="en-US">
                <a:solidFill>
                  <a:prstClr val="white"/>
                </a:solidFill>
              </a:rPr>
              <a:pPr>
                <a:defRPr/>
              </a:pPr>
              <a:t>‹#›</a:t>
            </a:fld>
            <a:endParaRPr lang="en-IN" altLang="en-US">
              <a:solidFill>
                <a:prstClr val="white"/>
              </a:solidFill>
            </a:endParaRPr>
          </a:p>
        </p:txBody>
      </p:sp>
    </p:spTree>
    <p:extLst>
      <p:ext uri="{BB962C8B-B14F-4D97-AF65-F5344CB8AC3E}">
        <p14:creationId xmlns:p14="http://schemas.microsoft.com/office/powerpoint/2010/main" xmlns="" val="389395740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lvl1pPr>
              <a:defRPr sz="1400">
                <a:solidFill>
                  <a:schemeClr val="bg1"/>
                </a:solidFill>
              </a:defRPr>
            </a:lvl1pPr>
          </a:lstStyle>
          <a:p>
            <a:fld id="{0229554A-F2DD-4FA3-900E-857316C4B844}" type="datetime1">
              <a:rPr lang="en-US" smtClean="0"/>
              <a:pPr/>
              <a:t>5/8/2018</a:t>
            </a:fld>
            <a:endParaRPr lang="en-IN" dirty="0"/>
          </a:p>
        </p:txBody>
      </p:sp>
      <p:sp>
        <p:nvSpPr>
          <p:cNvPr id="6" name="Footer Placeholder 5"/>
          <p:cNvSpPr>
            <a:spLocks noGrp="1"/>
          </p:cNvSpPr>
          <p:nvPr>
            <p:ph type="ftr" sz="quarter" idx="11"/>
          </p:nvPr>
        </p:nvSpPr>
        <p:spPr/>
        <p:txBody>
          <a:bodyPr/>
          <a:lstStyle>
            <a:lvl1pPr>
              <a:defRPr sz="1400" b="1">
                <a:solidFill>
                  <a:schemeClr val="bg1"/>
                </a:solidFill>
              </a:defRPr>
            </a:lvl1pPr>
          </a:lstStyle>
          <a:p>
            <a:r>
              <a:rPr lang="en-IN" dirty="0"/>
              <a:t>DIRECTORATE OF INDIGENISATION</a:t>
            </a:r>
          </a:p>
        </p:txBody>
      </p:sp>
      <p:sp>
        <p:nvSpPr>
          <p:cNvPr id="7" name="Slide Number Placeholder 6"/>
          <p:cNvSpPr>
            <a:spLocks noGrp="1"/>
          </p:cNvSpPr>
          <p:nvPr>
            <p:ph type="sldNum" sz="quarter" idx="12"/>
          </p:nvPr>
        </p:nvSpPr>
        <p:spPr/>
        <p:txBody>
          <a:bodyPr/>
          <a:lstStyle>
            <a:lvl1pPr>
              <a:defRPr sz="1400">
                <a:solidFill>
                  <a:schemeClr val="bg1"/>
                </a:solidFill>
              </a:defRPr>
            </a:lvl1pPr>
          </a:lstStyle>
          <a:p>
            <a:fld id="{3E8FA35D-07B2-4982-A05C-FA53E8620EA8}" type="slidenum">
              <a:rPr lang="en-IN" smtClean="0"/>
              <a:pPr/>
              <a:t>‹#›</a:t>
            </a:fld>
            <a:endParaRPr lang="en-IN" dirty="0"/>
          </a:p>
        </p:txBody>
      </p:sp>
    </p:spTree>
    <p:extLst>
      <p:ext uri="{BB962C8B-B14F-4D97-AF65-F5344CB8AC3E}">
        <p14:creationId xmlns:p14="http://schemas.microsoft.com/office/powerpoint/2010/main" xmlns="" val="194764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400" b="1">
                <a:solidFill>
                  <a:schemeClr val="bg1"/>
                </a:solidFill>
              </a:defRPr>
            </a:lvl1pPr>
          </a:lstStyle>
          <a:p>
            <a:fld id="{0EF8DEAD-485D-4B1A-817F-AFC51E0132B1}" type="datetime1">
              <a:rPr lang="en-US" smtClean="0"/>
              <a:pPr/>
              <a:t>5/8/2018</a:t>
            </a:fld>
            <a:endParaRPr lang="en-IN" dirty="0"/>
          </a:p>
        </p:txBody>
      </p:sp>
      <p:sp>
        <p:nvSpPr>
          <p:cNvPr id="3" name="Footer Placeholder 2"/>
          <p:cNvSpPr>
            <a:spLocks noGrp="1"/>
          </p:cNvSpPr>
          <p:nvPr>
            <p:ph type="ftr" sz="quarter" idx="11"/>
          </p:nvPr>
        </p:nvSpPr>
        <p:spPr/>
        <p:txBody>
          <a:bodyPr/>
          <a:lstStyle>
            <a:lvl1pPr>
              <a:defRPr sz="1400" b="1">
                <a:solidFill>
                  <a:schemeClr val="bg1"/>
                </a:solidFill>
              </a:defRPr>
            </a:lvl1pPr>
          </a:lstStyle>
          <a:p>
            <a:r>
              <a:rPr lang="en-IN" dirty="0"/>
              <a:t>DIRECTORATE OF INDIGENISATION</a:t>
            </a:r>
          </a:p>
        </p:txBody>
      </p:sp>
      <p:sp>
        <p:nvSpPr>
          <p:cNvPr id="4" name="Slide Number Placeholder 3"/>
          <p:cNvSpPr>
            <a:spLocks noGrp="1"/>
          </p:cNvSpPr>
          <p:nvPr>
            <p:ph type="sldNum" sz="quarter" idx="12"/>
          </p:nvPr>
        </p:nvSpPr>
        <p:spPr/>
        <p:txBody>
          <a:bodyPr/>
          <a:lstStyle>
            <a:lvl1pPr>
              <a:defRPr sz="1400" b="1">
                <a:solidFill>
                  <a:schemeClr val="bg1"/>
                </a:solidFill>
              </a:defRPr>
            </a:lvl1pPr>
          </a:lstStyle>
          <a:p>
            <a:fld id="{3E8FA35D-07B2-4982-A05C-FA53E8620EA8}" type="slidenum">
              <a:rPr lang="en-IN" smtClean="0"/>
              <a:pPr/>
              <a:t>‹#›</a:t>
            </a:fld>
            <a:endParaRPr lang="en-IN" dirty="0"/>
          </a:p>
        </p:txBody>
      </p:sp>
    </p:spTree>
    <p:extLst>
      <p:ext uri="{BB962C8B-B14F-4D97-AF65-F5344CB8AC3E}">
        <p14:creationId xmlns:p14="http://schemas.microsoft.com/office/powerpoint/2010/main" xmlns="" val="4040044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a:xfrm>
            <a:off x="457200" y="6356350"/>
            <a:ext cx="1234480" cy="365125"/>
          </a:xfrm>
        </p:spPr>
        <p:txBody>
          <a:bodyPr/>
          <a:lstStyle>
            <a:lvl1pPr algn="ctr">
              <a:defRPr b="1">
                <a:latin typeface="Tahoma" panose="020B0604030504040204" pitchFamily="34" charset="0"/>
                <a:ea typeface="Tahoma" panose="020B0604030504040204" pitchFamily="34" charset="0"/>
                <a:cs typeface="Tahoma" panose="020B0604030504040204" pitchFamily="34" charset="0"/>
              </a:defRPr>
            </a:lvl1pPr>
          </a:lstStyle>
          <a:p>
            <a:fld id="{B3571288-83C5-4213-8E34-3AE043946F3B}" type="datetime1">
              <a:rPr lang="en-US" smtClean="0"/>
              <a:pPr/>
              <a:t>5/8/2018</a:t>
            </a:fld>
            <a:endParaRPr lang="en-IN" dirty="0"/>
          </a:p>
        </p:txBody>
      </p:sp>
      <p:sp>
        <p:nvSpPr>
          <p:cNvPr id="5" name="Footer Placeholder 4"/>
          <p:cNvSpPr>
            <a:spLocks noGrp="1"/>
          </p:cNvSpPr>
          <p:nvPr>
            <p:ph type="ftr" sz="quarter" idx="11"/>
          </p:nvPr>
        </p:nvSpPr>
        <p:spPr/>
        <p:txBody>
          <a:bodyPr/>
          <a:lstStyle>
            <a:lvl1pPr>
              <a:defRPr b="1">
                <a:latin typeface="Tahoma" panose="020B0604030504040204" pitchFamily="34" charset="0"/>
                <a:ea typeface="Tahoma" panose="020B0604030504040204" pitchFamily="34" charset="0"/>
                <a:cs typeface="Tahoma" panose="020B0604030504040204" pitchFamily="34" charset="0"/>
              </a:defRPr>
            </a:lvl1pPr>
          </a:lstStyle>
          <a:p>
            <a:r>
              <a:rPr lang="en-IN"/>
              <a:t>Directorate of Indigenisation</a:t>
            </a:r>
            <a:endParaRPr lang="en-IN" dirty="0"/>
          </a:p>
        </p:txBody>
      </p:sp>
      <p:sp>
        <p:nvSpPr>
          <p:cNvPr id="6" name="Slide Number Placeholder 5"/>
          <p:cNvSpPr>
            <a:spLocks noGrp="1"/>
          </p:cNvSpPr>
          <p:nvPr>
            <p:ph type="sldNum" sz="quarter" idx="12"/>
          </p:nvPr>
        </p:nvSpPr>
        <p:spPr>
          <a:xfrm>
            <a:off x="8100392" y="6356350"/>
            <a:ext cx="586408" cy="365125"/>
          </a:xfrm>
        </p:spPr>
        <p:txBody>
          <a:bodyPr/>
          <a:lstStyle>
            <a:lvl1pPr algn="ctr">
              <a:defRPr b="1">
                <a:latin typeface="Tahoma" panose="020B0604030504040204" pitchFamily="34" charset="0"/>
                <a:ea typeface="Tahoma" panose="020B0604030504040204" pitchFamily="34" charset="0"/>
                <a:cs typeface="Tahoma" panose="020B0604030504040204" pitchFamily="34" charset="0"/>
              </a:defRPr>
            </a:lvl1pPr>
          </a:lstStyle>
          <a:p>
            <a:fld id="{FC141632-C9AE-4F2E-9683-33F47002B0EE}" type="slidenum">
              <a:rPr lang="en-IN" smtClean="0"/>
              <a:pPr/>
              <a:t>‹#›</a:t>
            </a:fld>
            <a:endParaRPr lang="en-IN" dirty="0"/>
          </a:p>
        </p:txBody>
      </p:sp>
    </p:spTree>
    <p:extLst>
      <p:ext uri="{BB962C8B-B14F-4D97-AF65-F5344CB8AC3E}">
        <p14:creationId xmlns:p14="http://schemas.microsoft.com/office/powerpoint/2010/main" xmlns="" val="3264983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6600E29-F934-4DDF-835D-F515453934DC}" type="datetime1">
              <a:rPr lang="en-US" smtClean="0"/>
              <a:pPr/>
              <a:t>5/8/2018</a:t>
            </a:fld>
            <a:endParaRPr lang="en-IN" dirty="0"/>
          </a:p>
        </p:txBody>
      </p:sp>
      <p:sp>
        <p:nvSpPr>
          <p:cNvPr id="5" name="Footer Placeholder 4"/>
          <p:cNvSpPr>
            <a:spLocks noGrp="1"/>
          </p:cNvSpPr>
          <p:nvPr>
            <p:ph type="ftr" sz="quarter" idx="11"/>
          </p:nvPr>
        </p:nvSpPr>
        <p:spPr/>
        <p:txBody>
          <a:bodyPr/>
          <a:lstStyle/>
          <a:p>
            <a:r>
              <a:rPr lang="en-IN"/>
              <a:t>Directorate of Indigenisation</a:t>
            </a:r>
            <a:endParaRPr lang="en-IN" dirty="0"/>
          </a:p>
        </p:txBody>
      </p:sp>
      <p:sp>
        <p:nvSpPr>
          <p:cNvPr id="6" name="Slide Number Placeholder 5"/>
          <p:cNvSpPr>
            <a:spLocks noGrp="1"/>
          </p:cNvSpPr>
          <p:nvPr>
            <p:ph type="sldNum" sz="quarter" idx="12"/>
          </p:nvPr>
        </p:nvSpPr>
        <p:spPr/>
        <p:txBody>
          <a:bodyPr/>
          <a:lstStyle/>
          <a:p>
            <a:fld id="{FC141632-C9AE-4F2E-9683-33F47002B0EE}" type="slidenum">
              <a:rPr lang="en-IN" smtClean="0"/>
              <a:pPr/>
              <a:t>‹#›</a:t>
            </a:fld>
            <a:endParaRPr lang="en-IN" dirty="0"/>
          </a:p>
        </p:txBody>
      </p:sp>
    </p:spTree>
    <p:extLst>
      <p:ext uri="{BB962C8B-B14F-4D97-AF65-F5344CB8AC3E}">
        <p14:creationId xmlns:p14="http://schemas.microsoft.com/office/powerpoint/2010/main" xmlns="" val="1890597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46732A-845B-4A71-9CCC-F59BAC87A730}" type="datetime1">
              <a:rPr lang="en-US" smtClean="0"/>
              <a:pPr/>
              <a:t>5/8/2018</a:t>
            </a:fld>
            <a:endParaRPr lang="en-IN" dirty="0"/>
          </a:p>
        </p:txBody>
      </p:sp>
      <p:sp>
        <p:nvSpPr>
          <p:cNvPr id="5" name="Footer Placeholder 4"/>
          <p:cNvSpPr>
            <a:spLocks noGrp="1"/>
          </p:cNvSpPr>
          <p:nvPr>
            <p:ph type="ftr" sz="quarter" idx="11"/>
          </p:nvPr>
        </p:nvSpPr>
        <p:spPr/>
        <p:txBody>
          <a:bodyPr/>
          <a:lstStyle/>
          <a:p>
            <a:r>
              <a:rPr lang="en-IN"/>
              <a:t>Directorate of Indigenisation</a:t>
            </a:r>
            <a:endParaRPr lang="en-IN" dirty="0"/>
          </a:p>
        </p:txBody>
      </p:sp>
      <p:sp>
        <p:nvSpPr>
          <p:cNvPr id="6" name="Slide Number Placeholder 5"/>
          <p:cNvSpPr>
            <a:spLocks noGrp="1"/>
          </p:cNvSpPr>
          <p:nvPr>
            <p:ph type="sldNum" sz="quarter" idx="12"/>
          </p:nvPr>
        </p:nvSpPr>
        <p:spPr/>
        <p:txBody>
          <a:bodyPr/>
          <a:lstStyle/>
          <a:p>
            <a:fld id="{FC141632-C9AE-4F2E-9683-33F47002B0EE}" type="slidenum">
              <a:rPr lang="en-IN" smtClean="0"/>
              <a:pPr/>
              <a:t>‹#›</a:t>
            </a:fld>
            <a:endParaRPr lang="en-IN" dirty="0"/>
          </a:p>
        </p:txBody>
      </p:sp>
    </p:spTree>
    <p:extLst>
      <p:ext uri="{BB962C8B-B14F-4D97-AF65-F5344CB8AC3E}">
        <p14:creationId xmlns:p14="http://schemas.microsoft.com/office/powerpoint/2010/main" xmlns="" val="462669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011A99A7-9020-41D1-BD80-0D62A7E029E3}" type="datetime1">
              <a:rPr lang="en-US" smtClean="0"/>
              <a:pPr/>
              <a:t>5/8/2018</a:t>
            </a:fld>
            <a:endParaRPr lang="en-IN" dirty="0"/>
          </a:p>
        </p:txBody>
      </p:sp>
      <p:sp>
        <p:nvSpPr>
          <p:cNvPr id="6" name="Footer Placeholder 5"/>
          <p:cNvSpPr>
            <a:spLocks noGrp="1"/>
          </p:cNvSpPr>
          <p:nvPr>
            <p:ph type="ftr" sz="quarter" idx="11"/>
          </p:nvPr>
        </p:nvSpPr>
        <p:spPr/>
        <p:txBody>
          <a:bodyPr/>
          <a:lstStyle/>
          <a:p>
            <a:r>
              <a:rPr lang="en-IN"/>
              <a:t>Directorate of Indigenisation</a:t>
            </a:r>
            <a:endParaRPr lang="en-IN" dirty="0"/>
          </a:p>
        </p:txBody>
      </p:sp>
      <p:sp>
        <p:nvSpPr>
          <p:cNvPr id="7" name="Slide Number Placeholder 6"/>
          <p:cNvSpPr>
            <a:spLocks noGrp="1"/>
          </p:cNvSpPr>
          <p:nvPr>
            <p:ph type="sldNum" sz="quarter" idx="12"/>
          </p:nvPr>
        </p:nvSpPr>
        <p:spPr/>
        <p:txBody>
          <a:bodyPr/>
          <a:lstStyle/>
          <a:p>
            <a:fld id="{FC141632-C9AE-4F2E-9683-33F47002B0EE}" type="slidenum">
              <a:rPr lang="en-IN" smtClean="0"/>
              <a:pPr/>
              <a:t>‹#›</a:t>
            </a:fld>
            <a:endParaRPr lang="en-IN" dirty="0"/>
          </a:p>
        </p:txBody>
      </p:sp>
    </p:spTree>
    <p:extLst>
      <p:ext uri="{BB962C8B-B14F-4D97-AF65-F5344CB8AC3E}">
        <p14:creationId xmlns:p14="http://schemas.microsoft.com/office/powerpoint/2010/main" xmlns="" val="994896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894BE2A6-89B5-4F30-AD8C-13A7F92ADF10}" type="datetime1">
              <a:rPr lang="en-US" smtClean="0"/>
              <a:pPr/>
              <a:t>5/8/2018</a:t>
            </a:fld>
            <a:endParaRPr lang="en-IN" dirty="0"/>
          </a:p>
        </p:txBody>
      </p:sp>
      <p:sp>
        <p:nvSpPr>
          <p:cNvPr id="8" name="Footer Placeholder 7"/>
          <p:cNvSpPr>
            <a:spLocks noGrp="1"/>
          </p:cNvSpPr>
          <p:nvPr>
            <p:ph type="ftr" sz="quarter" idx="11"/>
          </p:nvPr>
        </p:nvSpPr>
        <p:spPr/>
        <p:txBody>
          <a:bodyPr/>
          <a:lstStyle/>
          <a:p>
            <a:r>
              <a:rPr lang="en-IN"/>
              <a:t>Directorate of Indigenisation</a:t>
            </a:r>
            <a:endParaRPr lang="en-IN" dirty="0"/>
          </a:p>
        </p:txBody>
      </p:sp>
      <p:sp>
        <p:nvSpPr>
          <p:cNvPr id="9" name="Slide Number Placeholder 8"/>
          <p:cNvSpPr>
            <a:spLocks noGrp="1"/>
          </p:cNvSpPr>
          <p:nvPr>
            <p:ph type="sldNum" sz="quarter" idx="12"/>
          </p:nvPr>
        </p:nvSpPr>
        <p:spPr/>
        <p:txBody>
          <a:bodyPr/>
          <a:lstStyle/>
          <a:p>
            <a:fld id="{FC141632-C9AE-4F2E-9683-33F47002B0EE}" type="slidenum">
              <a:rPr lang="en-IN" smtClean="0"/>
              <a:pPr/>
              <a:t>‹#›</a:t>
            </a:fld>
            <a:endParaRPr lang="en-IN" dirty="0"/>
          </a:p>
        </p:txBody>
      </p:sp>
    </p:spTree>
    <p:extLst>
      <p:ext uri="{BB962C8B-B14F-4D97-AF65-F5344CB8AC3E}">
        <p14:creationId xmlns:p14="http://schemas.microsoft.com/office/powerpoint/2010/main" xmlns="" val="11369846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4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400">
                <a:solidFill>
                  <a:schemeClr val="bg1"/>
                </a:solidFill>
              </a:defRPr>
            </a:lvl1pPr>
          </a:lstStyle>
          <a:p>
            <a:fld id="{54D456D3-E440-46DF-A5E1-19C68FF2ED5B}" type="datetime1">
              <a:rPr lang="en-US" smtClean="0"/>
              <a:pPr/>
              <a:t>5/8/2018</a:t>
            </a:fld>
            <a:endParaRPr lang="en-I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bg1"/>
                </a:solidFill>
              </a:defRPr>
            </a:lvl1pPr>
          </a:lstStyle>
          <a:p>
            <a:r>
              <a:rPr lang="en-IN" dirty="0"/>
              <a:t>DIRECTORATE OF INDIGENISATION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bg1"/>
                </a:solidFill>
              </a:defRPr>
            </a:lvl1pPr>
          </a:lstStyle>
          <a:p>
            <a:fld id="{3E8FA35D-07B2-4982-A05C-FA53E8620EA8}" type="slidenum">
              <a:rPr lang="en-IN" smtClean="0"/>
              <a:pPr/>
              <a:t>‹#›</a:t>
            </a:fld>
            <a:endParaRPr lang="en-IN" dirty="0"/>
          </a:p>
        </p:txBody>
      </p:sp>
    </p:spTree>
    <p:extLst>
      <p:ext uri="{BB962C8B-B14F-4D97-AF65-F5344CB8AC3E}">
        <p14:creationId xmlns:p14="http://schemas.microsoft.com/office/powerpoint/2010/main" xmlns="" val="162844488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FF050B-6375-44FD-8000-67EEAF81C46F}" type="datetime1">
              <a:rPr lang="en-US" smtClean="0"/>
              <a:pPr/>
              <a:t>5/8/2018</a:t>
            </a:fld>
            <a:endParaRPr lang="en-I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N"/>
              <a:t>Directorate of Indigenisation</a:t>
            </a:r>
            <a:endParaRPr lang="en-IN"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141632-C9AE-4F2E-9683-33F47002B0EE}" type="slidenum">
              <a:rPr lang="en-IN" smtClean="0"/>
              <a:pPr/>
              <a:t>‹#›</a:t>
            </a:fld>
            <a:endParaRPr lang="en-IN" dirty="0"/>
          </a:p>
        </p:txBody>
      </p:sp>
    </p:spTree>
    <p:extLst>
      <p:ext uri="{BB962C8B-B14F-4D97-AF65-F5344CB8AC3E}">
        <p14:creationId xmlns:p14="http://schemas.microsoft.com/office/powerpoint/2010/main" xmlns="" val="196070992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IN" altLang="en-US"/>
          </a:p>
        </p:txBody>
      </p:sp>
      <p:sp>
        <p:nvSpPr>
          <p:cNvPr id="1027" name="Text Placeholder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IN" altLang="en-US"/>
          </a:p>
        </p:txBody>
      </p:sp>
      <p:sp>
        <p:nvSpPr>
          <p:cNvPr id="7" name="Date Placeholder 3"/>
          <p:cNvSpPr>
            <a:spLocks noGrp="1"/>
          </p:cNvSpPr>
          <p:nvPr>
            <p:ph type="dt" sz="half" idx="2"/>
          </p:nvPr>
        </p:nvSpPr>
        <p:spPr>
          <a:xfrm>
            <a:off x="14288" y="6467477"/>
            <a:ext cx="2133600" cy="365125"/>
          </a:xfrm>
          <a:prstGeom prst="rect">
            <a:avLst/>
          </a:prstGeom>
        </p:spPr>
        <p:txBody>
          <a:bodyPr/>
          <a:lstStyle>
            <a:lvl1pPr algn="ctr" eaLnBrk="1" fontAlgn="auto" hangingPunct="1">
              <a:spcBef>
                <a:spcPts val="0"/>
              </a:spcBef>
              <a:spcAft>
                <a:spcPts val="0"/>
              </a:spcAft>
              <a:defRPr sz="1800" b="1">
                <a:solidFill>
                  <a:schemeClr val="bg1"/>
                </a:solidFill>
                <a:latin typeface="+mn-lt"/>
                <a:cs typeface="+mn-cs"/>
              </a:defRPr>
            </a:lvl1pPr>
          </a:lstStyle>
          <a:p>
            <a:pPr>
              <a:defRPr/>
            </a:pPr>
            <a:fld id="{7FD6D8F7-351A-4F21-B309-D3BB1D0DBCAD}" type="datetime3">
              <a:rPr lang="en-IN">
                <a:solidFill>
                  <a:prstClr val="white"/>
                </a:solidFill>
              </a:rPr>
              <a:pPr>
                <a:defRPr/>
              </a:pPr>
              <a:t>8 May 2018</a:t>
            </a:fld>
            <a:endParaRPr lang="en-IN">
              <a:solidFill>
                <a:prstClr val="white"/>
              </a:solidFill>
            </a:endParaRPr>
          </a:p>
        </p:txBody>
      </p:sp>
      <p:sp>
        <p:nvSpPr>
          <p:cNvPr id="8" name="Footer Placeholder 4"/>
          <p:cNvSpPr>
            <a:spLocks noGrp="1"/>
          </p:cNvSpPr>
          <p:nvPr>
            <p:ph type="ftr" sz="quarter" idx="3"/>
          </p:nvPr>
        </p:nvSpPr>
        <p:spPr>
          <a:xfrm>
            <a:off x="2957513" y="6467477"/>
            <a:ext cx="3200400" cy="365125"/>
          </a:xfrm>
          <a:prstGeom prst="rect">
            <a:avLst/>
          </a:prstGeom>
        </p:spPr>
        <p:txBody>
          <a:bodyPr/>
          <a:lstStyle>
            <a:lvl1pPr algn="ctr" eaLnBrk="1" fontAlgn="auto" hangingPunct="1">
              <a:spcBef>
                <a:spcPts val="0"/>
              </a:spcBef>
              <a:spcAft>
                <a:spcPts val="0"/>
              </a:spcAft>
              <a:defRPr sz="1800" b="1">
                <a:solidFill>
                  <a:schemeClr val="bg1"/>
                </a:solidFill>
                <a:latin typeface="+mn-lt"/>
                <a:cs typeface="+mn-cs"/>
              </a:defRPr>
            </a:lvl1pPr>
          </a:lstStyle>
          <a:p>
            <a:pPr>
              <a:defRPr/>
            </a:pPr>
            <a:r>
              <a:rPr lang="en-IN">
                <a:solidFill>
                  <a:prstClr val="white"/>
                </a:solidFill>
              </a:rPr>
              <a:t>Air Division</a:t>
            </a:r>
          </a:p>
        </p:txBody>
      </p:sp>
      <p:sp>
        <p:nvSpPr>
          <p:cNvPr id="9" name="Slide Number Placeholder 5"/>
          <p:cNvSpPr>
            <a:spLocks noGrp="1"/>
          </p:cNvSpPr>
          <p:nvPr>
            <p:ph type="sldNum" sz="quarter" idx="4"/>
          </p:nvPr>
        </p:nvSpPr>
        <p:spPr>
          <a:xfrm>
            <a:off x="7010400" y="6492877"/>
            <a:ext cx="2133600" cy="365125"/>
          </a:xfrm>
          <a:prstGeom prst="rect">
            <a:avLst/>
          </a:prstGeom>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b="1">
                <a:solidFill>
                  <a:schemeClr val="bg1"/>
                </a:solidFill>
                <a:latin typeface="Calibri" pitchFamily="34" charset="0"/>
                <a:cs typeface="Arial" charset="0"/>
              </a:defRPr>
            </a:lvl1pPr>
          </a:lstStyle>
          <a:p>
            <a:pPr>
              <a:defRPr/>
            </a:pPr>
            <a:fld id="{60284AFF-2105-448B-98DC-2E8FCA17AC34}" type="slidenum">
              <a:rPr lang="en-IN" altLang="en-US">
                <a:solidFill>
                  <a:prstClr val="white"/>
                </a:solidFill>
              </a:rPr>
              <a:pPr>
                <a:defRPr/>
              </a:pPr>
              <a:t>‹#›</a:t>
            </a:fld>
            <a:endParaRPr lang="en-IN" altLang="en-US">
              <a:solidFill>
                <a:prstClr val="white"/>
              </a:solidFill>
            </a:endParaRPr>
          </a:p>
        </p:txBody>
      </p:sp>
    </p:spTree>
    <p:extLst>
      <p:ext uri="{BB962C8B-B14F-4D97-AF65-F5344CB8AC3E}">
        <p14:creationId xmlns:p14="http://schemas.microsoft.com/office/powerpoint/2010/main" xmlns="" val="380303408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ransition/>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mailto:ce5-einc-army@nic.in" TargetMode="External"/><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4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49.xml"/><Relationship Id="rId1" Type="http://schemas.openxmlformats.org/officeDocument/2006/relationships/slideLayout" Target="../slideLayouts/slideLayout1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microsoft.com/office/2007/relationships/hdphoto" Target="../media/hdphoto2.wdp"/></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microsoft.com/office/2007/relationships/hdphoto" Target="../media/hdphoto3.wdp"/></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3.xml"/><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6.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7.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365375"/>
          </a:xfrm>
        </p:spPr>
        <p:txBody>
          <a:bodyPr/>
          <a:lstStyle/>
          <a:p>
            <a:r>
              <a:rPr lang="en-IN" dirty="0">
                <a:solidFill>
                  <a:schemeClr val="bg1"/>
                </a:solidFill>
                <a:latin typeface="Arial" panose="020B0604020202020204" pitchFamily="34" charset="0"/>
                <a:cs typeface="Arial" panose="020B0604020202020204" pitchFamily="34" charset="0"/>
              </a:rPr>
              <a:t>‘Make-II’ Procedure and details of Projects</a:t>
            </a:r>
          </a:p>
        </p:txBody>
      </p:sp>
    </p:spTree>
    <p:extLst>
      <p:ext uri="{BB962C8B-B14F-4D97-AF65-F5344CB8AC3E}">
        <p14:creationId xmlns:p14="http://schemas.microsoft.com/office/powerpoint/2010/main" xmlns="" val="23339986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xmlns="" val="3738325012"/>
              </p:ext>
            </p:extLst>
          </p:nvPr>
        </p:nvGraphicFramePr>
        <p:xfrm>
          <a:off x="0" y="836713"/>
          <a:ext cx="9036496"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F8CAA559-6C2E-4F5F-B771-944A36F3D308}" type="datetime1">
              <a:rPr lang="en-US" smtClean="0"/>
              <a:pPr/>
              <a:t>5/8/2018</a:t>
            </a:fld>
            <a:endParaRPr lang="en-IN" dirty="0"/>
          </a:p>
        </p:txBody>
      </p:sp>
      <p:sp>
        <p:nvSpPr>
          <p:cNvPr id="6" name="Slide Number Placeholder 5"/>
          <p:cNvSpPr>
            <a:spLocks noGrp="1"/>
          </p:cNvSpPr>
          <p:nvPr>
            <p:ph type="sldNum" sz="quarter" idx="12"/>
          </p:nvPr>
        </p:nvSpPr>
        <p:spPr/>
        <p:txBody>
          <a:bodyPr/>
          <a:lstStyle/>
          <a:p>
            <a:fld id="{3E8FA35D-07B2-4982-A05C-FA53E8620EA8}" type="slidenum">
              <a:rPr lang="en-IN" smtClean="0"/>
              <a:pPr/>
              <a:t>10</a:t>
            </a:fld>
            <a:endParaRPr lang="en-IN" dirty="0"/>
          </a:p>
        </p:txBody>
      </p:sp>
      <p:sp>
        <p:nvSpPr>
          <p:cNvPr id="5" name="TextBox 4"/>
          <p:cNvSpPr txBox="1"/>
          <p:nvPr/>
        </p:nvSpPr>
        <p:spPr>
          <a:xfrm>
            <a:off x="15766" y="838200"/>
            <a:ext cx="9144000" cy="6401753"/>
          </a:xfrm>
          <a:prstGeom prst="rect">
            <a:avLst/>
          </a:prstGeom>
          <a:noFill/>
        </p:spPr>
        <p:txBody>
          <a:bodyPr wrap="square" rtlCol="0">
            <a:spAutoFit/>
          </a:bodyPr>
          <a:lstStyle/>
          <a:p>
            <a:pPr lvl="0"/>
            <a:endParaRPr lang="en-US" sz="2800" b="1" dirty="0">
              <a:solidFill>
                <a:schemeClr val="bg1"/>
              </a:solidFill>
            </a:endParaRPr>
          </a:p>
          <a:p>
            <a:pPr lvl="0"/>
            <a:r>
              <a:rPr lang="en-US" sz="3200" b="1" u="sng" dirty="0">
                <a:solidFill>
                  <a:srgbClr val="FFC000"/>
                </a:solidFill>
              </a:rPr>
              <a:t>Stakeholders</a:t>
            </a:r>
            <a:r>
              <a:rPr lang="en-US" sz="2800" b="1" dirty="0">
                <a:solidFill>
                  <a:schemeClr val="bg1"/>
                </a:solidFill>
              </a:rPr>
              <a:t>  :  IHQ,   DRDO,   HQ IDS, DDP, </a:t>
            </a:r>
            <a:r>
              <a:rPr lang="en-US" sz="2800" b="1" dirty="0" err="1">
                <a:solidFill>
                  <a:schemeClr val="bg1"/>
                </a:solidFill>
              </a:rPr>
              <a:t>MoD</a:t>
            </a:r>
            <a:r>
              <a:rPr lang="en-US" sz="2800" b="1" dirty="0">
                <a:solidFill>
                  <a:schemeClr val="bg1"/>
                </a:solidFill>
              </a:rPr>
              <a:t>(Fin),  		          Industries </a:t>
            </a:r>
          </a:p>
          <a:p>
            <a:pPr lvl="0"/>
            <a:endParaRPr lang="en-US" sz="1400" b="1" dirty="0">
              <a:solidFill>
                <a:schemeClr val="bg1"/>
              </a:solidFill>
            </a:endParaRPr>
          </a:p>
          <a:p>
            <a:r>
              <a:rPr lang="en-US" sz="2800" b="1" u="sng" dirty="0">
                <a:solidFill>
                  <a:srgbClr val="FFC000"/>
                </a:solidFill>
              </a:rPr>
              <a:t>Deliverables:</a:t>
            </a:r>
          </a:p>
          <a:p>
            <a:endParaRPr lang="en-US" sz="2800" b="1" u="sng" dirty="0">
              <a:solidFill>
                <a:schemeClr val="bg1"/>
              </a:solidFill>
            </a:endParaRPr>
          </a:p>
          <a:p>
            <a:pPr marL="1371600" lvl="2" indent="-457200">
              <a:buFont typeface="Wingdings" panose="05000000000000000000" pitchFamily="2" charset="2"/>
              <a:buChar char="Ø"/>
            </a:pPr>
            <a:r>
              <a:rPr lang="en-US" sz="2800" b="1" dirty="0">
                <a:solidFill>
                  <a:schemeClr val="bg1"/>
                </a:solidFill>
              </a:rPr>
              <a:t>	Assessment of Industry Capability</a:t>
            </a:r>
          </a:p>
          <a:p>
            <a:pPr marL="1371600" lvl="2" indent="-457200">
              <a:buFont typeface="Wingdings" panose="05000000000000000000" pitchFamily="2" charset="2"/>
              <a:buChar char="Ø"/>
            </a:pPr>
            <a:endParaRPr lang="en-US" sz="2800" b="1" dirty="0">
              <a:solidFill>
                <a:schemeClr val="bg1"/>
              </a:solidFill>
            </a:endParaRPr>
          </a:p>
          <a:p>
            <a:pPr marL="1371600" lvl="2" indent="-457200">
              <a:buFont typeface="Wingdings" panose="05000000000000000000" pitchFamily="2" charset="2"/>
              <a:buChar char="Ø"/>
            </a:pPr>
            <a:r>
              <a:rPr lang="en-US" sz="2800" b="1" dirty="0">
                <a:solidFill>
                  <a:schemeClr val="bg1"/>
                </a:solidFill>
              </a:rPr>
              <a:t> 	Duration for Development</a:t>
            </a:r>
          </a:p>
          <a:p>
            <a:pPr marL="1371600" lvl="2" indent="-457200">
              <a:buFont typeface="Wingdings" panose="05000000000000000000" pitchFamily="2" charset="2"/>
              <a:buChar char="Ø"/>
            </a:pPr>
            <a:endParaRPr lang="en-US" sz="2800" b="1" dirty="0">
              <a:solidFill>
                <a:schemeClr val="bg1"/>
              </a:solidFill>
            </a:endParaRPr>
          </a:p>
          <a:p>
            <a:pPr marL="1371600" lvl="2" indent="-457200">
              <a:buFont typeface="Wingdings" panose="05000000000000000000" pitchFamily="2" charset="2"/>
              <a:buChar char="Ø"/>
            </a:pPr>
            <a:r>
              <a:rPr lang="en-US" sz="2800" b="1" dirty="0">
                <a:solidFill>
                  <a:schemeClr val="bg1"/>
                </a:solidFill>
              </a:rPr>
              <a:t>      </a:t>
            </a:r>
            <a:r>
              <a:rPr lang="en-US" sz="2800" b="1" u="sng" dirty="0">
                <a:solidFill>
                  <a:schemeClr val="bg1"/>
                </a:solidFill>
              </a:rPr>
              <a:t>Cost </a:t>
            </a:r>
          </a:p>
          <a:p>
            <a:pPr lvl="2"/>
            <a:endParaRPr lang="en-US" sz="1400" b="1" u="sng" dirty="0">
              <a:solidFill>
                <a:schemeClr val="bg1"/>
              </a:solidFill>
            </a:endParaRPr>
          </a:p>
          <a:p>
            <a:r>
              <a:rPr lang="en-US" sz="2800" b="1" dirty="0">
                <a:solidFill>
                  <a:schemeClr val="bg1"/>
                </a:solidFill>
              </a:rPr>
              <a:t>		- Prototype Development </a:t>
            </a:r>
          </a:p>
          <a:p>
            <a:r>
              <a:rPr lang="en-US" sz="2800" b="1" dirty="0">
                <a:solidFill>
                  <a:schemeClr val="bg1"/>
                </a:solidFill>
              </a:rPr>
              <a:t>		- Subsequent Procurement</a:t>
            </a:r>
          </a:p>
          <a:p>
            <a:endParaRPr lang="en-US" sz="2800" dirty="0"/>
          </a:p>
        </p:txBody>
      </p:sp>
      <p:sp>
        <p:nvSpPr>
          <p:cNvPr id="8" name="Title 1"/>
          <p:cNvSpPr txBox="1">
            <a:spLocks/>
          </p:cNvSpPr>
          <p:nvPr/>
        </p:nvSpPr>
        <p:spPr>
          <a:xfrm>
            <a:off x="0" y="0"/>
            <a:ext cx="9144000" cy="856343"/>
          </a:xfrm>
          <a:prstGeom prst="roundRect">
            <a:avLst/>
          </a:prstGeom>
          <a:solidFill>
            <a:srgbClr val="0070C0"/>
          </a:solidFill>
          <a:effectLst>
            <a:innerShdw blurRad="63500" dist="50800" dir="8100000">
              <a:prstClr val="black">
                <a:alpha val="50000"/>
              </a:prstClr>
            </a:innerShdw>
            <a:softEdge rad="31750"/>
          </a:effectLst>
          <a:scene3d>
            <a:camera prst="orthographicFront"/>
            <a:lightRig rig="threePt" dir="t"/>
          </a:scene3d>
          <a:sp3d>
            <a:bevelT w="139700" h="139700" prst="divot"/>
          </a:sp3d>
        </p:spPr>
        <p:txBody>
          <a:bodyPr anchor="ctr"/>
          <a:lstStyle/>
          <a:p>
            <a:pPr algn="ctr">
              <a:defRPr/>
            </a:pPr>
            <a:r>
              <a:rPr lang="en-US" sz="4000" b="1" u="sng" dirty="0">
                <a:solidFill>
                  <a:srgbClr val="FFFF00"/>
                </a:solidFill>
              </a:rPr>
              <a:t>FEASIBILITY STUDY</a:t>
            </a:r>
            <a:endParaRPr lang="en-US" sz="4000" b="1" u="sng" dirty="0">
              <a:solidFill>
                <a:srgbClr val="FFFF00"/>
              </a:solidFill>
              <a:latin typeface="+mj-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47704963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8CAA559-6C2E-4F5F-B771-944A36F3D308}" type="datetime1">
              <a:rPr lang="en-US" smtClean="0"/>
              <a:pPr/>
              <a:t>5/8/2018</a:t>
            </a:fld>
            <a:endParaRPr lang="en-IN" dirty="0"/>
          </a:p>
        </p:txBody>
      </p:sp>
      <p:sp>
        <p:nvSpPr>
          <p:cNvPr id="6" name="Slide Number Placeholder 5"/>
          <p:cNvSpPr>
            <a:spLocks noGrp="1"/>
          </p:cNvSpPr>
          <p:nvPr>
            <p:ph type="sldNum" sz="quarter" idx="12"/>
          </p:nvPr>
        </p:nvSpPr>
        <p:spPr/>
        <p:txBody>
          <a:bodyPr/>
          <a:lstStyle/>
          <a:p>
            <a:fld id="{3E8FA35D-07B2-4982-A05C-FA53E8620EA8}" type="slidenum">
              <a:rPr lang="en-IN" smtClean="0"/>
              <a:pPr/>
              <a:t>11</a:t>
            </a:fld>
            <a:endParaRPr lang="en-IN" dirty="0"/>
          </a:p>
        </p:txBody>
      </p:sp>
      <p:graphicFrame>
        <p:nvGraphicFramePr>
          <p:cNvPr id="8" name="Diagram 7"/>
          <p:cNvGraphicFramePr/>
          <p:nvPr>
            <p:extLst>
              <p:ext uri="{D42A27DB-BD31-4B8C-83A1-F6EECF244321}">
                <p14:modId xmlns:p14="http://schemas.microsoft.com/office/powerpoint/2010/main" xmlns="" val="2961917977"/>
              </p:ext>
            </p:extLst>
          </p:nvPr>
        </p:nvGraphicFramePr>
        <p:xfrm>
          <a:off x="-108520" y="1219200"/>
          <a:ext cx="936104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le 1"/>
          <p:cNvSpPr txBox="1">
            <a:spLocks/>
          </p:cNvSpPr>
          <p:nvPr/>
        </p:nvSpPr>
        <p:spPr>
          <a:xfrm>
            <a:off x="0" y="0"/>
            <a:ext cx="9144000" cy="856343"/>
          </a:xfrm>
          <a:prstGeom prst="roundRect">
            <a:avLst/>
          </a:prstGeom>
          <a:solidFill>
            <a:srgbClr val="0070C0"/>
          </a:solidFill>
          <a:effectLst>
            <a:innerShdw blurRad="63500" dist="50800" dir="8100000">
              <a:prstClr val="black">
                <a:alpha val="50000"/>
              </a:prstClr>
            </a:innerShdw>
            <a:softEdge rad="31750"/>
          </a:effectLst>
          <a:scene3d>
            <a:camera prst="orthographicFront"/>
            <a:lightRig rig="threePt" dir="t"/>
          </a:scene3d>
          <a:sp3d>
            <a:bevelT w="139700" h="139700" prst="divot"/>
          </a:sp3d>
        </p:spPr>
        <p:txBody>
          <a:bodyPr anchor="ctr"/>
          <a:lstStyle/>
          <a:p>
            <a:pPr algn="ctr">
              <a:defRPr/>
            </a:pPr>
            <a:r>
              <a:rPr lang="en-US" sz="4400" b="1" u="sng" dirty="0">
                <a:solidFill>
                  <a:srgbClr val="FFFF00"/>
                </a:solidFill>
              </a:rPr>
              <a:t>CONSTITUTION OF PFT</a:t>
            </a:r>
            <a:endParaRPr lang="en-US" sz="4400" b="1" u="sng" dirty="0">
              <a:solidFill>
                <a:srgbClr val="FFFF00"/>
              </a:solidFill>
              <a:latin typeface="+mj-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358464776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906963"/>
          </a:xfrm>
        </p:spPr>
        <p:txBody>
          <a:bodyPr/>
          <a:lstStyle/>
          <a:p>
            <a:pPr marL="0" lvl="0" indent="0">
              <a:buNone/>
            </a:pPr>
            <a:r>
              <a:rPr lang="en-US" b="1" u="sng" dirty="0">
                <a:solidFill>
                  <a:srgbClr val="FFC000"/>
                </a:solidFill>
              </a:rPr>
              <a:t>Responsibilities of PFT</a:t>
            </a:r>
          </a:p>
          <a:p>
            <a:pPr marL="0" lvl="0" indent="0">
              <a:buNone/>
            </a:pPr>
            <a:endParaRPr lang="en-US" sz="2400" b="1" u="sng" dirty="0">
              <a:solidFill>
                <a:schemeClr val="bg1"/>
              </a:solidFill>
            </a:endParaRPr>
          </a:p>
          <a:p>
            <a:pPr lvl="1">
              <a:buFont typeface="Wingdings" panose="05000000000000000000" pitchFamily="2" charset="2"/>
              <a:buChar char="Ø"/>
            </a:pPr>
            <a:r>
              <a:rPr lang="en-US" b="1" dirty="0">
                <a:solidFill>
                  <a:schemeClr val="bg1"/>
                </a:solidFill>
              </a:rPr>
              <a:t> </a:t>
            </a:r>
            <a:r>
              <a:rPr lang="en-US" dirty="0">
                <a:solidFill>
                  <a:schemeClr val="bg1"/>
                </a:solidFill>
              </a:rPr>
              <a:t>  </a:t>
            </a:r>
            <a:r>
              <a:rPr lang="en-US" b="1" dirty="0">
                <a:solidFill>
                  <a:schemeClr val="bg1"/>
                </a:solidFill>
              </a:rPr>
              <a:t>Prepare &amp; Issue </a:t>
            </a:r>
            <a:r>
              <a:rPr lang="en-US" b="1" dirty="0" err="1">
                <a:solidFill>
                  <a:schemeClr val="bg1"/>
                </a:solidFill>
              </a:rPr>
              <a:t>EoI</a:t>
            </a:r>
            <a:r>
              <a:rPr lang="en-US" b="1" dirty="0">
                <a:solidFill>
                  <a:schemeClr val="bg1"/>
                </a:solidFill>
              </a:rPr>
              <a:t>   (RFP for Tech. Proposal)</a:t>
            </a:r>
          </a:p>
          <a:p>
            <a:pPr marL="457200" lvl="1" indent="0">
              <a:buNone/>
            </a:pPr>
            <a:endParaRPr lang="en-US" sz="1400" b="1" dirty="0">
              <a:solidFill>
                <a:schemeClr val="bg1"/>
              </a:solidFill>
            </a:endParaRPr>
          </a:p>
          <a:p>
            <a:pPr lvl="1">
              <a:buFont typeface="Wingdings" panose="05000000000000000000" pitchFamily="2" charset="2"/>
              <a:buChar char="Ø"/>
            </a:pPr>
            <a:r>
              <a:rPr lang="en-US" b="1" dirty="0">
                <a:solidFill>
                  <a:schemeClr val="bg1"/>
                </a:solidFill>
              </a:rPr>
              <a:t>   Evaluation of </a:t>
            </a:r>
            <a:r>
              <a:rPr lang="en-US" b="1" dirty="0" err="1">
                <a:solidFill>
                  <a:schemeClr val="bg1"/>
                </a:solidFill>
              </a:rPr>
              <a:t>EoI</a:t>
            </a:r>
            <a:r>
              <a:rPr lang="en-US" b="1" dirty="0">
                <a:solidFill>
                  <a:schemeClr val="bg1"/>
                </a:solidFill>
              </a:rPr>
              <a:t> Response</a:t>
            </a:r>
          </a:p>
          <a:p>
            <a:pPr marL="457200" lvl="1" indent="0">
              <a:buNone/>
            </a:pPr>
            <a:endParaRPr lang="en-US" sz="1400" b="1" dirty="0">
              <a:solidFill>
                <a:schemeClr val="bg1"/>
              </a:solidFill>
            </a:endParaRPr>
          </a:p>
          <a:p>
            <a:pPr lvl="1">
              <a:buFont typeface="Wingdings" panose="05000000000000000000" pitchFamily="2" charset="2"/>
              <a:buChar char="Ø"/>
            </a:pPr>
            <a:r>
              <a:rPr lang="en-US" b="1" dirty="0">
                <a:solidFill>
                  <a:schemeClr val="bg1"/>
                </a:solidFill>
              </a:rPr>
              <a:t>   Prepare  Project  Sanction  Order  		(with ‘Nil’ Fin. Implication)</a:t>
            </a:r>
          </a:p>
          <a:p>
            <a:pPr marL="457200" lvl="1" indent="0">
              <a:buNone/>
            </a:pPr>
            <a:endParaRPr lang="en-US" sz="1400" b="1" dirty="0">
              <a:solidFill>
                <a:schemeClr val="bg1"/>
              </a:solidFill>
            </a:endParaRPr>
          </a:p>
          <a:p>
            <a:pPr marL="977900" lvl="1" indent="-520700">
              <a:buFont typeface="Wingdings" panose="05000000000000000000" pitchFamily="2" charset="2"/>
              <a:buChar char="Ø"/>
            </a:pPr>
            <a:r>
              <a:rPr lang="en-US" b="1" dirty="0">
                <a:solidFill>
                  <a:schemeClr val="bg1"/>
                </a:solidFill>
              </a:rPr>
              <a:t>Interface between IN &amp; Industry during       Project Execution</a:t>
            </a:r>
          </a:p>
          <a:p>
            <a:pPr marL="0" indent="0">
              <a:buNone/>
            </a:pPr>
            <a:endParaRPr lang="en-US" dirty="0"/>
          </a:p>
        </p:txBody>
      </p:sp>
      <p:sp>
        <p:nvSpPr>
          <p:cNvPr id="4" name="Date Placeholder 3"/>
          <p:cNvSpPr>
            <a:spLocks noGrp="1"/>
          </p:cNvSpPr>
          <p:nvPr>
            <p:ph type="dt" sz="half" idx="10"/>
          </p:nvPr>
        </p:nvSpPr>
        <p:spPr/>
        <p:txBody>
          <a:bodyPr/>
          <a:lstStyle/>
          <a:p>
            <a:fld id="{F8CAA559-6C2E-4F5F-B771-944A36F3D308}" type="datetime1">
              <a:rPr lang="en-US" smtClean="0"/>
              <a:pPr/>
              <a:t>5/8/2018</a:t>
            </a:fld>
            <a:endParaRPr lang="en-IN" dirty="0"/>
          </a:p>
        </p:txBody>
      </p:sp>
      <p:sp>
        <p:nvSpPr>
          <p:cNvPr id="6" name="Slide Number Placeholder 5"/>
          <p:cNvSpPr>
            <a:spLocks noGrp="1"/>
          </p:cNvSpPr>
          <p:nvPr>
            <p:ph type="sldNum" sz="quarter" idx="12"/>
          </p:nvPr>
        </p:nvSpPr>
        <p:spPr/>
        <p:txBody>
          <a:bodyPr/>
          <a:lstStyle/>
          <a:p>
            <a:fld id="{3E8FA35D-07B2-4982-A05C-FA53E8620EA8}" type="slidenum">
              <a:rPr lang="en-IN" smtClean="0"/>
              <a:pPr/>
              <a:t>12</a:t>
            </a:fld>
            <a:endParaRPr lang="en-IN" dirty="0"/>
          </a:p>
        </p:txBody>
      </p:sp>
      <p:sp>
        <p:nvSpPr>
          <p:cNvPr id="8" name="Title 1"/>
          <p:cNvSpPr txBox="1">
            <a:spLocks/>
          </p:cNvSpPr>
          <p:nvPr/>
        </p:nvSpPr>
        <p:spPr>
          <a:xfrm>
            <a:off x="0" y="0"/>
            <a:ext cx="9144000" cy="856343"/>
          </a:xfrm>
          <a:prstGeom prst="roundRect">
            <a:avLst/>
          </a:prstGeom>
          <a:solidFill>
            <a:srgbClr val="0070C0"/>
          </a:solidFill>
          <a:effectLst>
            <a:innerShdw blurRad="63500" dist="50800" dir="8100000">
              <a:prstClr val="black">
                <a:alpha val="50000"/>
              </a:prstClr>
            </a:innerShdw>
            <a:softEdge rad="31750"/>
          </a:effectLst>
          <a:scene3d>
            <a:camera prst="orthographicFront"/>
            <a:lightRig rig="threePt" dir="t"/>
          </a:scene3d>
          <a:sp3d>
            <a:bevelT w="139700" h="139700" prst="divot"/>
          </a:sp3d>
        </p:spPr>
        <p:txBody>
          <a:bodyPr anchor="ctr"/>
          <a:lstStyle/>
          <a:p>
            <a:pPr algn="ctr">
              <a:defRPr/>
            </a:pPr>
            <a:r>
              <a:rPr lang="en-US" sz="3600" b="1" u="sng" dirty="0">
                <a:solidFill>
                  <a:srgbClr val="FFFF00"/>
                </a:solidFill>
                <a:latin typeface="+mj-lt"/>
                <a:ea typeface="Tahoma" panose="020B0604030504040204" pitchFamily="34" charset="0"/>
                <a:cs typeface="Tahoma" panose="020B0604030504040204" pitchFamily="34" charset="0"/>
              </a:rPr>
              <a:t>PROJECT FACILITATION TEAM (PFT)</a:t>
            </a:r>
          </a:p>
        </p:txBody>
      </p:sp>
    </p:spTree>
    <p:extLst>
      <p:ext uri="{BB962C8B-B14F-4D97-AF65-F5344CB8AC3E}">
        <p14:creationId xmlns:p14="http://schemas.microsoft.com/office/powerpoint/2010/main" xmlns="" val="313150623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9144000" cy="5943600"/>
          </a:xfrm>
        </p:spPr>
        <p:txBody>
          <a:bodyPr>
            <a:normAutofit lnSpcReduction="10000"/>
          </a:bodyPr>
          <a:lstStyle/>
          <a:p>
            <a:pPr>
              <a:buFont typeface="Wingdings" panose="05000000000000000000" pitchFamily="2" charset="2"/>
              <a:buChar char="Ø"/>
            </a:pPr>
            <a:r>
              <a:rPr lang="en-US" dirty="0">
                <a:solidFill>
                  <a:schemeClr val="bg1"/>
                </a:solidFill>
              </a:rPr>
              <a:t>  </a:t>
            </a:r>
            <a:r>
              <a:rPr lang="en-US" sz="2800" b="1" dirty="0">
                <a:solidFill>
                  <a:schemeClr val="bg1"/>
                </a:solidFill>
              </a:rPr>
              <a:t>AON  by Competent Authority</a:t>
            </a:r>
          </a:p>
          <a:p>
            <a:pPr marL="0" indent="0">
              <a:buNone/>
            </a:pPr>
            <a:endParaRPr lang="en-US" sz="1200" b="1" dirty="0">
              <a:solidFill>
                <a:schemeClr val="bg1"/>
              </a:solidFill>
            </a:endParaRPr>
          </a:p>
          <a:p>
            <a:pPr lvl="0">
              <a:buFont typeface="Wingdings" panose="05000000000000000000" pitchFamily="2" charset="2"/>
              <a:buChar char="Ø"/>
            </a:pPr>
            <a:r>
              <a:rPr lang="en-US" sz="2800" b="1" dirty="0">
                <a:solidFill>
                  <a:schemeClr val="bg1"/>
                </a:solidFill>
              </a:rPr>
              <a:t>  </a:t>
            </a:r>
            <a:r>
              <a:rPr lang="en-US" sz="2800" b="1" dirty="0" err="1">
                <a:solidFill>
                  <a:schemeClr val="bg1"/>
                </a:solidFill>
              </a:rPr>
              <a:t>EoI</a:t>
            </a:r>
            <a:r>
              <a:rPr lang="en-US" sz="2800" b="1" dirty="0">
                <a:solidFill>
                  <a:schemeClr val="bg1"/>
                </a:solidFill>
              </a:rPr>
              <a:t>  : Uploaded in DDP Website </a:t>
            </a:r>
          </a:p>
          <a:p>
            <a:pPr marL="0" lvl="0" indent="0">
              <a:buNone/>
            </a:pPr>
            <a:endParaRPr lang="en-US" sz="1050" dirty="0">
              <a:solidFill>
                <a:schemeClr val="bg1"/>
              </a:solidFill>
            </a:endParaRPr>
          </a:p>
          <a:p>
            <a:pPr marL="0" lvl="0" indent="0">
              <a:buNone/>
            </a:pPr>
            <a:r>
              <a:rPr lang="en-US" dirty="0">
                <a:solidFill>
                  <a:schemeClr val="bg1"/>
                </a:solidFill>
              </a:rPr>
              <a:t> </a:t>
            </a:r>
            <a:r>
              <a:rPr lang="en-US" b="1" u="sng" dirty="0" err="1">
                <a:solidFill>
                  <a:srgbClr val="FFC000"/>
                </a:solidFill>
              </a:rPr>
              <a:t>EoI</a:t>
            </a:r>
            <a:endParaRPr lang="en-US" b="1" u="sng" dirty="0">
              <a:solidFill>
                <a:srgbClr val="FFC000"/>
              </a:solidFill>
            </a:endParaRPr>
          </a:p>
          <a:p>
            <a:pPr lvl="0" indent="0">
              <a:lnSpc>
                <a:spcPct val="150000"/>
              </a:lnSpc>
              <a:buNone/>
            </a:pPr>
            <a:r>
              <a:rPr lang="en-US" dirty="0">
                <a:solidFill>
                  <a:schemeClr val="bg1"/>
                </a:solidFill>
              </a:rPr>
              <a:t>- </a:t>
            </a:r>
            <a:r>
              <a:rPr lang="en-US" sz="2400" b="1" dirty="0">
                <a:solidFill>
                  <a:schemeClr val="bg1"/>
                </a:solidFill>
              </a:rPr>
              <a:t>Scope of Project , Nos. of Prototype</a:t>
            </a:r>
          </a:p>
          <a:p>
            <a:pPr marL="0" lvl="0" indent="0">
              <a:lnSpc>
                <a:spcPct val="150000"/>
              </a:lnSpc>
              <a:buNone/>
            </a:pPr>
            <a:r>
              <a:rPr lang="en-US" sz="2400" b="1" dirty="0">
                <a:solidFill>
                  <a:schemeClr val="bg1"/>
                </a:solidFill>
              </a:rPr>
              <a:t>     -  Timeframes &amp; Critical Activities</a:t>
            </a:r>
          </a:p>
          <a:p>
            <a:pPr marL="568325" lvl="0" indent="-222250">
              <a:lnSpc>
                <a:spcPct val="150000"/>
              </a:lnSpc>
              <a:buNone/>
            </a:pPr>
            <a:r>
              <a:rPr lang="en-US" sz="2400" b="1" dirty="0">
                <a:solidFill>
                  <a:schemeClr val="bg1"/>
                </a:solidFill>
              </a:rPr>
              <a:t>-  List of Trials/ Facilities /Items (By IN)&amp; No. of Trials</a:t>
            </a:r>
          </a:p>
          <a:p>
            <a:pPr marL="0" lvl="0" indent="0">
              <a:lnSpc>
                <a:spcPct val="150000"/>
              </a:lnSpc>
              <a:buNone/>
            </a:pPr>
            <a:r>
              <a:rPr lang="en-US" sz="2400" b="1" dirty="0">
                <a:solidFill>
                  <a:schemeClr val="bg1"/>
                </a:solidFill>
              </a:rPr>
              <a:t>     -  </a:t>
            </a:r>
            <a:r>
              <a:rPr lang="en-US" sz="2400" b="1" dirty="0" err="1">
                <a:solidFill>
                  <a:srgbClr val="33CC33"/>
                </a:solidFill>
              </a:rPr>
              <a:t>Qty</a:t>
            </a:r>
            <a:r>
              <a:rPr lang="en-US" sz="2400" b="1" dirty="0">
                <a:solidFill>
                  <a:srgbClr val="33CC33"/>
                </a:solidFill>
              </a:rPr>
              <a:t> for Subsequent Procurement Under ‘Buy (Indian - IDDM)’</a:t>
            </a:r>
          </a:p>
          <a:p>
            <a:pPr marL="0" lvl="0" indent="0">
              <a:lnSpc>
                <a:spcPct val="150000"/>
              </a:lnSpc>
              <a:buNone/>
            </a:pPr>
            <a:r>
              <a:rPr lang="en-US" sz="2400" b="1" dirty="0">
                <a:solidFill>
                  <a:schemeClr val="bg1"/>
                </a:solidFill>
              </a:rPr>
              <a:t>     -  Acceptability of Multiple Technology Solution</a:t>
            </a:r>
          </a:p>
          <a:p>
            <a:pPr marL="0" lvl="0" indent="0">
              <a:lnSpc>
                <a:spcPct val="150000"/>
              </a:lnSpc>
              <a:buNone/>
            </a:pPr>
            <a:r>
              <a:rPr lang="en-US" sz="2400" b="1" dirty="0">
                <a:solidFill>
                  <a:schemeClr val="bg1"/>
                </a:solidFill>
              </a:rPr>
              <a:t>     -  Evaluation Criteria:  Technical, Commercial &amp; Financial</a:t>
            </a:r>
          </a:p>
          <a:p>
            <a:pPr marL="457200" lvl="1" indent="0">
              <a:buNone/>
            </a:pPr>
            <a:endParaRPr lang="en-US" dirty="0">
              <a:solidFill>
                <a:schemeClr val="bg1"/>
              </a:solidFill>
            </a:endParaRPr>
          </a:p>
          <a:p>
            <a:pPr lvl="0">
              <a:buFont typeface="Wingdings" panose="05000000000000000000" pitchFamily="2" charset="2"/>
              <a:buChar char="Ø"/>
            </a:pPr>
            <a:endParaRPr lang="en-US" dirty="0">
              <a:solidFill>
                <a:schemeClr val="bg1"/>
              </a:solidFill>
            </a:endParaRPr>
          </a:p>
          <a:p>
            <a:pPr>
              <a:buFont typeface="Wingdings" panose="05000000000000000000" pitchFamily="2" charset="2"/>
              <a:buChar char="Ø"/>
            </a:pPr>
            <a:endParaRPr lang="en-US" dirty="0">
              <a:solidFill>
                <a:schemeClr val="bg1"/>
              </a:solidFill>
            </a:endParaRPr>
          </a:p>
        </p:txBody>
      </p:sp>
      <p:sp>
        <p:nvSpPr>
          <p:cNvPr id="4" name="Slide Number Placeholder 3"/>
          <p:cNvSpPr>
            <a:spLocks noGrp="1"/>
          </p:cNvSpPr>
          <p:nvPr>
            <p:ph type="sldNum" sz="quarter" idx="12"/>
          </p:nvPr>
        </p:nvSpPr>
        <p:spPr/>
        <p:txBody>
          <a:bodyPr/>
          <a:lstStyle/>
          <a:p>
            <a:pPr>
              <a:defRPr/>
            </a:pPr>
            <a:fld id="{D60E7EDB-AA81-4F0B-976A-64B2833FF3BC}" type="slidenum">
              <a:rPr lang="en-US" smtClean="0">
                <a:solidFill>
                  <a:prstClr val="black">
                    <a:tint val="75000"/>
                  </a:prstClr>
                </a:solidFill>
              </a:rPr>
              <a:pPr>
                <a:defRPr/>
              </a:pPr>
              <a:t>13</a:t>
            </a:fld>
            <a:endParaRPr lang="en-US" dirty="0">
              <a:solidFill>
                <a:prstClr val="black">
                  <a:tint val="75000"/>
                </a:prstClr>
              </a:solidFill>
            </a:endParaRPr>
          </a:p>
        </p:txBody>
      </p:sp>
      <p:sp>
        <p:nvSpPr>
          <p:cNvPr id="6" name="Title 1"/>
          <p:cNvSpPr txBox="1">
            <a:spLocks/>
          </p:cNvSpPr>
          <p:nvPr/>
        </p:nvSpPr>
        <p:spPr>
          <a:xfrm>
            <a:off x="0" y="0"/>
            <a:ext cx="9144000" cy="856343"/>
          </a:xfrm>
          <a:prstGeom prst="roundRect">
            <a:avLst/>
          </a:prstGeom>
          <a:solidFill>
            <a:srgbClr val="0070C0"/>
          </a:solidFill>
          <a:effectLst>
            <a:innerShdw blurRad="63500" dist="50800" dir="8100000">
              <a:prstClr val="black">
                <a:alpha val="50000"/>
              </a:prstClr>
            </a:innerShdw>
            <a:softEdge rad="31750"/>
          </a:effectLst>
          <a:scene3d>
            <a:camera prst="orthographicFront"/>
            <a:lightRig rig="threePt" dir="t"/>
          </a:scene3d>
          <a:sp3d>
            <a:bevelT w="139700" h="139700" prst="divot"/>
          </a:sp3d>
        </p:spPr>
        <p:txBody>
          <a:bodyPr anchor="ctr"/>
          <a:lstStyle/>
          <a:p>
            <a:pPr algn="ctr">
              <a:defRPr/>
            </a:pPr>
            <a:r>
              <a:rPr lang="en-US" sz="3600" b="1" u="sng" dirty="0">
                <a:solidFill>
                  <a:srgbClr val="FFFF00"/>
                </a:solidFill>
                <a:latin typeface="+mj-lt"/>
                <a:ea typeface="Tahoma" panose="020B0604030504040204" pitchFamily="34" charset="0"/>
                <a:cs typeface="Tahoma" panose="020B0604030504040204" pitchFamily="34" charset="0"/>
              </a:rPr>
              <a:t>EXPRESSION OF INTERST</a:t>
            </a:r>
          </a:p>
        </p:txBody>
      </p:sp>
    </p:spTree>
    <p:extLst>
      <p:ext uri="{BB962C8B-B14F-4D97-AF65-F5344CB8AC3E}">
        <p14:creationId xmlns:p14="http://schemas.microsoft.com/office/powerpoint/2010/main" xmlns="" val="270372580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0" y="990600"/>
            <a:ext cx="9144000" cy="5059363"/>
          </a:xfrm>
        </p:spPr>
        <p:txBody>
          <a:bodyPr>
            <a:normAutofit lnSpcReduction="10000"/>
          </a:bodyPr>
          <a:lstStyle/>
          <a:p>
            <a:pPr lvl="0">
              <a:buFont typeface="Wingdings" panose="05000000000000000000" pitchFamily="2" charset="2"/>
              <a:buChar char="Ø"/>
            </a:pPr>
            <a:r>
              <a:rPr lang="en-US" b="1" dirty="0">
                <a:solidFill>
                  <a:schemeClr val="bg1"/>
                </a:solidFill>
              </a:rPr>
              <a:t>  Evaluation of EOI Response against </a:t>
            </a:r>
          </a:p>
          <a:p>
            <a:pPr marL="0" lvl="0" indent="0">
              <a:buNone/>
            </a:pPr>
            <a:r>
              <a:rPr lang="en-US" sz="1100" b="1" dirty="0">
                <a:solidFill>
                  <a:schemeClr val="bg1"/>
                </a:solidFill>
              </a:rPr>
              <a:t> </a:t>
            </a:r>
            <a:endParaRPr lang="en-US" sz="200" b="1" dirty="0">
              <a:solidFill>
                <a:schemeClr val="bg1"/>
              </a:solidFill>
            </a:endParaRPr>
          </a:p>
          <a:p>
            <a:pPr marL="0" lvl="0" indent="0">
              <a:buNone/>
            </a:pPr>
            <a:r>
              <a:rPr lang="en-US" b="1" dirty="0">
                <a:solidFill>
                  <a:schemeClr val="bg1"/>
                </a:solidFill>
              </a:rPr>
              <a:t>	</a:t>
            </a:r>
            <a:r>
              <a:rPr lang="en-US" b="1" dirty="0">
                <a:solidFill>
                  <a:srgbClr val="FFC000"/>
                </a:solidFill>
              </a:rPr>
              <a:t>Technical </a:t>
            </a:r>
          </a:p>
          <a:p>
            <a:pPr marL="0" lvl="0" indent="0">
              <a:buNone/>
            </a:pPr>
            <a:r>
              <a:rPr lang="en-US" b="1" dirty="0">
                <a:solidFill>
                  <a:srgbClr val="FFC000"/>
                </a:solidFill>
              </a:rPr>
              <a:t>	Commercial &amp; </a:t>
            </a:r>
          </a:p>
          <a:p>
            <a:pPr marL="0" lvl="0" indent="0">
              <a:buNone/>
            </a:pPr>
            <a:r>
              <a:rPr lang="en-US" b="1" dirty="0">
                <a:solidFill>
                  <a:srgbClr val="FFC000"/>
                </a:solidFill>
              </a:rPr>
              <a:t>	Financial Criteria</a:t>
            </a:r>
          </a:p>
          <a:p>
            <a:pPr marL="0" lvl="0" indent="0">
              <a:buNone/>
            </a:pPr>
            <a:endParaRPr lang="en-US" sz="2000" b="1" dirty="0">
              <a:solidFill>
                <a:srgbClr val="FFC000"/>
              </a:solidFill>
            </a:endParaRPr>
          </a:p>
          <a:p>
            <a:pPr lvl="0">
              <a:buFont typeface="Wingdings" panose="05000000000000000000" pitchFamily="2" charset="2"/>
              <a:buChar char="Ø"/>
            </a:pPr>
            <a:r>
              <a:rPr lang="en-US" b="1" dirty="0">
                <a:solidFill>
                  <a:schemeClr val="bg1"/>
                </a:solidFill>
              </a:rPr>
              <a:t>  Shortlisted Firms – Development Agencies</a:t>
            </a:r>
          </a:p>
          <a:p>
            <a:pPr marL="0" lvl="0" indent="0">
              <a:buNone/>
            </a:pPr>
            <a:endParaRPr lang="en-US" sz="2400" b="1" dirty="0">
              <a:solidFill>
                <a:schemeClr val="bg1"/>
              </a:solidFill>
            </a:endParaRPr>
          </a:p>
          <a:p>
            <a:pPr lvl="0">
              <a:buFont typeface="Wingdings" panose="05000000000000000000" pitchFamily="2" charset="2"/>
              <a:buChar char="Ø"/>
            </a:pPr>
            <a:r>
              <a:rPr lang="en-US" b="1" dirty="0">
                <a:solidFill>
                  <a:schemeClr val="bg1"/>
                </a:solidFill>
              </a:rPr>
              <a:t> </a:t>
            </a:r>
            <a:r>
              <a:rPr lang="en-US" dirty="0">
                <a:solidFill>
                  <a:schemeClr val="bg1"/>
                </a:solidFill>
              </a:rPr>
              <a:t> </a:t>
            </a:r>
            <a:r>
              <a:rPr lang="en-US" b="1" dirty="0">
                <a:solidFill>
                  <a:schemeClr val="bg1"/>
                </a:solidFill>
              </a:rPr>
              <a:t>Sanction for Prototype Development </a:t>
            </a:r>
          </a:p>
          <a:p>
            <a:pPr marL="0" lvl="0" indent="0">
              <a:buNone/>
            </a:pPr>
            <a:r>
              <a:rPr lang="en-US" b="1" i="1" dirty="0">
                <a:solidFill>
                  <a:schemeClr val="bg1"/>
                </a:solidFill>
              </a:rPr>
              <a:t>	</a:t>
            </a:r>
            <a:r>
              <a:rPr lang="en-US" b="1" i="1" dirty="0">
                <a:solidFill>
                  <a:srgbClr val="33CC33"/>
                </a:solidFill>
              </a:rPr>
              <a:t>(with Nil Financial Implications</a:t>
            </a:r>
            <a:r>
              <a:rPr lang="en-US" b="1" dirty="0">
                <a:solidFill>
                  <a:srgbClr val="33CC33"/>
                </a:solidFill>
              </a:rPr>
              <a:t>)</a:t>
            </a:r>
          </a:p>
          <a:p>
            <a:pPr marL="0" indent="0">
              <a:buNone/>
            </a:pPr>
            <a:endParaRPr lang="en-US" dirty="0">
              <a:solidFill>
                <a:schemeClr val="bg1"/>
              </a:solidFill>
            </a:endParaRPr>
          </a:p>
        </p:txBody>
      </p:sp>
      <p:sp>
        <p:nvSpPr>
          <p:cNvPr id="4" name="Date Placeholder 3"/>
          <p:cNvSpPr>
            <a:spLocks noGrp="1"/>
          </p:cNvSpPr>
          <p:nvPr>
            <p:ph type="dt" sz="half" idx="10"/>
          </p:nvPr>
        </p:nvSpPr>
        <p:spPr/>
        <p:txBody>
          <a:bodyPr/>
          <a:lstStyle/>
          <a:p>
            <a:fld id="{F8CAA559-6C2E-4F5F-B771-944A36F3D308}" type="datetime1">
              <a:rPr lang="en-US" smtClean="0"/>
              <a:pPr/>
              <a:t>5/8/2018</a:t>
            </a:fld>
            <a:endParaRPr lang="en-IN" dirty="0"/>
          </a:p>
        </p:txBody>
      </p:sp>
      <p:sp>
        <p:nvSpPr>
          <p:cNvPr id="6" name="Slide Number Placeholder 5"/>
          <p:cNvSpPr>
            <a:spLocks noGrp="1"/>
          </p:cNvSpPr>
          <p:nvPr>
            <p:ph type="sldNum" sz="quarter" idx="12"/>
          </p:nvPr>
        </p:nvSpPr>
        <p:spPr/>
        <p:txBody>
          <a:bodyPr/>
          <a:lstStyle/>
          <a:p>
            <a:fld id="{3E8FA35D-07B2-4982-A05C-FA53E8620EA8}" type="slidenum">
              <a:rPr lang="en-IN" smtClean="0"/>
              <a:pPr/>
              <a:t>14</a:t>
            </a:fld>
            <a:endParaRPr lang="en-IN" dirty="0"/>
          </a:p>
        </p:txBody>
      </p:sp>
      <p:sp>
        <p:nvSpPr>
          <p:cNvPr id="9" name="Title 1"/>
          <p:cNvSpPr txBox="1">
            <a:spLocks/>
          </p:cNvSpPr>
          <p:nvPr/>
        </p:nvSpPr>
        <p:spPr>
          <a:xfrm>
            <a:off x="0" y="0"/>
            <a:ext cx="9144000" cy="856343"/>
          </a:xfrm>
          <a:prstGeom prst="roundRect">
            <a:avLst/>
          </a:prstGeom>
          <a:solidFill>
            <a:srgbClr val="0070C0"/>
          </a:solidFill>
          <a:effectLst>
            <a:innerShdw blurRad="63500" dist="50800" dir="8100000">
              <a:prstClr val="black">
                <a:alpha val="50000"/>
              </a:prstClr>
            </a:innerShdw>
            <a:softEdge rad="31750"/>
          </a:effectLst>
          <a:scene3d>
            <a:camera prst="orthographicFront"/>
            <a:lightRig rig="threePt" dir="t"/>
          </a:scene3d>
          <a:sp3d>
            <a:bevelT w="139700" h="139700" prst="divot"/>
          </a:sp3d>
        </p:spPr>
        <p:txBody>
          <a:bodyPr anchor="ctr"/>
          <a:lstStyle/>
          <a:p>
            <a:pPr algn="ctr">
              <a:defRPr/>
            </a:pPr>
            <a:r>
              <a:rPr lang="en-US" sz="4000" b="1" u="sng" dirty="0">
                <a:solidFill>
                  <a:srgbClr val="FFFF00"/>
                </a:solidFill>
                <a:latin typeface="+mj-lt"/>
                <a:ea typeface="Tahoma" panose="020B0604030504040204" pitchFamily="34" charset="0"/>
                <a:cs typeface="Tahoma" panose="020B0604030504040204" pitchFamily="34" charset="0"/>
              </a:rPr>
              <a:t>EVALUATION OF ‘EOI’ RESPONSE</a:t>
            </a:r>
          </a:p>
        </p:txBody>
      </p:sp>
    </p:spTree>
    <p:extLst>
      <p:ext uri="{BB962C8B-B14F-4D97-AF65-F5344CB8AC3E}">
        <p14:creationId xmlns:p14="http://schemas.microsoft.com/office/powerpoint/2010/main" xmlns="" val="375357649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9620" y="1143000"/>
            <a:ext cx="8665780" cy="4525963"/>
          </a:xfrm>
        </p:spPr>
        <p:txBody>
          <a:bodyPr>
            <a:normAutofit fontScale="92500" lnSpcReduction="10000"/>
          </a:bodyPr>
          <a:lstStyle/>
          <a:p>
            <a:pPr marL="0" marR="0" lvl="0" indent="0" eaLnBrk="1" fontAlgn="auto" latinLnBrk="0" hangingPunct="1">
              <a:buClrTx/>
              <a:buSzTx/>
              <a:buFontTx/>
              <a:buNone/>
              <a:tabLst/>
              <a:defRPr/>
            </a:pPr>
            <a:r>
              <a:rPr lang="en-US" sz="3600" b="1" u="sng" dirty="0">
                <a:solidFill>
                  <a:srgbClr val="FFC000"/>
                </a:solidFill>
              </a:rPr>
              <a:t>Role of PFT</a:t>
            </a:r>
            <a:endParaRPr lang="en-US" sz="3600" b="1" u="sng" dirty="0">
              <a:solidFill>
                <a:schemeClr val="bg1"/>
              </a:solidFill>
            </a:endParaRPr>
          </a:p>
          <a:p>
            <a:pPr marL="0" marR="0" lvl="0" indent="0" eaLnBrk="1" fontAlgn="auto" latinLnBrk="0" hangingPunct="1">
              <a:buClrTx/>
              <a:buSzTx/>
              <a:buFontTx/>
              <a:buNone/>
              <a:tabLst/>
              <a:defRPr/>
            </a:pPr>
            <a:endParaRPr lang="en-US" sz="1400" b="1" u="sng" dirty="0">
              <a:solidFill>
                <a:schemeClr val="bg1"/>
              </a:solidFill>
            </a:endParaRPr>
          </a:p>
          <a:p>
            <a:pPr marR="0" lvl="0" eaLnBrk="1" fontAlgn="auto" latinLnBrk="0" hangingPunct="1">
              <a:lnSpc>
                <a:spcPct val="150000"/>
              </a:lnSpc>
              <a:buClrTx/>
              <a:buSzTx/>
              <a:buFont typeface="Wingdings" panose="05000000000000000000" pitchFamily="2" charset="2"/>
              <a:buChar char="Ø"/>
              <a:tabLst/>
              <a:defRPr/>
            </a:pPr>
            <a:r>
              <a:rPr lang="en-US" b="1" dirty="0">
                <a:solidFill>
                  <a:schemeClr val="bg1"/>
                </a:solidFill>
              </a:rPr>
              <a:t> Interface with Industry</a:t>
            </a:r>
          </a:p>
          <a:p>
            <a:pPr marR="0" lvl="0" eaLnBrk="1" fontAlgn="auto" latinLnBrk="0" hangingPunct="1">
              <a:lnSpc>
                <a:spcPct val="150000"/>
              </a:lnSpc>
              <a:buClrTx/>
              <a:buSzTx/>
              <a:buFont typeface="Wingdings" panose="05000000000000000000" pitchFamily="2" charset="2"/>
              <a:buChar char="Ø"/>
              <a:tabLst/>
              <a:defRPr/>
            </a:pPr>
            <a:r>
              <a:rPr lang="en-US" b="1" dirty="0">
                <a:solidFill>
                  <a:schemeClr val="bg1"/>
                </a:solidFill>
              </a:rPr>
              <a:t> </a:t>
            </a:r>
            <a:r>
              <a:rPr lang="en-US" b="1" i="1" dirty="0">
                <a:solidFill>
                  <a:schemeClr val="bg1"/>
                </a:solidFill>
              </a:rPr>
              <a:t>Provide  Professional Inputs to Dev. Agency</a:t>
            </a:r>
          </a:p>
          <a:p>
            <a:pPr marR="0" lvl="0" eaLnBrk="1" fontAlgn="auto" latinLnBrk="0" hangingPunct="1">
              <a:lnSpc>
                <a:spcPct val="150000"/>
              </a:lnSpc>
              <a:buClrTx/>
              <a:buSzTx/>
              <a:buFont typeface="Wingdings" panose="05000000000000000000" pitchFamily="2" charset="2"/>
              <a:buChar char="Ø"/>
              <a:tabLst/>
              <a:defRPr/>
            </a:pPr>
            <a:r>
              <a:rPr lang="en-US" b="1" i="1" dirty="0">
                <a:solidFill>
                  <a:schemeClr val="bg1"/>
                </a:solidFill>
              </a:rPr>
              <a:t> Conversion of PSQR to SQR</a:t>
            </a:r>
          </a:p>
          <a:p>
            <a:pPr marR="0" lvl="0" eaLnBrk="1" fontAlgn="auto" latinLnBrk="0" hangingPunct="1">
              <a:lnSpc>
                <a:spcPct val="150000"/>
              </a:lnSpc>
              <a:buClrTx/>
              <a:buSzTx/>
              <a:buFont typeface="Wingdings" panose="05000000000000000000" pitchFamily="2" charset="2"/>
              <a:buChar char="Ø"/>
              <a:tabLst/>
              <a:defRPr/>
            </a:pPr>
            <a:r>
              <a:rPr lang="en-US" b="1" i="1" dirty="0">
                <a:solidFill>
                  <a:schemeClr val="bg1"/>
                </a:solidFill>
              </a:rPr>
              <a:t> </a:t>
            </a:r>
            <a:r>
              <a:rPr lang="en-US" b="1" dirty="0">
                <a:solidFill>
                  <a:schemeClr val="bg1"/>
                </a:solidFill>
              </a:rPr>
              <a:t>Issue of </a:t>
            </a:r>
            <a:r>
              <a:rPr lang="en-US" b="1" i="1" dirty="0">
                <a:solidFill>
                  <a:schemeClr val="bg1"/>
                </a:solidFill>
              </a:rPr>
              <a:t>RFP</a:t>
            </a:r>
            <a:r>
              <a:rPr lang="en-US" b="1" dirty="0">
                <a:solidFill>
                  <a:schemeClr val="bg1"/>
                </a:solidFill>
              </a:rPr>
              <a:t> for Commercial Offer</a:t>
            </a:r>
          </a:p>
          <a:p>
            <a:pPr marR="0" lvl="0" eaLnBrk="1" fontAlgn="auto" latinLnBrk="0" hangingPunct="1">
              <a:lnSpc>
                <a:spcPct val="150000"/>
              </a:lnSpc>
              <a:buClrTx/>
              <a:buSzTx/>
              <a:buFont typeface="Wingdings" panose="05000000000000000000" pitchFamily="2" charset="2"/>
              <a:buChar char="Ø"/>
              <a:tabLst/>
              <a:defRPr/>
            </a:pPr>
            <a:r>
              <a:rPr lang="en-US" b="1" dirty="0">
                <a:solidFill>
                  <a:schemeClr val="bg1"/>
                </a:solidFill>
              </a:rPr>
              <a:t> Review ‘User Trial’ Readiness</a:t>
            </a:r>
          </a:p>
          <a:p>
            <a:endParaRPr lang="en-US" dirty="0"/>
          </a:p>
        </p:txBody>
      </p:sp>
      <p:sp>
        <p:nvSpPr>
          <p:cNvPr id="4" name="Date Placeholder 3"/>
          <p:cNvSpPr>
            <a:spLocks noGrp="1"/>
          </p:cNvSpPr>
          <p:nvPr>
            <p:ph type="dt" sz="half" idx="10"/>
          </p:nvPr>
        </p:nvSpPr>
        <p:spPr/>
        <p:txBody>
          <a:bodyPr/>
          <a:lstStyle/>
          <a:p>
            <a:fld id="{F8CAA559-6C2E-4F5F-B771-944A36F3D308}" type="datetime1">
              <a:rPr lang="en-US" smtClean="0"/>
              <a:pPr/>
              <a:t>5/8/2018</a:t>
            </a:fld>
            <a:endParaRPr lang="en-IN" dirty="0"/>
          </a:p>
        </p:txBody>
      </p:sp>
      <p:sp>
        <p:nvSpPr>
          <p:cNvPr id="6" name="Slide Number Placeholder 5"/>
          <p:cNvSpPr>
            <a:spLocks noGrp="1"/>
          </p:cNvSpPr>
          <p:nvPr>
            <p:ph type="sldNum" sz="quarter" idx="12"/>
          </p:nvPr>
        </p:nvSpPr>
        <p:spPr/>
        <p:txBody>
          <a:bodyPr/>
          <a:lstStyle/>
          <a:p>
            <a:fld id="{3E8FA35D-07B2-4982-A05C-FA53E8620EA8}" type="slidenum">
              <a:rPr lang="en-IN" smtClean="0"/>
              <a:pPr/>
              <a:t>15</a:t>
            </a:fld>
            <a:endParaRPr lang="en-IN" dirty="0"/>
          </a:p>
        </p:txBody>
      </p:sp>
      <p:sp>
        <p:nvSpPr>
          <p:cNvPr id="8" name="Title 1"/>
          <p:cNvSpPr txBox="1">
            <a:spLocks/>
          </p:cNvSpPr>
          <p:nvPr/>
        </p:nvSpPr>
        <p:spPr>
          <a:xfrm>
            <a:off x="0" y="0"/>
            <a:ext cx="9144000" cy="856343"/>
          </a:xfrm>
          <a:prstGeom prst="roundRect">
            <a:avLst/>
          </a:prstGeom>
          <a:solidFill>
            <a:srgbClr val="0070C0"/>
          </a:solidFill>
          <a:effectLst>
            <a:innerShdw blurRad="63500" dist="50800" dir="8100000">
              <a:prstClr val="black">
                <a:alpha val="50000"/>
              </a:prstClr>
            </a:innerShdw>
            <a:softEdge rad="31750"/>
          </a:effectLst>
          <a:scene3d>
            <a:camera prst="orthographicFront"/>
            <a:lightRig rig="threePt" dir="t"/>
          </a:scene3d>
          <a:sp3d>
            <a:bevelT w="139700" h="139700" prst="divot"/>
          </a:sp3d>
        </p:spPr>
        <p:txBody>
          <a:bodyPr anchor="ctr"/>
          <a:lstStyle/>
          <a:p>
            <a:pPr algn="ctr">
              <a:defRPr/>
            </a:pPr>
            <a:r>
              <a:rPr lang="en-US" sz="4000" b="1" u="sng" dirty="0">
                <a:solidFill>
                  <a:srgbClr val="FFFF00"/>
                </a:solidFill>
                <a:latin typeface="+mj-lt"/>
                <a:ea typeface="Tahoma" panose="020B0604030504040204" pitchFamily="34" charset="0"/>
                <a:cs typeface="Tahoma" panose="020B0604030504040204" pitchFamily="34" charset="0"/>
              </a:rPr>
              <a:t>DESIGN &amp; DEVELOPMENT</a:t>
            </a:r>
            <a:endParaRPr lang="en-IN" sz="4000" b="1" u="sng" dirty="0">
              <a:solidFill>
                <a:srgbClr val="FFFF00"/>
              </a:solidFill>
              <a:latin typeface="+mj-lt"/>
            </a:endParaRPr>
          </a:p>
        </p:txBody>
      </p:sp>
    </p:spTree>
    <p:extLst>
      <p:ext uri="{BB962C8B-B14F-4D97-AF65-F5344CB8AC3E}">
        <p14:creationId xmlns:p14="http://schemas.microsoft.com/office/powerpoint/2010/main" xmlns="" val="177455149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47800"/>
            <a:ext cx="8229600" cy="4525963"/>
          </a:xfrm>
        </p:spPr>
        <p:txBody>
          <a:bodyPr/>
          <a:lstStyle/>
          <a:p>
            <a:pPr marL="568325" lvl="0" indent="-568325">
              <a:buFont typeface="Wingdings" panose="05000000000000000000" pitchFamily="2" charset="2"/>
              <a:buChar char="Ø"/>
            </a:pPr>
            <a:r>
              <a:rPr lang="en-US" b="1" dirty="0">
                <a:solidFill>
                  <a:schemeClr val="bg1"/>
                </a:solidFill>
              </a:rPr>
              <a:t>RFP for ‘Buy (Indian - IDDM) will be issued to  all DA(s)</a:t>
            </a:r>
          </a:p>
          <a:p>
            <a:pPr marL="0" lvl="0" indent="0">
              <a:buNone/>
            </a:pPr>
            <a:endParaRPr lang="en-US" b="1" dirty="0">
              <a:solidFill>
                <a:schemeClr val="bg1"/>
              </a:solidFill>
            </a:endParaRPr>
          </a:p>
          <a:p>
            <a:pPr lvl="0">
              <a:buFont typeface="Wingdings" panose="05000000000000000000" pitchFamily="2" charset="2"/>
              <a:buChar char="Ø"/>
            </a:pPr>
            <a:r>
              <a:rPr lang="en-US" b="1" dirty="0">
                <a:solidFill>
                  <a:schemeClr val="bg1"/>
                </a:solidFill>
              </a:rPr>
              <a:t>  Eqpt. </a:t>
            </a:r>
            <a:r>
              <a:rPr lang="en-US" b="1" dirty="0" err="1">
                <a:solidFill>
                  <a:schemeClr val="bg1"/>
                </a:solidFill>
              </a:rPr>
              <a:t>Qty</a:t>
            </a:r>
            <a:r>
              <a:rPr lang="en-US" b="1" dirty="0">
                <a:solidFill>
                  <a:schemeClr val="bg1"/>
                </a:solidFill>
              </a:rPr>
              <a:t> :  Specified &amp; Fixed in </a:t>
            </a:r>
            <a:r>
              <a:rPr lang="en-US" b="1" dirty="0" err="1">
                <a:solidFill>
                  <a:schemeClr val="bg1"/>
                </a:solidFill>
              </a:rPr>
              <a:t>EoI</a:t>
            </a:r>
            <a:endParaRPr lang="en-US" b="1" dirty="0">
              <a:solidFill>
                <a:schemeClr val="bg1"/>
              </a:solidFill>
            </a:endParaRPr>
          </a:p>
          <a:p>
            <a:pPr marL="0" lvl="0" indent="0">
              <a:buNone/>
            </a:pPr>
            <a:endParaRPr lang="en-US" b="1" dirty="0">
              <a:solidFill>
                <a:schemeClr val="bg1"/>
              </a:solidFill>
            </a:endParaRPr>
          </a:p>
          <a:p>
            <a:pPr lvl="0">
              <a:buFont typeface="Wingdings" panose="05000000000000000000" pitchFamily="2" charset="2"/>
              <a:buChar char="Ø"/>
            </a:pPr>
            <a:r>
              <a:rPr lang="en-US" b="1" dirty="0">
                <a:solidFill>
                  <a:schemeClr val="bg1"/>
                </a:solidFill>
              </a:rPr>
              <a:t>   Submission of Commercial Offer  </a:t>
            </a:r>
          </a:p>
          <a:p>
            <a:pPr marL="0" lvl="0" indent="0">
              <a:buNone/>
            </a:pPr>
            <a:r>
              <a:rPr lang="en-US" b="1" dirty="0">
                <a:solidFill>
                  <a:schemeClr val="bg1"/>
                </a:solidFill>
              </a:rPr>
              <a:t>	</a:t>
            </a:r>
            <a:r>
              <a:rPr lang="en-US" b="1" dirty="0">
                <a:solidFill>
                  <a:srgbClr val="33CC33"/>
                </a:solidFill>
              </a:rPr>
              <a:t>- Prior User Trials</a:t>
            </a:r>
          </a:p>
          <a:p>
            <a:endParaRPr lang="en-US" dirty="0"/>
          </a:p>
        </p:txBody>
      </p:sp>
      <p:sp>
        <p:nvSpPr>
          <p:cNvPr id="4" name="Date Placeholder 3"/>
          <p:cNvSpPr>
            <a:spLocks noGrp="1"/>
          </p:cNvSpPr>
          <p:nvPr>
            <p:ph type="dt" sz="half" idx="10"/>
          </p:nvPr>
        </p:nvSpPr>
        <p:spPr/>
        <p:txBody>
          <a:bodyPr/>
          <a:lstStyle/>
          <a:p>
            <a:fld id="{F8CAA559-6C2E-4F5F-B771-944A36F3D308}" type="datetime1">
              <a:rPr lang="en-US" smtClean="0"/>
              <a:pPr/>
              <a:t>5/8/2018</a:t>
            </a:fld>
            <a:endParaRPr lang="en-IN" dirty="0"/>
          </a:p>
        </p:txBody>
      </p:sp>
      <p:sp>
        <p:nvSpPr>
          <p:cNvPr id="6" name="Slide Number Placeholder 5"/>
          <p:cNvSpPr>
            <a:spLocks noGrp="1"/>
          </p:cNvSpPr>
          <p:nvPr>
            <p:ph type="sldNum" sz="quarter" idx="12"/>
          </p:nvPr>
        </p:nvSpPr>
        <p:spPr/>
        <p:txBody>
          <a:bodyPr/>
          <a:lstStyle/>
          <a:p>
            <a:fld id="{3E8FA35D-07B2-4982-A05C-FA53E8620EA8}" type="slidenum">
              <a:rPr lang="en-IN" smtClean="0"/>
              <a:pPr/>
              <a:t>16</a:t>
            </a:fld>
            <a:endParaRPr lang="en-IN" dirty="0"/>
          </a:p>
        </p:txBody>
      </p:sp>
      <p:sp>
        <p:nvSpPr>
          <p:cNvPr id="7" name="Title 1"/>
          <p:cNvSpPr txBox="1">
            <a:spLocks/>
          </p:cNvSpPr>
          <p:nvPr/>
        </p:nvSpPr>
        <p:spPr>
          <a:xfrm>
            <a:off x="0" y="0"/>
            <a:ext cx="9144000" cy="856343"/>
          </a:xfrm>
          <a:prstGeom prst="roundRect">
            <a:avLst/>
          </a:prstGeom>
          <a:solidFill>
            <a:srgbClr val="0070C0"/>
          </a:solidFill>
          <a:effectLst>
            <a:innerShdw blurRad="63500" dist="50800" dir="8100000">
              <a:prstClr val="black">
                <a:alpha val="50000"/>
              </a:prstClr>
            </a:innerShdw>
            <a:softEdge rad="31750"/>
          </a:effectLst>
          <a:scene3d>
            <a:camera prst="orthographicFront"/>
            <a:lightRig rig="threePt" dir="t"/>
          </a:scene3d>
          <a:sp3d>
            <a:bevelT w="139700" h="139700" prst="divot"/>
          </a:sp3d>
        </p:spPr>
        <p:txBody>
          <a:bodyPr anchor="ctr"/>
          <a:lstStyle/>
          <a:p>
            <a:pPr algn="ctr">
              <a:defRPr/>
            </a:pPr>
            <a:r>
              <a:rPr lang="en-US" sz="3600" b="1" u="sng" dirty="0">
                <a:solidFill>
                  <a:srgbClr val="FFFF00"/>
                </a:solidFill>
                <a:latin typeface="+mj-lt"/>
                <a:ea typeface="Tahoma" panose="020B0604030504040204" pitchFamily="34" charset="0"/>
                <a:cs typeface="Tahoma" panose="020B0604030504040204" pitchFamily="34" charset="0"/>
              </a:rPr>
              <a:t>SOLICITATION OF COMMERCIAL OFFER</a:t>
            </a:r>
            <a:endParaRPr lang="en-IN" sz="3600" b="1" u="sng" dirty="0">
              <a:solidFill>
                <a:srgbClr val="FFFF00"/>
              </a:solidFill>
              <a:latin typeface="+mj-lt"/>
            </a:endParaRPr>
          </a:p>
        </p:txBody>
      </p:sp>
    </p:spTree>
    <p:extLst>
      <p:ext uri="{BB962C8B-B14F-4D97-AF65-F5344CB8AC3E}">
        <p14:creationId xmlns:p14="http://schemas.microsoft.com/office/powerpoint/2010/main" xmlns="" val="254385100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Content Placeholder 1"/>
          <p:cNvSpPr>
            <a:spLocks noGrp="1"/>
          </p:cNvSpPr>
          <p:nvPr>
            <p:ph idx="1"/>
          </p:nvPr>
        </p:nvSpPr>
        <p:spPr>
          <a:xfrm>
            <a:off x="0" y="1447800"/>
            <a:ext cx="8915400" cy="4525963"/>
          </a:xfrm>
        </p:spPr>
        <p:txBody>
          <a:bodyPr/>
          <a:lstStyle/>
          <a:p>
            <a:pPr lvl="0">
              <a:buFont typeface="Wingdings" panose="05000000000000000000" pitchFamily="2" charset="2"/>
              <a:buChar char="Ø"/>
            </a:pPr>
            <a:r>
              <a:rPr lang="en-US" b="1" dirty="0">
                <a:solidFill>
                  <a:schemeClr val="bg1"/>
                </a:solidFill>
              </a:rPr>
              <a:t>  PFT will Formulate Trial Directives &amp; Trial Team</a:t>
            </a:r>
          </a:p>
          <a:p>
            <a:pPr marL="0" lvl="0" indent="0">
              <a:buNone/>
            </a:pPr>
            <a:endParaRPr lang="en-US" b="1" dirty="0">
              <a:solidFill>
                <a:schemeClr val="bg1"/>
              </a:solidFill>
            </a:endParaRPr>
          </a:p>
          <a:p>
            <a:pPr lvl="0">
              <a:buFont typeface="Wingdings" panose="05000000000000000000" pitchFamily="2" charset="2"/>
              <a:buChar char="Ø"/>
            </a:pPr>
            <a:r>
              <a:rPr lang="en-US" b="1" dirty="0">
                <a:solidFill>
                  <a:schemeClr val="bg1"/>
                </a:solidFill>
              </a:rPr>
              <a:t>  User Trials : Essential  Parameters will be Tested</a:t>
            </a:r>
          </a:p>
          <a:p>
            <a:pPr marL="0" lvl="0" indent="0">
              <a:buNone/>
            </a:pPr>
            <a:endParaRPr lang="en-US" b="1" dirty="0">
              <a:solidFill>
                <a:schemeClr val="bg1"/>
              </a:solidFill>
            </a:endParaRPr>
          </a:p>
          <a:p>
            <a:pPr marL="520700" lvl="0" indent="-520700">
              <a:buFont typeface="Wingdings" panose="05000000000000000000" pitchFamily="2" charset="2"/>
              <a:buChar char="Ø"/>
            </a:pPr>
            <a:r>
              <a:rPr lang="en-US" b="1" dirty="0">
                <a:solidFill>
                  <a:schemeClr val="bg1"/>
                </a:solidFill>
              </a:rPr>
              <a:t>User may Recommend Modifications </a:t>
            </a:r>
          </a:p>
          <a:p>
            <a:pPr marL="0" lvl="0" indent="0">
              <a:buNone/>
            </a:pPr>
            <a:r>
              <a:rPr lang="en-US" b="1" dirty="0">
                <a:solidFill>
                  <a:schemeClr val="bg1"/>
                </a:solidFill>
              </a:rPr>
              <a:t>	(for Ease of Handling but no Design 	Modification Allowed at this Stage)</a:t>
            </a:r>
          </a:p>
          <a:p>
            <a:pPr marL="0" indent="0">
              <a:buNone/>
            </a:pPr>
            <a:endParaRPr lang="en-US" dirty="0"/>
          </a:p>
        </p:txBody>
      </p:sp>
      <p:sp>
        <p:nvSpPr>
          <p:cNvPr id="4" name="Date Placeholder 3"/>
          <p:cNvSpPr>
            <a:spLocks noGrp="1"/>
          </p:cNvSpPr>
          <p:nvPr>
            <p:ph type="dt" sz="half" idx="10"/>
          </p:nvPr>
        </p:nvSpPr>
        <p:spPr/>
        <p:txBody>
          <a:bodyPr/>
          <a:lstStyle/>
          <a:p>
            <a:fld id="{F8CAA559-6C2E-4F5F-B771-944A36F3D308}" type="datetime1">
              <a:rPr lang="en-US" smtClean="0"/>
              <a:pPr/>
              <a:t>5/8/2018</a:t>
            </a:fld>
            <a:endParaRPr lang="en-IN" dirty="0"/>
          </a:p>
        </p:txBody>
      </p:sp>
      <p:sp>
        <p:nvSpPr>
          <p:cNvPr id="6" name="Slide Number Placeholder 5"/>
          <p:cNvSpPr>
            <a:spLocks noGrp="1"/>
          </p:cNvSpPr>
          <p:nvPr>
            <p:ph type="sldNum" sz="quarter" idx="12"/>
          </p:nvPr>
        </p:nvSpPr>
        <p:spPr/>
        <p:txBody>
          <a:bodyPr/>
          <a:lstStyle/>
          <a:p>
            <a:fld id="{3E8FA35D-07B2-4982-A05C-FA53E8620EA8}" type="slidenum">
              <a:rPr lang="en-IN" smtClean="0"/>
              <a:pPr/>
              <a:t>17</a:t>
            </a:fld>
            <a:endParaRPr lang="en-IN" dirty="0"/>
          </a:p>
        </p:txBody>
      </p:sp>
      <p:sp>
        <p:nvSpPr>
          <p:cNvPr id="10" name="Title 1"/>
          <p:cNvSpPr txBox="1">
            <a:spLocks/>
          </p:cNvSpPr>
          <p:nvPr/>
        </p:nvSpPr>
        <p:spPr>
          <a:xfrm>
            <a:off x="0" y="0"/>
            <a:ext cx="9144000" cy="856343"/>
          </a:xfrm>
          <a:prstGeom prst="roundRect">
            <a:avLst/>
          </a:prstGeom>
          <a:solidFill>
            <a:srgbClr val="0070C0"/>
          </a:solidFill>
          <a:effectLst>
            <a:innerShdw blurRad="63500" dist="50800" dir="8100000">
              <a:prstClr val="black">
                <a:alpha val="50000"/>
              </a:prstClr>
            </a:innerShdw>
            <a:softEdge rad="31750"/>
          </a:effectLst>
          <a:scene3d>
            <a:camera prst="orthographicFront"/>
            <a:lightRig rig="threePt" dir="t"/>
          </a:scene3d>
          <a:sp3d>
            <a:bevelT w="139700" h="139700" prst="divot"/>
          </a:sp3d>
        </p:spPr>
        <p:txBody>
          <a:bodyPr anchor="ctr"/>
          <a:lstStyle/>
          <a:p>
            <a:pPr algn="ctr">
              <a:defRPr/>
            </a:pPr>
            <a:r>
              <a:rPr lang="en-US" sz="3600" b="1" u="sng" dirty="0">
                <a:solidFill>
                  <a:srgbClr val="FFFF00"/>
                </a:solidFill>
                <a:latin typeface="+mj-lt"/>
                <a:ea typeface="Tahoma" panose="020B0604030504040204" pitchFamily="34" charset="0"/>
                <a:cs typeface="Tahoma" panose="020B0604030504040204" pitchFamily="34" charset="0"/>
              </a:rPr>
              <a:t>USER TRIALS</a:t>
            </a:r>
            <a:endParaRPr lang="en-IN" sz="3600" b="1" u="sng" dirty="0">
              <a:solidFill>
                <a:srgbClr val="FFFF00"/>
              </a:solidFill>
              <a:latin typeface="+mj-lt"/>
            </a:endParaRPr>
          </a:p>
        </p:txBody>
      </p:sp>
    </p:spTree>
    <p:extLst>
      <p:ext uri="{BB962C8B-B14F-4D97-AF65-F5344CB8AC3E}">
        <p14:creationId xmlns:p14="http://schemas.microsoft.com/office/powerpoint/2010/main" xmlns="" val="188928540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49620" y="914400"/>
            <a:ext cx="8894380" cy="5638800"/>
          </a:xfrm>
        </p:spPr>
        <p:txBody>
          <a:bodyPr>
            <a:normAutofit lnSpcReduction="10000"/>
          </a:bodyPr>
          <a:lstStyle/>
          <a:p>
            <a:pPr lvl="0">
              <a:buFont typeface="Wingdings" panose="05000000000000000000" pitchFamily="2" charset="2"/>
              <a:buChar char="Ø"/>
            </a:pPr>
            <a:r>
              <a:rPr lang="en-US" sz="2800" b="1" dirty="0">
                <a:solidFill>
                  <a:schemeClr val="bg1"/>
                </a:solidFill>
              </a:rPr>
              <a:t> Staff Evaluation</a:t>
            </a:r>
          </a:p>
          <a:p>
            <a:pPr marL="0" lvl="0" indent="0">
              <a:buNone/>
            </a:pPr>
            <a:endParaRPr lang="en-US" sz="1600" b="1" dirty="0">
              <a:solidFill>
                <a:schemeClr val="bg1"/>
              </a:solidFill>
            </a:endParaRPr>
          </a:p>
          <a:p>
            <a:pPr lvl="0">
              <a:buFont typeface="Wingdings" panose="05000000000000000000" pitchFamily="2" charset="2"/>
              <a:buChar char="Ø"/>
            </a:pPr>
            <a:r>
              <a:rPr lang="en-US" sz="2800" b="1" dirty="0">
                <a:solidFill>
                  <a:schemeClr val="bg1"/>
                </a:solidFill>
              </a:rPr>
              <a:t>Commercial Bids of Successful  DAs Opened</a:t>
            </a:r>
          </a:p>
          <a:p>
            <a:pPr marL="0" lvl="0" indent="0">
              <a:buNone/>
            </a:pPr>
            <a:endParaRPr lang="en-US" sz="1400" b="1" dirty="0">
              <a:solidFill>
                <a:schemeClr val="bg1"/>
              </a:solidFill>
            </a:endParaRPr>
          </a:p>
          <a:p>
            <a:pPr lvl="0">
              <a:buFont typeface="Wingdings" panose="05000000000000000000" pitchFamily="2" charset="2"/>
              <a:buChar char="Ø"/>
            </a:pPr>
            <a:r>
              <a:rPr lang="en-US" sz="2800" b="1" dirty="0">
                <a:solidFill>
                  <a:schemeClr val="bg1"/>
                </a:solidFill>
              </a:rPr>
              <a:t>Commercial Negotiation by CNC</a:t>
            </a:r>
          </a:p>
          <a:p>
            <a:pPr marL="0" lvl="0" indent="0">
              <a:buNone/>
            </a:pPr>
            <a:endParaRPr lang="en-US" sz="1800" b="1" dirty="0">
              <a:solidFill>
                <a:schemeClr val="bg1"/>
              </a:solidFill>
            </a:endParaRPr>
          </a:p>
          <a:p>
            <a:pPr lvl="0">
              <a:buFont typeface="Wingdings" panose="05000000000000000000" pitchFamily="2" charset="2"/>
              <a:buChar char="Ø"/>
            </a:pPr>
            <a:r>
              <a:rPr lang="en-US" sz="2800" b="1" dirty="0">
                <a:solidFill>
                  <a:schemeClr val="bg1"/>
                </a:solidFill>
              </a:rPr>
              <a:t>Post CNC, Procurement  will be Progressed as      	     	- Buy (Indian- IDDM)</a:t>
            </a:r>
          </a:p>
          <a:p>
            <a:pPr marL="0" lvl="0" indent="0">
              <a:buNone/>
            </a:pPr>
            <a:endParaRPr lang="en-US" sz="1400" b="1" dirty="0">
              <a:solidFill>
                <a:schemeClr val="bg1"/>
              </a:solidFill>
            </a:endParaRPr>
          </a:p>
          <a:p>
            <a:pPr lvl="0">
              <a:buFont typeface="Wingdings" panose="05000000000000000000" pitchFamily="2" charset="2"/>
              <a:buChar char="Ø"/>
            </a:pPr>
            <a:r>
              <a:rPr lang="en-US" sz="2800" b="1" dirty="0">
                <a:solidFill>
                  <a:schemeClr val="bg1"/>
                </a:solidFill>
              </a:rPr>
              <a:t>Multiple Technological Solution</a:t>
            </a:r>
          </a:p>
          <a:p>
            <a:pPr marL="0" lvl="0" indent="0">
              <a:buNone/>
            </a:pPr>
            <a:endParaRPr lang="en-US" sz="1100" b="1" dirty="0">
              <a:solidFill>
                <a:schemeClr val="bg1"/>
              </a:solidFill>
            </a:endParaRPr>
          </a:p>
          <a:p>
            <a:pPr lvl="1"/>
            <a:r>
              <a:rPr lang="en-US" sz="2400" b="1" dirty="0">
                <a:solidFill>
                  <a:schemeClr val="bg1"/>
                </a:solidFill>
              </a:rPr>
              <a:t>Option for Procurement from L</a:t>
            </a:r>
            <a:r>
              <a:rPr lang="en-US" sz="2000" b="1" dirty="0">
                <a:solidFill>
                  <a:schemeClr val="bg1"/>
                </a:solidFill>
              </a:rPr>
              <a:t>2</a:t>
            </a:r>
            <a:r>
              <a:rPr lang="en-US" sz="2400" b="1" dirty="0">
                <a:solidFill>
                  <a:schemeClr val="bg1"/>
                </a:solidFill>
              </a:rPr>
              <a:t> vendor in 70:30 Ratio, provided 2</a:t>
            </a:r>
            <a:r>
              <a:rPr lang="en-US" sz="2400" b="1" baseline="30000" dirty="0">
                <a:solidFill>
                  <a:schemeClr val="bg1"/>
                </a:solidFill>
              </a:rPr>
              <a:t>nd</a:t>
            </a:r>
            <a:r>
              <a:rPr lang="en-US" sz="2400" b="1" dirty="0">
                <a:solidFill>
                  <a:schemeClr val="bg1"/>
                </a:solidFill>
              </a:rPr>
              <a:t>  DA Accepts Terms &amp; Conditions and Price of L</a:t>
            </a:r>
            <a:r>
              <a:rPr lang="en-US" sz="2000" b="1" dirty="0">
                <a:solidFill>
                  <a:schemeClr val="bg1"/>
                </a:solidFill>
              </a:rPr>
              <a:t>1</a:t>
            </a:r>
          </a:p>
          <a:p>
            <a:pPr marL="457200" lvl="1" indent="0">
              <a:buNone/>
            </a:pPr>
            <a:endParaRPr lang="en-US" sz="1100" b="1" dirty="0">
              <a:solidFill>
                <a:schemeClr val="bg1"/>
              </a:solidFill>
            </a:endParaRPr>
          </a:p>
          <a:p>
            <a:pPr lvl="1"/>
            <a:r>
              <a:rPr lang="en-US" sz="2400" b="1" dirty="0">
                <a:solidFill>
                  <a:schemeClr val="bg1"/>
                </a:solidFill>
              </a:rPr>
              <a:t>All other successful DAs will be given Certificate</a:t>
            </a:r>
          </a:p>
          <a:p>
            <a:pPr marL="0" indent="0">
              <a:buNone/>
            </a:pPr>
            <a:endParaRPr lang="en-US" dirty="0"/>
          </a:p>
        </p:txBody>
      </p:sp>
      <p:sp>
        <p:nvSpPr>
          <p:cNvPr id="4" name="Date Placeholder 3"/>
          <p:cNvSpPr>
            <a:spLocks noGrp="1"/>
          </p:cNvSpPr>
          <p:nvPr>
            <p:ph type="dt" sz="half" idx="10"/>
          </p:nvPr>
        </p:nvSpPr>
        <p:spPr/>
        <p:txBody>
          <a:bodyPr/>
          <a:lstStyle/>
          <a:p>
            <a:fld id="{F8CAA559-6C2E-4F5F-B771-944A36F3D308}" type="datetime1">
              <a:rPr lang="en-US" smtClean="0"/>
              <a:pPr/>
              <a:t>5/8/2018</a:t>
            </a:fld>
            <a:endParaRPr lang="en-IN" dirty="0"/>
          </a:p>
        </p:txBody>
      </p:sp>
      <p:sp>
        <p:nvSpPr>
          <p:cNvPr id="6" name="Slide Number Placeholder 5"/>
          <p:cNvSpPr>
            <a:spLocks noGrp="1"/>
          </p:cNvSpPr>
          <p:nvPr>
            <p:ph type="sldNum" sz="quarter" idx="12"/>
          </p:nvPr>
        </p:nvSpPr>
        <p:spPr/>
        <p:txBody>
          <a:bodyPr/>
          <a:lstStyle/>
          <a:p>
            <a:fld id="{3E8FA35D-07B2-4982-A05C-FA53E8620EA8}" type="slidenum">
              <a:rPr lang="en-IN" smtClean="0"/>
              <a:pPr/>
              <a:t>18</a:t>
            </a:fld>
            <a:endParaRPr lang="en-IN" dirty="0"/>
          </a:p>
        </p:txBody>
      </p:sp>
      <p:sp>
        <p:nvSpPr>
          <p:cNvPr id="10" name="Title 1"/>
          <p:cNvSpPr txBox="1">
            <a:spLocks/>
          </p:cNvSpPr>
          <p:nvPr/>
        </p:nvSpPr>
        <p:spPr>
          <a:xfrm>
            <a:off x="0" y="0"/>
            <a:ext cx="9144000" cy="856343"/>
          </a:xfrm>
          <a:prstGeom prst="roundRect">
            <a:avLst/>
          </a:prstGeom>
          <a:solidFill>
            <a:srgbClr val="0070C0"/>
          </a:solidFill>
          <a:effectLst>
            <a:innerShdw blurRad="63500" dist="50800" dir="8100000">
              <a:prstClr val="black">
                <a:alpha val="50000"/>
              </a:prstClr>
            </a:innerShdw>
            <a:softEdge rad="31750"/>
          </a:effectLst>
          <a:scene3d>
            <a:camera prst="orthographicFront"/>
            <a:lightRig rig="threePt" dir="t"/>
          </a:scene3d>
          <a:sp3d>
            <a:bevelT w="139700" h="139700" prst="divot"/>
          </a:sp3d>
        </p:spPr>
        <p:txBody>
          <a:bodyPr anchor="ctr"/>
          <a:lstStyle/>
          <a:p>
            <a:pPr algn="ctr">
              <a:defRPr/>
            </a:pPr>
            <a:r>
              <a:rPr lang="en-US" sz="4000" b="1" u="sng" dirty="0">
                <a:solidFill>
                  <a:srgbClr val="FFFF00"/>
                </a:solidFill>
                <a:latin typeface="+mj-lt"/>
                <a:ea typeface="Tahoma" panose="020B0604030504040204" pitchFamily="34" charset="0"/>
                <a:cs typeface="Tahoma" panose="020B0604030504040204" pitchFamily="34" charset="0"/>
              </a:rPr>
              <a:t>POST USER TRIALS</a:t>
            </a:r>
            <a:endParaRPr lang="en-IN" sz="4000" b="1" u="sng" dirty="0">
              <a:solidFill>
                <a:srgbClr val="FFFF00"/>
              </a:solidFill>
              <a:latin typeface="+mj-lt"/>
            </a:endParaRPr>
          </a:p>
        </p:txBody>
      </p:sp>
    </p:spTree>
    <p:extLst>
      <p:ext uri="{BB962C8B-B14F-4D97-AF65-F5344CB8AC3E}">
        <p14:creationId xmlns:p14="http://schemas.microsoft.com/office/powerpoint/2010/main" xmlns="" val="255100803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2778DF-0BE0-4FD4-B26D-C0DECAA41143}" type="datetime1">
              <a:rPr lang="en-US" smtClean="0"/>
              <a:pPr/>
              <a:t>5/8/2018</a:t>
            </a:fld>
            <a:endParaRPr lang="en-IN" dirty="0"/>
          </a:p>
        </p:txBody>
      </p:sp>
      <p:sp>
        <p:nvSpPr>
          <p:cNvPr id="5" name="Slide Number Placeholder 4"/>
          <p:cNvSpPr>
            <a:spLocks noGrp="1"/>
          </p:cNvSpPr>
          <p:nvPr>
            <p:ph type="sldNum" sz="quarter" idx="12"/>
          </p:nvPr>
        </p:nvSpPr>
        <p:spPr/>
        <p:txBody>
          <a:bodyPr/>
          <a:lstStyle/>
          <a:p>
            <a:fld id="{3E8FA35D-07B2-4982-A05C-FA53E8620EA8}" type="slidenum">
              <a:rPr lang="en-IN" smtClean="0"/>
              <a:pPr/>
              <a:t>19</a:t>
            </a:fld>
            <a:endParaRPr lang="en-IN" dirty="0"/>
          </a:p>
        </p:txBody>
      </p:sp>
      <p:sp>
        <p:nvSpPr>
          <p:cNvPr id="7" name="Title 1"/>
          <p:cNvSpPr txBox="1">
            <a:spLocks/>
          </p:cNvSpPr>
          <p:nvPr/>
        </p:nvSpPr>
        <p:spPr>
          <a:xfrm>
            <a:off x="457200" y="1981200"/>
            <a:ext cx="8229600"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b="1" u="sng" dirty="0">
                <a:solidFill>
                  <a:srgbClr val="FFFF00"/>
                </a:solidFill>
              </a:rPr>
              <a:t>Navy Projects – 11 Nos.</a:t>
            </a:r>
          </a:p>
        </p:txBody>
      </p:sp>
    </p:spTree>
    <p:extLst>
      <p:ext uri="{BB962C8B-B14F-4D97-AF65-F5344CB8AC3E}">
        <p14:creationId xmlns:p14="http://schemas.microsoft.com/office/powerpoint/2010/main" xmlns="" val="35885718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143000" y="1676401"/>
            <a:ext cx="7391400" cy="4114799"/>
          </a:xfrm>
          <a:ln>
            <a:noFill/>
          </a:ln>
        </p:spPr>
        <p:txBody>
          <a:bodyPr>
            <a:normAutofit fontScale="92500"/>
          </a:bodyPr>
          <a:lstStyle/>
          <a:p>
            <a:pPr lvl="0">
              <a:spcBef>
                <a:spcPts val="1200"/>
              </a:spcBef>
              <a:spcAft>
                <a:spcPts val="600"/>
              </a:spcAft>
              <a:buFont typeface="Arial" pitchFamily="34" charset="0"/>
              <a:buChar char="•"/>
            </a:pPr>
            <a:r>
              <a:rPr lang="en-IN" sz="3600" b="1" dirty="0">
                <a:solidFill>
                  <a:schemeClr val="bg1"/>
                </a:solidFill>
                <a:latin typeface="Arial" panose="020B0604020202020204" pitchFamily="34" charset="0"/>
                <a:cs typeface="Arial" panose="020B0604020202020204" pitchFamily="34" charset="0"/>
              </a:rPr>
              <a:t>‘Make’ Scheme</a:t>
            </a:r>
          </a:p>
          <a:p>
            <a:pPr marL="0" lvl="0" indent="0">
              <a:spcBef>
                <a:spcPts val="1200"/>
              </a:spcBef>
              <a:spcAft>
                <a:spcPts val="600"/>
              </a:spcAft>
              <a:buNone/>
            </a:pPr>
            <a:endParaRPr lang="en-IN" sz="3600" b="1" i="1" dirty="0">
              <a:solidFill>
                <a:schemeClr val="bg1"/>
              </a:solidFill>
              <a:latin typeface="Arial" panose="020B0604020202020204" pitchFamily="34" charset="0"/>
              <a:cs typeface="Arial" panose="020B0604020202020204" pitchFamily="34" charset="0"/>
            </a:endParaRPr>
          </a:p>
          <a:p>
            <a:pPr>
              <a:spcBef>
                <a:spcPts val="1200"/>
              </a:spcBef>
              <a:spcAft>
                <a:spcPts val="600"/>
              </a:spcAft>
            </a:pPr>
            <a:r>
              <a:rPr lang="en-IN" sz="3600" b="1" dirty="0">
                <a:solidFill>
                  <a:srgbClr val="FFC000"/>
                </a:solidFill>
                <a:latin typeface="Arial" panose="020B0604020202020204" pitchFamily="34" charset="0"/>
                <a:cs typeface="Arial" panose="020B0604020202020204" pitchFamily="34" charset="0"/>
              </a:rPr>
              <a:t>Make –II Procedure</a:t>
            </a:r>
          </a:p>
          <a:p>
            <a:pPr>
              <a:spcBef>
                <a:spcPts val="1200"/>
              </a:spcBef>
              <a:spcAft>
                <a:spcPts val="600"/>
              </a:spcAft>
            </a:pPr>
            <a:endParaRPr lang="en-IN" sz="3600" b="1" dirty="0">
              <a:solidFill>
                <a:srgbClr val="FFC000"/>
              </a:solidFill>
              <a:latin typeface="Arial" panose="020B0604020202020204" pitchFamily="34" charset="0"/>
              <a:cs typeface="Arial" panose="020B0604020202020204" pitchFamily="34" charset="0"/>
            </a:endParaRPr>
          </a:p>
          <a:p>
            <a:pPr>
              <a:spcBef>
                <a:spcPts val="1200"/>
              </a:spcBef>
              <a:spcAft>
                <a:spcPts val="600"/>
              </a:spcAft>
            </a:pPr>
            <a:r>
              <a:rPr lang="en-IN" sz="3600" b="1" dirty="0">
                <a:solidFill>
                  <a:schemeClr val="bg1"/>
                </a:solidFill>
                <a:latin typeface="Arial" panose="020B0604020202020204" pitchFamily="34" charset="0"/>
                <a:cs typeface="Arial" panose="020B0604020202020204" pitchFamily="34" charset="0"/>
              </a:rPr>
              <a:t>Make II Projects which have been accorded ‘Approval –in-Principle’</a:t>
            </a:r>
          </a:p>
          <a:p>
            <a:pPr lvl="0">
              <a:spcBef>
                <a:spcPts val="1200"/>
              </a:spcBef>
              <a:spcAft>
                <a:spcPts val="600"/>
              </a:spcAft>
            </a:pPr>
            <a:endParaRPr lang="en-IN" sz="2800" b="1" dirty="0">
              <a:solidFill>
                <a:srgbClr val="FFC000"/>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0C166B42-AD21-4F8F-8A16-9DDCDCE20C6F}" type="slidenum">
              <a:rPr lang="en-US" smtClean="0">
                <a:solidFill>
                  <a:prstClr val="black">
                    <a:tint val="75000"/>
                  </a:prstClr>
                </a:solidFill>
              </a:rPr>
              <a:pPr>
                <a:defRPr/>
              </a:pPr>
              <a:t>2</a:t>
            </a:fld>
            <a:endParaRPr lang="en-US" dirty="0">
              <a:solidFill>
                <a:prstClr val="black">
                  <a:tint val="75000"/>
                </a:prstClr>
              </a:solidFill>
            </a:endParaRPr>
          </a:p>
        </p:txBody>
      </p:sp>
      <p:sp>
        <p:nvSpPr>
          <p:cNvPr id="6" name="Title 1"/>
          <p:cNvSpPr txBox="1">
            <a:spLocks/>
          </p:cNvSpPr>
          <p:nvPr/>
        </p:nvSpPr>
        <p:spPr>
          <a:xfrm>
            <a:off x="35859" y="0"/>
            <a:ext cx="9144000" cy="856343"/>
          </a:xfrm>
          <a:prstGeom prst="roundRect">
            <a:avLst/>
          </a:prstGeom>
          <a:solidFill>
            <a:srgbClr val="0070C0"/>
          </a:solidFill>
          <a:effectLst>
            <a:innerShdw blurRad="63500" dist="50800" dir="8100000">
              <a:prstClr val="black">
                <a:alpha val="50000"/>
              </a:prstClr>
            </a:innerShdw>
            <a:softEdge rad="31750"/>
          </a:effectLst>
          <a:scene3d>
            <a:camera prst="orthographicFront"/>
            <a:lightRig rig="threePt" dir="t"/>
          </a:scene3d>
          <a:sp3d>
            <a:bevelT w="139700" h="139700" prst="divot"/>
          </a:sp3d>
        </p:spPr>
        <p:txBody>
          <a:bodyPr anchor="ctr"/>
          <a:lstStyle/>
          <a:p>
            <a:pPr algn="ctr">
              <a:defRPr/>
            </a:pPr>
            <a:r>
              <a:rPr lang="en-US" sz="3600" b="1" u="sng" dirty="0">
                <a:solidFill>
                  <a:srgbClr val="FFFF00"/>
                </a:solidFill>
                <a:latin typeface="Arial" panose="020B0604020202020204" pitchFamily="34" charset="0"/>
                <a:cs typeface="Arial" panose="020B0604020202020204" pitchFamily="34" charset="0"/>
              </a:rPr>
              <a:t>SCOPE OF PRESENTATION</a:t>
            </a:r>
            <a:endParaRPr lang="en-US" sz="3600" b="1" u="sng" dirty="0">
              <a:solidFill>
                <a:srgbClr val="FFFF00"/>
              </a:solidFill>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xmlns="" val="248728786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fld id="{FC141632-C9AE-4F2E-9683-33F47002B0EE}" type="slidenum">
              <a:rPr lang="en-IN" smtClean="0"/>
              <a:pPr/>
              <a:t>20</a:t>
            </a:fld>
            <a:endParaRPr lang="en-IN"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497535358"/>
              </p:ext>
            </p:extLst>
          </p:nvPr>
        </p:nvGraphicFramePr>
        <p:xfrm>
          <a:off x="251521" y="1168654"/>
          <a:ext cx="8477943" cy="5123022"/>
        </p:xfrm>
        <a:graphic>
          <a:graphicData uri="http://schemas.openxmlformats.org/drawingml/2006/table">
            <a:tbl>
              <a:tblPr firstRow="1" bandRow="1">
                <a:tableStyleId>{5C22544A-7EE6-4342-B048-85BDC9FD1C3A}</a:tableStyleId>
              </a:tblPr>
              <a:tblGrid>
                <a:gridCol w="654943">
                  <a:extLst>
                    <a:ext uri="{9D8B030D-6E8A-4147-A177-3AD203B41FA5}">
                      <a16:colId xmlns:a16="http://schemas.microsoft.com/office/drawing/2014/main" xmlns="" val="20000"/>
                    </a:ext>
                  </a:extLst>
                </a:gridCol>
                <a:gridCol w="7823000">
                  <a:extLst>
                    <a:ext uri="{9D8B030D-6E8A-4147-A177-3AD203B41FA5}">
                      <a16:colId xmlns:a16="http://schemas.microsoft.com/office/drawing/2014/main" xmlns="" val="20001"/>
                    </a:ext>
                  </a:extLst>
                </a:gridCol>
              </a:tblGrid>
              <a:tr h="507406">
                <a:tc>
                  <a:txBody>
                    <a:bodyPr/>
                    <a:lstStyle/>
                    <a:p>
                      <a:pPr algn="ctr">
                        <a:lnSpc>
                          <a:spcPct val="100000"/>
                        </a:lnSpc>
                        <a:spcBef>
                          <a:spcPts val="0"/>
                        </a:spcBef>
                        <a:spcAft>
                          <a:spcPts val="0"/>
                        </a:spcAft>
                      </a:pPr>
                      <a:endParaRPr lang="en-US" sz="2800" b="0" u="sng" dirty="0">
                        <a:solidFill>
                          <a:srgbClr val="FFFF00"/>
                        </a:solidFill>
                        <a:latin typeface="Arial" panose="020B0604020202020204" pitchFamily="34" charset="0"/>
                        <a:ea typeface="Tahoma" panose="020B0604030504040204" pitchFamily="34" charset="0"/>
                        <a:cs typeface="Arial" panose="020B0604020202020204" pitchFamily="34" charset="0"/>
                      </a:endParaRPr>
                    </a:p>
                  </a:txBody>
                  <a:tcPr>
                    <a:cell3D prstMaterial="dkEdge">
                      <a:bevel/>
                      <a:lightRig rig="flood" dir="t"/>
                    </a:cell3D>
                    <a:noFill/>
                  </a:tcPr>
                </a:tc>
                <a:tc>
                  <a:txBody>
                    <a:bodyPr/>
                    <a:lstStyle/>
                    <a:p>
                      <a:pPr algn="ctr">
                        <a:lnSpc>
                          <a:spcPct val="100000"/>
                        </a:lnSpc>
                        <a:spcBef>
                          <a:spcPts val="0"/>
                        </a:spcBef>
                        <a:spcAft>
                          <a:spcPts val="0"/>
                        </a:spcAft>
                      </a:pPr>
                      <a:r>
                        <a:rPr lang="en-US" sz="2800" b="0" u="sng" dirty="0">
                          <a:solidFill>
                            <a:srgbClr val="FFFF00"/>
                          </a:solidFill>
                          <a:latin typeface="Arial" panose="020B0604020202020204" pitchFamily="34" charset="0"/>
                          <a:ea typeface="Tahoma" panose="020B0604030504040204" pitchFamily="34" charset="0"/>
                          <a:cs typeface="Arial" panose="020B0604020202020204" pitchFamily="34" charset="0"/>
                        </a:rPr>
                        <a:t>Name of Project</a:t>
                      </a:r>
                    </a:p>
                  </a:txBody>
                  <a:tcPr>
                    <a:cell3D prstMaterial="dkEdge">
                      <a:bevel/>
                      <a:lightRig rig="flood" dir="t"/>
                    </a:cell3D>
                    <a:noFill/>
                  </a:tcPr>
                </a:tc>
                <a:extLst>
                  <a:ext uri="{0D108BD9-81ED-4DB2-BD59-A6C34878D82A}">
                    <a16:rowId xmlns:a16="http://schemas.microsoft.com/office/drawing/2014/main" xmlns="" val="10000"/>
                  </a:ext>
                </a:extLst>
              </a:tr>
              <a:tr h="675386">
                <a:tc>
                  <a:txBody>
                    <a:bodyPr/>
                    <a:lstStyle/>
                    <a:p>
                      <a:pPr algn="ctr">
                        <a:lnSpc>
                          <a:spcPct val="150000"/>
                        </a:lnSpc>
                        <a:spcBef>
                          <a:spcPts val="0"/>
                        </a:spcBef>
                        <a:spcAft>
                          <a:spcPts val="0"/>
                        </a:spcAft>
                      </a:pPr>
                      <a:r>
                        <a:rPr lang="en-US" sz="2800" b="0" dirty="0">
                          <a:solidFill>
                            <a:schemeClr val="accent6">
                              <a:lumMod val="40000"/>
                              <a:lumOff val="60000"/>
                            </a:schemeClr>
                          </a:solidFill>
                          <a:latin typeface="Arial" panose="020B0604020202020204" pitchFamily="34" charset="0"/>
                          <a:ea typeface="Tahoma" panose="020B0604030504040204" pitchFamily="34" charset="0"/>
                          <a:cs typeface="Arial" panose="020B0604020202020204" pitchFamily="34" charset="0"/>
                        </a:rPr>
                        <a:t>1</a:t>
                      </a:r>
                    </a:p>
                  </a:txBody>
                  <a:tcPr>
                    <a:cell3D prstMaterial="dkEdge">
                      <a:bevel/>
                      <a:lightRig rig="flood" dir="t"/>
                    </a:cell3D>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bg1"/>
                          </a:solidFill>
                          <a:latin typeface="Arial" panose="020B0604020202020204" pitchFamily="34" charset="0"/>
                          <a:ea typeface="Tahoma" panose="020B0604030504040204" pitchFamily="34" charset="0"/>
                          <a:cs typeface="Arial" panose="020B0604020202020204" pitchFamily="34" charset="0"/>
                        </a:rPr>
                        <a:t>Deep Sea Side Scan Sonar Towing  Winch (DS4TW) </a:t>
                      </a:r>
                      <a:endParaRPr lang="en-IN" sz="2400" b="0" dirty="0">
                        <a:solidFill>
                          <a:schemeClr val="bg1"/>
                        </a:solidFill>
                        <a:latin typeface="Arial" panose="020B0604020202020204" pitchFamily="34" charset="0"/>
                        <a:ea typeface="Tahoma" panose="020B0604030504040204" pitchFamily="34" charset="0"/>
                        <a:cs typeface="Arial" panose="020B0604020202020204" pitchFamily="34" charset="0"/>
                      </a:endParaRPr>
                    </a:p>
                  </a:txBody>
                  <a:tcPr>
                    <a:cell3D prstMaterial="dkEdge">
                      <a:bevel/>
                      <a:lightRig rig="flood" dir="t"/>
                    </a:cell3D>
                    <a:noFill/>
                  </a:tcPr>
                </a:tc>
                <a:extLst>
                  <a:ext uri="{0D108BD9-81ED-4DB2-BD59-A6C34878D82A}">
                    <a16:rowId xmlns:a16="http://schemas.microsoft.com/office/drawing/2014/main" xmlns="" val="10001"/>
                  </a:ext>
                </a:extLst>
              </a:tr>
              <a:tr h="762000">
                <a:tc>
                  <a:txBody>
                    <a:bodyPr/>
                    <a:lstStyle/>
                    <a:p>
                      <a:pPr marL="0" algn="ctr" defTabSz="914400" rtl="0" eaLnBrk="1" latinLnBrk="0" hangingPunct="1">
                        <a:lnSpc>
                          <a:spcPct val="150000"/>
                        </a:lnSpc>
                        <a:spcBef>
                          <a:spcPts val="0"/>
                        </a:spcBef>
                        <a:spcAft>
                          <a:spcPts val="0"/>
                        </a:spcAft>
                        <a:buClr>
                          <a:srgbClr val="FFFFFF"/>
                        </a:buClr>
                        <a:buSzPct val="100000"/>
                        <a:defRPr/>
                      </a:pPr>
                      <a:r>
                        <a:rPr lang="en-US" sz="2800" b="0" kern="1200" dirty="0">
                          <a:solidFill>
                            <a:schemeClr val="accent6">
                              <a:lumMod val="40000"/>
                              <a:lumOff val="60000"/>
                            </a:schemeClr>
                          </a:solidFill>
                          <a:latin typeface="Arial" panose="020B0604020202020204" pitchFamily="34" charset="0"/>
                          <a:ea typeface="Tahoma" panose="020B0604030504040204" pitchFamily="34" charset="0"/>
                          <a:cs typeface="Arial" panose="020B0604020202020204" pitchFamily="34" charset="0"/>
                        </a:rPr>
                        <a:t>2</a:t>
                      </a:r>
                    </a:p>
                  </a:txBody>
                  <a:tcPr>
                    <a:cell3D prstMaterial="dkEdge">
                      <a:bevel/>
                      <a:lightRig rig="flood" dir="t"/>
                    </a:cell3D>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bg1"/>
                          </a:solidFill>
                          <a:latin typeface="Arial" panose="020B0604020202020204" pitchFamily="34" charset="0"/>
                          <a:ea typeface="Tahoma" panose="020B0604030504040204" pitchFamily="34" charset="0"/>
                          <a:cs typeface="Arial" panose="020B0604020202020204" pitchFamily="34" charset="0"/>
                        </a:rPr>
                        <a:t>Upper Air Sounding System (UASS) </a:t>
                      </a:r>
                      <a:endParaRPr lang="en-IN" sz="2400" b="0" dirty="0">
                        <a:solidFill>
                          <a:schemeClr val="bg1"/>
                        </a:solidFill>
                        <a:latin typeface="Arial" panose="020B0604020202020204" pitchFamily="34" charset="0"/>
                        <a:ea typeface="Tahoma" panose="020B0604030504040204" pitchFamily="34" charset="0"/>
                        <a:cs typeface="Arial" panose="020B0604020202020204" pitchFamily="34" charset="0"/>
                      </a:endParaRPr>
                    </a:p>
                  </a:txBody>
                  <a:tcPr>
                    <a:cell3D prstMaterial="dkEdge">
                      <a:bevel/>
                      <a:lightRig rig="flood" dir="t"/>
                    </a:cell3D>
                    <a:noFill/>
                  </a:tcPr>
                </a:tc>
                <a:extLst>
                  <a:ext uri="{0D108BD9-81ED-4DB2-BD59-A6C34878D82A}">
                    <a16:rowId xmlns:a16="http://schemas.microsoft.com/office/drawing/2014/main" xmlns="" val="10002"/>
                  </a:ext>
                </a:extLst>
              </a:tr>
              <a:tr h="675095">
                <a:tc>
                  <a:txBody>
                    <a:bodyPr/>
                    <a:lstStyle/>
                    <a:p>
                      <a:pPr marL="0" algn="ctr" defTabSz="914400" rtl="0" eaLnBrk="1" latinLnBrk="0" hangingPunct="1">
                        <a:lnSpc>
                          <a:spcPct val="150000"/>
                        </a:lnSpc>
                        <a:spcBef>
                          <a:spcPts val="0"/>
                        </a:spcBef>
                        <a:spcAft>
                          <a:spcPts val="0"/>
                        </a:spcAft>
                        <a:buClr>
                          <a:srgbClr val="FFFFFF"/>
                        </a:buClr>
                        <a:buSzPct val="100000"/>
                        <a:defRPr/>
                      </a:pPr>
                      <a:r>
                        <a:rPr lang="en-US" sz="2800" b="0" kern="1200" dirty="0">
                          <a:solidFill>
                            <a:schemeClr val="bg1"/>
                          </a:solidFill>
                          <a:latin typeface="Arial" panose="020B0604020202020204" pitchFamily="34" charset="0"/>
                          <a:ea typeface="Tahoma" panose="020B0604030504040204" pitchFamily="34" charset="0"/>
                          <a:cs typeface="Arial" panose="020B0604020202020204" pitchFamily="34" charset="0"/>
                        </a:rPr>
                        <a:t>3</a:t>
                      </a:r>
                    </a:p>
                  </a:txBody>
                  <a:tcPr>
                    <a:cell3D prstMaterial="dkEdge">
                      <a:bevel/>
                      <a:lightRig rig="flood" dir="t"/>
                    </a:cell3D>
                    <a:no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2400" b="0" dirty="0">
                          <a:solidFill>
                            <a:schemeClr val="bg1"/>
                          </a:solidFill>
                          <a:latin typeface="Arial" panose="020B0604020202020204" pitchFamily="34" charset="0"/>
                          <a:ea typeface="Tahoma" panose="020B0604030504040204" pitchFamily="34" charset="0"/>
                          <a:cs typeface="Arial" panose="020B0604020202020204" pitchFamily="34" charset="0"/>
                        </a:rPr>
                        <a:t>Expendable Underwater Target</a:t>
                      </a:r>
                    </a:p>
                  </a:txBody>
                  <a:tcPr>
                    <a:cell3D prstMaterial="dkEdge">
                      <a:bevel/>
                      <a:lightRig rig="flood" dir="t"/>
                    </a:cell3D>
                    <a:noFill/>
                  </a:tcPr>
                </a:tc>
                <a:extLst>
                  <a:ext uri="{0D108BD9-81ED-4DB2-BD59-A6C34878D82A}">
                    <a16:rowId xmlns:a16="http://schemas.microsoft.com/office/drawing/2014/main" xmlns="" val="10003"/>
                  </a:ext>
                </a:extLst>
              </a:tr>
              <a:tr h="675095">
                <a:tc>
                  <a:txBody>
                    <a:bodyPr/>
                    <a:lstStyle/>
                    <a:p>
                      <a:pPr algn="ctr">
                        <a:lnSpc>
                          <a:spcPct val="150000"/>
                        </a:lnSpc>
                        <a:spcBef>
                          <a:spcPts val="0"/>
                        </a:spcBef>
                        <a:spcAft>
                          <a:spcPts val="0"/>
                        </a:spcAft>
                      </a:pPr>
                      <a:r>
                        <a:rPr lang="en-US" sz="2800" b="0" dirty="0">
                          <a:solidFill>
                            <a:schemeClr val="bg1"/>
                          </a:solidFill>
                          <a:latin typeface="Arial" panose="020B0604020202020204" pitchFamily="34" charset="0"/>
                          <a:ea typeface="Tahoma" panose="020B0604030504040204" pitchFamily="34" charset="0"/>
                          <a:cs typeface="Arial" panose="020B0604020202020204" pitchFamily="34" charset="0"/>
                        </a:rPr>
                        <a:t>4</a:t>
                      </a:r>
                    </a:p>
                  </a:txBody>
                  <a:tcPr>
                    <a:cell3D prstMaterial="dkEdge">
                      <a:bevel/>
                      <a:lightRig rig="flood" dir="t"/>
                    </a:cell3D>
                    <a:no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2400" b="0" kern="1200" dirty="0">
                          <a:solidFill>
                            <a:schemeClr val="bg1"/>
                          </a:solidFill>
                          <a:latin typeface="Arial" panose="020B0604020202020204" pitchFamily="34" charset="0"/>
                          <a:ea typeface="Tahoma" panose="020B0604030504040204" pitchFamily="34" charset="0"/>
                          <a:cs typeface="Arial" panose="020B0604020202020204" pitchFamily="34" charset="0"/>
                        </a:rPr>
                        <a:t>Water Electrolysis Bi-Polar Hydrogen Generator</a:t>
                      </a:r>
                    </a:p>
                  </a:txBody>
                  <a:tcPr>
                    <a:cell3D prstMaterial="dkEdge">
                      <a:bevel/>
                      <a:lightRig rig="flood" dir="t"/>
                    </a:cell3D>
                    <a:noFill/>
                  </a:tcPr>
                </a:tc>
                <a:extLst>
                  <a:ext uri="{0D108BD9-81ED-4DB2-BD59-A6C34878D82A}">
                    <a16:rowId xmlns:a16="http://schemas.microsoft.com/office/drawing/2014/main" xmlns="" val="10004"/>
                  </a:ext>
                </a:extLst>
              </a:tr>
              <a:tr h="681265">
                <a:tc>
                  <a:txBody>
                    <a:bodyPr/>
                    <a:lstStyle/>
                    <a:p>
                      <a:pPr marL="0" algn="ctr" defTabSz="914400" rtl="0" eaLnBrk="1" latinLnBrk="0" hangingPunct="1">
                        <a:lnSpc>
                          <a:spcPct val="150000"/>
                        </a:lnSpc>
                        <a:spcBef>
                          <a:spcPts val="0"/>
                        </a:spcBef>
                        <a:spcAft>
                          <a:spcPts val="0"/>
                        </a:spcAft>
                        <a:buClr>
                          <a:srgbClr val="FFFFFF"/>
                        </a:buClr>
                        <a:buSzPct val="100000"/>
                        <a:defRPr/>
                      </a:pPr>
                      <a:r>
                        <a:rPr lang="en-US" sz="2800" b="0" kern="1200" dirty="0">
                          <a:solidFill>
                            <a:schemeClr val="bg1"/>
                          </a:solidFill>
                          <a:latin typeface="Arial" panose="020B0604020202020204" pitchFamily="34" charset="0"/>
                          <a:ea typeface="Tahoma" panose="020B0604030504040204" pitchFamily="34" charset="0"/>
                          <a:cs typeface="Arial" panose="020B0604020202020204" pitchFamily="34" charset="0"/>
                        </a:rPr>
                        <a:t>5</a:t>
                      </a:r>
                    </a:p>
                  </a:txBody>
                  <a:tcPr>
                    <a:cell3D prstMaterial="dkEdge">
                      <a:bevel/>
                      <a:lightRig rig="flood" dir="t"/>
                    </a:cell3D>
                    <a:noFill/>
                  </a:tcPr>
                </a:tc>
                <a:tc>
                  <a:txBody>
                    <a:bodyPr/>
                    <a:lstStyle/>
                    <a:p>
                      <a:pPr marL="0" indent="0" algn="just">
                        <a:lnSpc>
                          <a:spcPct val="100000"/>
                        </a:lnSpc>
                        <a:spcBef>
                          <a:spcPts val="0"/>
                        </a:spcBef>
                        <a:spcAft>
                          <a:spcPts val="0"/>
                        </a:spcAft>
                        <a:buClr>
                          <a:srgbClr val="FFFFFF"/>
                        </a:buClr>
                        <a:buSzPct val="100000"/>
                        <a:defRPr/>
                      </a:pPr>
                      <a:r>
                        <a:rPr lang="en-US" sz="2400" b="0" dirty="0">
                          <a:solidFill>
                            <a:schemeClr val="bg1"/>
                          </a:solidFill>
                          <a:latin typeface="Arial" panose="020B0604020202020204" pitchFamily="34" charset="0"/>
                          <a:ea typeface="Tahoma" panose="020B0604030504040204" pitchFamily="34" charset="0"/>
                          <a:cs typeface="Arial" panose="020B0604020202020204" pitchFamily="34" charset="0"/>
                        </a:rPr>
                        <a:t>Digital Beamforming Based Satellite TV (DB2 ST)</a:t>
                      </a:r>
                    </a:p>
                  </a:txBody>
                  <a:tcPr>
                    <a:cell3D prstMaterial="dkEdge">
                      <a:bevel/>
                      <a:lightRig rig="flood" dir="t"/>
                    </a:cell3D>
                    <a:noFill/>
                  </a:tcPr>
                </a:tc>
                <a:extLst>
                  <a:ext uri="{0D108BD9-81ED-4DB2-BD59-A6C34878D82A}">
                    <a16:rowId xmlns:a16="http://schemas.microsoft.com/office/drawing/2014/main" xmlns="" val="10005"/>
                  </a:ext>
                </a:extLst>
              </a:tr>
              <a:tr h="916782">
                <a:tc>
                  <a:txBody>
                    <a:bodyPr/>
                    <a:lstStyle/>
                    <a:p>
                      <a:pPr marL="0" algn="ctr" defTabSz="914400" rtl="0" eaLnBrk="1" latinLnBrk="0" hangingPunct="1">
                        <a:lnSpc>
                          <a:spcPct val="150000"/>
                        </a:lnSpc>
                        <a:spcBef>
                          <a:spcPts val="0"/>
                        </a:spcBef>
                        <a:spcAft>
                          <a:spcPts val="0"/>
                        </a:spcAft>
                        <a:buClr>
                          <a:srgbClr val="FFFFFF"/>
                        </a:buClr>
                        <a:buSzPct val="100000"/>
                        <a:defRPr/>
                      </a:pPr>
                      <a:r>
                        <a:rPr lang="en-US" sz="2800" b="0" kern="1200" dirty="0">
                          <a:solidFill>
                            <a:schemeClr val="bg1"/>
                          </a:solidFill>
                          <a:latin typeface="Arial" panose="020B0604020202020204" pitchFamily="34" charset="0"/>
                          <a:ea typeface="Tahoma" panose="020B0604030504040204" pitchFamily="34" charset="0"/>
                          <a:cs typeface="Arial" panose="020B0604020202020204" pitchFamily="34" charset="0"/>
                        </a:rPr>
                        <a:t>6</a:t>
                      </a:r>
                    </a:p>
                  </a:txBody>
                  <a:tcPr>
                    <a:cell3D prstMaterial="dkEdge">
                      <a:bevel/>
                      <a:lightRig rig="flood" dir="t"/>
                    </a:cell3D>
                    <a:noFill/>
                  </a:tcPr>
                </a:tc>
                <a:tc>
                  <a:txBody>
                    <a:bodyPr/>
                    <a:lstStyle/>
                    <a:p>
                      <a:pPr marL="0" indent="0" algn="just">
                        <a:lnSpc>
                          <a:spcPct val="100000"/>
                        </a:lnSpc>
                        <a:spcBef>
                          <a:spcPts val="0"/>
                        </a:spcBef>
                        <a:spcAft>
                          <a:spcPts val="0"/>
                        </a:spcAft>
                        <a:buClr>
                          <a:srgbClr val="FFFFFF"/>
                        </a:buClr>
                        <a:buSzPct val="100000"/>
                        <a:defRPr/>
                      </a:pPr>
                      <a:r>
                        <a:rPr lang="en-US" sz="2400" b="0" u="none" kern="1200" dirty="0">
                          <a:solidFill>
                            <a:schemeClr val="bg1"/>
                          </a:solidFill>
                          <a:latin typeface="Arial" panose="020B0604020202020204" pitchFamily="34" charset="0"/>
                          <a:ea typeface="Tahoma" pitchFamily="34" charset="0"/>
                          <a:cs typeface="Arial" panose="020B0604020202020204" pitchFamily="34" charset="0"/>
                        </a:rPr>
                        <a:t>Universal Proximity, Direct Action And Graze Fuses For Gun Ammunition Of 76  - 127mm</a:t>
                      </a:r>
                      <a:endParaRPr lang="en-US" sz="2400" b="0" dirty="0">
                        <a:solidFill>
                          <a:schemeClr val="bg1"/>
                        </a:solidFill>
                        <a:latin typeface="Arial" panose="020B0604020202020204" pitchFamily="34" charset="0"/>
                        <a:ea typeface="Tahoma" panose="020B0604030504040204" pitchFamily="34" charset="0"/>
                        <a:cs typeface="Arial" panose="020B0604020202020204" pitchFamily="34" charset="0"/>
                      </a:endParaRPr>
                    </a:p>
                  </a:txBody>
                  <a:tcPr>
                    <a:cell3D prstMaterial="dkEdge">
                      <a:bevel/>
                      <a:lightRig rig="flood" dir="t"/>
                    </a:cell3D>
                    <a:noFill/>
                  </a:tcPr>
                </a:tc>
                <a:extLst>
                  <a:ext uri="{0D108BD9-81ED-4DB2-BD59-A6C34878D82A}">
                    <a16:rowId xmlns:a16="http://schemas.microsoft.com/office/drawing/2014/main" xmlns="" val="10006"/>
                  </a:ext>
                </a:extLst>
              </a:tr>
            </a:tbl>
          </a:graphicData>
        </a:graphic>
      </p:graphicFrame>
      <p:sp>
        <p:nvSpPr>
          <p:cNvPr id="7" name="Title 1"/>
          <p:cNvSpPr txBox="1">
            <a:spLocks/>
          </p:cNvSpPr>
          <p:nvPr/>
        </p:nvSpPr>
        <p:spPr>
          <a:xfrm>
            <a:off x="0" y="0"/>
            <a:ext cx="9144000" cy="856343"/>
          </a:xfrm>
          <a:prstGeom prst="roundRect">
            <a:avLst/>
          </a:prstGeom>
          <a:solidFill>
            <a:srgbClr val="0070C0"/>
          </a:solidFill>
          <a:effectLst>
            <a:innerShdw blurRad="63500" dist="50800" dir="8100000">
              <a:prstClr val="black">
                <a:alpha val="50000"/>
              </a:prstClr>
            </a:innerShdw>
            <a:softEdge rad="31750"/>
          </a:effectLst>
          <a:scene3d>
            <a:camera prst="orthographicFront"/>
            <a:lightRig rig="threePt" dir="t"/>
          </a:scene3d>
          <a:sp3d>
            <a:bevelT w="139700" h="139700" prst="divot"/>
          </a:sp3d>
        </p:spPr>
        <p:txBody>
          <a:bodyPr anchor="ctr"/>
          <a:lstStyle/>
          <a:p>
            <a:pPr algn="ctr">
              <a:defRPr/>
            </a:pPr>
            <a:r>
              <a:rPr lang="en-US" sz="3600" b="1" u="sng" dirty="0">
                <a:solidFill>
                  <a:srgbClr val="FFFF00"/>
                </a:solidFill>
                <a:latin typeface="+mj-lt"/>
                <a:ea typeface="Tahoma" panose="020B0604030504040204" pitchFamily="34" charset="0"/>
                <a:cs typeface="Tahoma" panose="020B0604030504040204" pitchFamily="34" charset="0"/>
              </a:rPr>
              <a:t>MAKE II </a:t>
            </a:r>
            <a:r>
              <a:rPr lang="en-US" sz="3600" b="1" u="sng" dirty="0">
                <a:solidFill>
                  <a:srgbClr val="FFFF00"/>
                </a:solidFill>
                <a:ea typeface="Tahoma" panose="020B0604030504040204" pitchFamily="34" charset="0"/>
                <a:cs typeface="Tahoma" panose="020B0604030504040204" pitchFamily="34" charset="0"/>
              </a:rPr>
              <a:t>PROJECTS - </a:t>
            </a:r>
            <a:r>
              <a:rPr lang="en-US" sz="3600" b="1" u="sng" dirty="0">
                <a:solidFill>
                  <a:srgbClr val="FFFF00"/>
                </a:solidFill>
                <a:latin typeface="+mj-lt"/>
                <a:ea typeface="Tahoma" panose="020B0604030504040204" pitchFamily="34" charset="0"/>
                <a:cs typeface="Tahoma" panose="020B0604030504040204" pitchFamily="34" charset="0"/>
              </a:rPr>
              <a:t>AIP ACCORDED</a:t>
            </a:r>
            <a:endParaRPr lang="en-IN" sz="3600" b="1" u="sng" dirty="0">
              <a:solidFill>
                <a:srgbClr val="FFFF00"/>
              </a:solidFill>
              <a:latin typeface="+mj-lt"/>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2628"/>
            <a:ext cx="499241" cy="8589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257997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4265903759"/>
              </p:ext>
            </p:extLst>
          </p:nvPr>
        </p:nvGraphicFramePr>
        <p:xfrm>
          <a:off x="304800" y="1473265"/>
          <a:ext cx="8610600" cy="4780302"/>
        </p:xfrm>
        <a:graphic>
          <a:graphicData uri="http://schemas.openxmlformats.org/drawingml/2006/table">
            <a:tbl>
              <a:tblPr firstRow="1" bandRow="1">
                <a:tableStyleId>{5C22544A-7EE6-4342-B048-85BDC9FD1C3A}</a:tableStyleId>
              </a:tblPr>
              <a:tblGrid>
                <a:gridCol w="646199">
                  <a:extLst>
                    <a:ext uri="{9D8B030D-6E8A-4147-A177-3AD203B41FA5}">
                      <a16:colId xmlns:a16="http://schemas.microsoft.com/office/drawing/2014/main" xmlns="" val="20000"/>
                    </a:ext>
                  </a:extLst>
                </a:gridCol>
                <a:gridCol w="7964401">
                  <a:extLst>
                    <a:ext uri="{9D8B030D-6E8A-4147-A177-3AD203B41FA5}">
                      <a16:colId xmlns:a16="http://schemas.microsoft.com/office/drawing/2014/main" xmlns="" val="20001"/>
                    </a:ext>
                  </a:extLst>
                </a:gridCol>
              </a:tblGrid>
              <a:tr h="614258">
                <a:tc>
                  <a:txBody>
                    <a:bodyPr/>
                    <a:lstStyle/>
                    <a:p>
                      <a:pPr algn="ctr">
                        <a:lnSpc>
                          <a:spcPct val="100000"/>
                        </a:lnSpc>
                        <a:spcBef>
                          <a:spcPts val="0"/>
                        </a:spcBef>
                        <a:spcAft>
                          <a:spcPts val="0"/>
                        </a:spcAft>
                      </a:pPr>
                      <a:endParaRPr lang="en-US" sz="2800" b="0" u="sng" dirty="0">
                        <a:solidFill>
                          <a:srgbClr val="FFFF00"/>
                        </a:solidFill>
                        <a:latin typeface="Arial" panose="020B0604020202020204" pitchFamily="34" charset="0"/>
                        <a:ea typeface="Tahoma" panose="020B0604030504040204" pitchFamily="34" charset="0"/>
                        <a:cs typeface="Arial" panose="020B0604020202020204" pitchFamily="34" charset="0"/>
                      </a:endParaRPr>
                    </a:p>
                  </a:txBody>
                  <a:tcPr>
                    <a:cell3D prstMaterial="dkEdge">
                      <a:bevel/>
                      <a:lightRig rig="flood" dir="t"/>
                    </a:cell3D>
                    <a:noFill/>
                  </a:tcPr>
                </a:tc>
                <a:tc>
                  <a:txBody>
                    <a:bodyPr/>
                    <a:lstStyle/>
                    <a:p>
                      <a:pPr algn="ctr">
                        <a:lnSpc>
                          <a:spcPct val="100000"/>
                        </a:lnSpc>
                        <a:spcBef>
                          <a:spcPts val="0"/>
                        </a:spcBef>
                        <a:spcAft>
                          <a:spcPts val="0"/>
                        </a:spcAft>
                      </a:pPr>
                      <a:r>
                        <a:rPr lang="en-US" sz="2800" b="0" u="sng" dirty="0">
                          <a:solidFill>
                            <a:srgbClr val="FFFF00"/>
                          </a:solidFill>
                          <a:latin typeface="Arial" panose="020B0604020202020204" pitchFamily="34" charset="0"/>
                          <a:ea typeface="Tahoma" panose="020B0604030504040204" pitchFamily="34" charset="0"/>
                          <a:cs typeface="Arial" panose="020B0604020202020204" pitchFamily="34" charset="0"/>
                        </a:rPr>
                        <a:t>Project</a:t>
                      </a:r>
                    </a:p>
                  </a:txBody>
                  <a:tcPr>
                    <a:cell3D prstMaterial="dkEdge">
                      <a:bevel/>
                      <a:lightRig rig="flood" dir="t"/>
                    </a:cell3D>
                    <a:noFill/>
                  </a:tcPr>
                </a:tc>
                <a:extLst>
                  <a:ext uri="{0D108BD9-81ED-4DB2-BD59-A6C34878D82A}">
                    <a16:rowId xmlns:a16="http://schemas.microsoft.com/office/drawing/2014/main" xmlns="" val="10000"/>
                  </a:ext>
                </a:extLst>
              </a:tr>
              <a:tr h="728937">
                <a:tc>
                  <a:txBody>
                    <a:bodyPr/>
                    <a:lstStyle/>
                    <a:p>
                      <a:pPr marL="0" algn="ctr" defTabSz="914400" rtl="0" eaLnBrk="1" latinLnBrk="0" hangingPunct="1">
                        <a:lnSpc>
                          <a:spcPct val="150000"/>
                        </a:lnSpc>
                        <a:spcBef>
                          <a:spcPts val="0"/>
                        </a:spcBef>
                        <a:spcAft>
                          <a:spcPts val="0"/>
                        </a:spcAft>
                        <a:buClr>
                          <a:srgbClr val="FFFFFF"/>
                        </a:buClr>
                        <a:buSzPct val="100000"/>
                        <a:defRPr/>
                      </a:pPr>
                      <a:r>
                        <a:rPr lang="en-US" sz="2800" b="0" kern="1200" dirty="0">
                          <a:solidFill>
                            <a:schemeClr val="bg1"/>
                          </a:solidFill>
                          <a:latin typeface="Arial" panose="020B0604020202020204" pitchFamily="34" charset="0"/>
                          <a:ea typeface="Tahoma" panose="020B0604030504040204" pitchFamily="34" charset="0"/>
                          <a:cs typeface="Arial" panose="020B0604020202020204" pitchFamily="34" charset="0"/>
                        </a:rPr>
                        <a:t>7</a:t>
                      </a:r>
                    </a:p>
                  </a:txBody>
                  <a:tcPr>
                    <a:cell3D prstMaterial="dkEdge">
                      <a:bevel/>
                      <a:lightRig rig="flood" dir="t"/>
                    </a:cell3D>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400" b="0" dirty="0">
                          <a:solidFill>
                            <a:schemeClr val="bg1"/>
                          </a:solidFill>
                          <a:latin typeface="Arial" panose="020B0604020202020204" pitchFamily="34" charset="0"/>
                          <a:ea typeface="Tahoma" panose="020B0604030504040204" pitchFamily="34" charset="0"/>
                          <a:cs typeface="Arial" panose="020B0604020202020204" pitchFamily="34" charset="0"/>
                        </a:rPr>
                        <a:t>NVG Adaptation Filters &amp; Image Intensifiers</a:t>
                      </a:r>
                    </a:p>
                  </a:txBody>
                  <a:tcPr>
                    <a:cell3D prstMaterial="dkEdge">
                      <a:bevel/>
                      <a:lightRig rig="flood" dir="t"/>
                    </a:cell3D>
                    <a:noFill/>
                  </a:tcPr>
                </a:tc>
                <a:extLst>
                  <a:ext uri="{0D108BD9-81ED-4DB2-BD59-A6C34878D82A}">
                    <a16:rowId xmlns:a16="http://schemas.microsoft.com/office/drawing/2014/main" xmlns="" val="10001"/>
                  </a:ext>
                </a:extLst>
              </a:tr>
              <a:tr h="728937">
                <a:tc>
                  <a:txBody>
                    <a:bodyPr/>
                    <a:lstStyle/>
                    <a:p>
                      <a:pPr marL="0" algn="ctr" defTabSz="914400" rtl="0" eaLnBrk="1" latinLnBrk="0" hangingPunct="1">
                        <a:lnSpc>
                          <a:spcPct val="150000"/>
                        </a:lnSpc>
                        <a:spcBef>
                          <a:spcPts val="0"/>
                        </a:spcBef>
                        <a:spcAft>
                          <a:spcPts val="0"/>
                        </a:spcAft>
                        <a:buClr>
                          <a:srgbClr val="FFFFFF"/>
                        </a:buClr>
                        <a:buSzPct val="100000"/>
                        <a:defRPr/>
                      </a:pPr>
                      <a:r>
                        <a:rPr lang="en-US" sz="2800" b="0" kern="1200" dirty="0">
                          <a:solidFill>
                            <a:schemeClr val="bg1"/>
                          </a:solidFill>
                          <a:latin typeface="Arial" panose="020B0604020202020204" pitchFamily="34" charset="0"/>
                          <a:ea typeface="Tahoma" panose="020B0604030504040204" pitchFamily="34" charset="0"/>
                          <a:cs typeface="Arial" panose="020B0604020202020204" pitchFamily="34" charset="0"/>
                        </a:rPr>
                        <a:t>8</a:t>
                      </a:r>
                    </a:p>
                  </a:txBody>
                  <a:tcPr>
                    <a:cell3D prstMaterial="dkEdge">
                      <a:bevel/>
                      <a:lightRig rig="flood" dir="t"/>
                    </a:cell3D>
                    <a:no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2400" b="0" dirty="0">
                          <a:solidFill>
                            <a:schemeClr val="bg1"/>
                          </a:solidFill>
                          <a:latin typeface="Arial" panose="020B0604020202020204" pitchFamily="34" charset="0"/>
                          <a:ea typeface="Tahoma" panose="020B0604030504040204" pitchFamily="34" charset="0"/>
                          <a:cs typeface="Arial" panose="020B0604020202020204" pitchFamily="34" charset="0"/>
                        </a:rPr>
                        <a:t>Three Phase inverters</a:t>
                      </a:r>
                    </a:p>
                  </a:txBody>
                  <a:tcPr>
                    <a:cell3D prstMaterial="dkEdge">
                      <a:bevel/>
                      <a:lightRig rig="flood" dir="t"/>
                    </a:cell3D>
                    <a:noFill/>
                  </a:tcPr>
                </a:tc>
                <a:extLst>
                  <a:ext uri="{0D108BD9-81ED-4DB2-BD59-A6C34878D82A}">
                    <a16:rowId xmlns:a16="http://schemas.microsoft.com/office/drawing/2014/main" xmlns="" val="10002"/>
                  </a:ext>
                </a:extLst>
              </a:tr>
              <a:tr h="919417">
                <a:tc>
                  <a:txBody>
                    <a:bodyPr/>
                    <a:lstStyle/>
                    <a:p>
                      <a:pPr marL="0" algn="ctr" defTabSz="914400" rtl="0" eaLnBrk="1" latinLnBrk="0" hangingPunct="1">
                        <a:lnSpc>
                          <a:spcPct val="150000"/>
                        </a:lnSpc>
                        <a:spcBef>
                          <a:spcPts val="0"/>
                        </a:spcBef>
                        <a:spcAft>
                          <a:spcPts val="0"/>
                        </a:spcAft>
                        <a:buClr>
                          <a:srgbClr val="FFFFFF"/>
                        </a:buClr>
                        <a:buSzPct val="100000"/>
                        <a:defRPr/>
                      </a:pPr>
                      <a:r>
                        <a:rPr lang="en-US" sz="2800" b="0" kern="1200" dirty="0">
                          <a:solidFill>
                            <a:schemeClr val="bg1"/>
                          </a:solidFill>
                          <a:latin typeface="Arial" panose="020B0604020202020204" pitchFamily="34" charset="0"/>
                          <a:ea typeface="Tahoma" panose="020B0604030504040204" pitchFamily="34" charset="0"/>
                          <a:cs typeface="Arial" panose="020B0604020202020204" pitchFamily="34" charset="0"/>
                        </a:rPr>
                        <a:t>9</a:t>
                      </a:r>
                    </a:p>
                  </a:txBody>
                  <a:tcPr>
                    <a:cell3D prstMaterial="dkEdge">
                      <a:bevel/>
                      <a:lightRig rig="flood" dir="t"/>
                    </a:cell3D>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bg1"/>
                          </a:solidFill>
                          <a:latin typeface="Arial" panose="020B0604020202020204" pitchFamily="34" charset="0"/>
                          <a:ea typeface="Tahoma" panose="020B0604030504040204" pitchFamily="34" charset="0"/>
                          <a:cs typeface="Arial" panose="020B0604020202020204" pitchFamily="34" charset="0"/>
                        </a:rPr>
                        <a:t>Detonator N5 MK2 for CDSC 0.5 Kg with VH2 </a:t>
                      </a:r>
                      <a:r>
                        <a:rPr lang="en-US" sz="2400" b="0" kern="1200" baseline="0" dirty="0">
                          <a:solidFill>
                            <a:schemeClr val="bg1"/>
                          </a:solidFill>
                          <a:latin typeface="Arial" panose="020B0604020202020204" pitchFamily="34" charset="0"/>
                          <a:ea typeface="Tahoma" panose="020B0604030504040204" pitchFamily="34" charset="0"/>
                          <a:cs typeface="Arial" panose="020B0604020202020204" pitchFamily="34" charset="0"/>
                        </a:rPr>
                        <a:t> B</a:t>
                      </a:r>
                      <a:r>
                        <a:rPr lang="en-US" sz="2400" b="0" kern="1200" dirty="0">
                          <a:solidFill>
                            <a:schemeClr val="bg1"/>
                          </a:solidFill>
                          <a:latin typeface="Arial" panose="020B0604020202020204" pitchFamily="34" charset="0"/>
                          <a:ea typeface="Tahoma" panose="020B0604030504040204" pitchFamily="34" charset="0"/>
                          <a:cs typeface="Arial" panose="020B0604020202020204" pitchFamily="34" charset="0"/>
                        </a:rPr>
                        <a:t>ased Composition</a:t>
                      </a:r>
                    </a:p>
                  </a:txBody>
                  <a:tcPr>
                    <a:cell3D prstMaterial="dkEdge">
                      <a:bevel/>
                      <a:lightRig rig="flood" dir="t"/>
                    </a:cell3D>
                    <a:noFill/>
                  </a:tcPr>
                </a:tc>
                <a:extLst>
                  <a:ext uri="{0D108BD9-81ED-4DB2-BD59-A6C34878D82A}">
                    <a16:rowId xmlns:a16="http://schemas.microsoft.com/office/drawing/2014/main" xmlns="" val="10003"/>
                  </a:ext>
                </a:extLst>
              </a:tr>
              <a:tr h="838576">
                <a:tc>
                  <a:txBody>
                    <a:bodyPr/>
                    <a:lstStyle/>
                    <a:p>
                      <a:pPr marL="0" algn="ctr" defTabSz="914400" rtl="0" eaLnBrk="1" latinLnBrk="0" hangingPunct="1">
                        <a:lnSpc>
                          <a:spcPct val="150000"/>
                        </a:lnSpc>
                        <a:spcBef>
                          <a:spcPts val="0"/>
                        </a:spcBef>
                        <a:spcAft>
                          <a:spcPts val="0"/>
                        </a:spcAft>
                        <a:buClr>
                          <a:srgbClr val="FFFFFF"/>
                        </a:buClr>
                        <a:buSzPct val="100000"/>
                        <a:defRPr/>
                      </a:pPr>
                      <a:r>
                        <a:rPr lang="en-US" sz="2800" b="0" kern="1200" dirty="0">
                          <a:solidFill>
                            <a:schemeClr val="bg1"/>
                          </a:solidFill>
                          <a:latin typeface="Arial" panose="020B0604020202020204" pitchFamily="34" charset="0"/>
                          <a:ea typeface="Tahoma" panose="020B0604030504040204" pitchFamily="34" charset="0"/>
                          <a:cs typeface="Arial" panose="020B0604020202020204" pitchFamily="34" charset="0"/>
                        </a:rPr>
                        <a:t>10</a:t>
                      </a:r>
                    </a:p>
                  </a:txBody>
                  <a:tcPr>
                    <a:cell3D prstMaterial="dkEdge">
                      <a:bevel/>
                      <a:lightRig rig="flood" dir="t"/>
                    </a:cell3D>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bg1"/>
                          </a:solidFill>
                          <a:latin typeface="Arial" panose="020B0604020202020204" pitchFamily="34" charset="0"/>
                          <a:ea typeface="Tahoma" panose="020B0604030504040204" pitchFamily="34" charset="0"/>
                          <a:cs typeface="Arial" panose="020B0604020202020204" pitchFamily="34" charset="0"/>
                        </a:rPr>
                        <a:t>Electronic </a:t>
                      </a:r>
                      <a:r>
                        <a:rPr lang="en-US" sz="2400" b="0" kern="1200" dirty="0" err="1">
                          <a:solidFill>
                            <a:schemeClr val="bg1"/>
                          </a:solidFill>
                          <a:latin typeface="Arial" panose="020B0604020202020204" pitchFamily="34" charset="0"/>
                          <a:ea typeface="Tahoma" panose="020B0604030504040204" pitchFamily="34" charset="0"/>
                          <a:cs typeface="Arial" panose="020B0604020202020204" pitchFamily="34" charset="0"/>
                        </a:rPr>
                        <a:t>Fuze</a:t>
                      </a:r>
                      <a:r>
                        <a:rPr lang="en-US" sz="2400" b="0" kern="1200" dirty="0">
                          <a:solidFill>
                            <a:schemeClr val="bg1"/>
                          </a:solidFill>
                          <a:latin typeface="Arial" panose="020B0604020202020204" pitchFamily="34" charset="0"/>
                          <a:ea typeface="Tahoma" panose="020B0604030504040204" pitchFamily="34" charset="0"/>
                          <a:cs typeface="Arial" panose="020B0604020202020204" pitchFamily="34" charset="0"/>
                        </a:rPr>
                        <a:t> for Anti-Submarine Rocket RGB-60</a:t>
                      </a:r>
                    </a:p>
                  </a:txBody>
                  <a:tcPr>
                    <a:cell3D prstMaterial="dkEdge">
                      <a:bevel/>
                      <a:lightRig rig="flood" dir="t"/>
                    </a:cell3D>
                    <a:noFill/>
                  </a:tcPr>
                </a:tc>
                <a:extLst>
                  <a:ext uri="{0D108BD9-81ED-4DB2-BD59-A6C34878D82A}">
                    <a16:rowId xmlns:a16="http://schemas.microsoft.com/office/drawing/2014/main" xmlns="" val="10004"/>
                  </a:ext>
                </a:extLst>
              </a:tr>
              <a:tr h="945011">
                <a:tc>
                  <a:txBody>
                    <a:bodyPr/>
                    <a:lstStyle/>
                    <a:p>
                      <a:pPr marL="0" algn="ctr" defTabSz="914400" rtl="0" eaLnBrk="1" latinLnBrk="0" hangingPunct="1">
                        <a:lnSpc>
                          <a:spcPct val="150000"/>
                        </a:lnSpc>
                        <a:spcBef>
                          <a:spcPts val="0"/>
                        </a:spcBef>
                        <a:spcAft>
                          <a:spcPts val="0"/>
                        </a:spcAft>
                        <a:buClr>
                          <a:srgbClr val="FFFFFF"/>
                        </a:buClr>
                        <a:buSzPct val="100000"/>
                        <a:defRPr/>
                      </a:pPr>
                      <a:r>
                        <a:rPr lang="en-US" sz="2800" b="0" kern="1200" dirty="0">
                          <a:solidFill>
                            <a:schemeClr val="bg1"/>
                          </a:solidFill>
                          <a:latin typeface="Arial" panose="020B0604020202020204" pitchFamily="34" charset="0"/>
                          <a:ea typeface="Tahoma" panose="020B0604030504040204" pitchFamily="34" charset="0"/>
                          <a:cs typeface="Arial" panose="020B0604020202020204" pitchFamily="34" charset="0"/>
                        </a:rPr>
                        <a:t>11</a:t>
                      </a:r>
                    </a:p>
                  </a:txBody>
                  <a:tcPr>
                    <a:cell3D prstMaterial="dkEdge">
                      <a:bevel/>
                      <a:lightRig rig="flood" dir="t"/>
                    </a:cell3D>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bg1"/>
                          </a:solidFill>
                          <a:latin typeface="Arial" panose="020B0604020202020204" pitchFamily="34" charset="0"/>
                          <a:ea typeface="Tahoma" panose="020B0604030504040204" pitchFamily="34" charset="0"/>
                          <a:cs typeface="Arial" panose="020B0604020202020204" pitchFamily="34" charset="0"/>
                        </a:rPr>
                        <a:t>Detonator 7 Sec Delay for Hand Grenade 36</a:t>
                      </a:r>
                    </a:p>
                  </a:txBody>
                  <a:tcPr>
                    <a:cell3D prstMaterial="dkEdge">
                      <a:bevel/>
                      <a:lightRig rig="flood" dir="t"/>
                    </a:cell3D>
                    <a:noFill/>
                  </a:tcPr>
                </a:tc>
                <a:extLst>
                  <a:ext uri="{0D108BD9-81ED-4DB2-BD59-A6C34878D82A}">
                    <a16:rowId xmlns:a16="http://schemas.microsoft.com/office/drawing/2014/main" xmlns="" val="10005"/>
                  </a:ext>
                </a:extLst>
              </a:tr>
            </a:tbl>
          </a:graphicData>
        </a:graphic>
      </p:graphicFrame>
      <p:sp>
        <p:nvSpPr>
          <p:cNvPr id="6" name="Title 1"/>
          <p:cNvSpPr txBox="1">
            <a:spLocks/>
          </p:cNvSpPr>
          <p:nvPr/>
        </p:nvSpPr>
        <p:spPr>
          <a:xfrm>
            <a:off x="0" y="0"/>
            <a:ext cx="9144000" cy="856343"/>
          </a:xfrm>
          <a:prstGeom prst="roundRect">
            <a:avLst/>
          </a:prstGeom>
          <a:solidFill>
            <a:srgbClr val="0070C0"/>
          </a:solidFill>
          <a:effectLst>
            <a:innerShdw blurRad="63500" dist="50800" dir="8100000">
              <a:prstClr val="black">
                <a:alpha val="50000"/>
              </a:prstClr>
            </a:innerShdw>
            <a:softEdge rad="31750"/>
          </a:effectLst>
          <a:scene3d>
            <a:camera prst="orthographicFront"/>
            <a:lightRig rig="threePt" dir="t"/>
          </a:scene3d>
          <a:sp3d>
            <a:bevelT w="139700" h="139700" prst="divot"/>
          </a:sp3d>
        </p:spPr>
        <p:txBody>
          <a:bodyPr anchor="ctr"/>
          <a:lstStyle/>
          <a:p>
            <a:pPr algn="ctr">
              <a:defRPr/>
            </a:pPr>
            <a:r>
              <a:rPr lang="en-US" sz="3600" b="1" u="sng" dirty="0">
                <a:solidFill>
                  <a:srgbClr val="FFFF00"/>
                </a:solidFill>
                <a:latin typeface="+mj-lt"/>
                <a:ea typeface="Tahoma" panose="020B0604030504040204" pitchFamily="34" charset="0"/>
                <a:cs typeface="Tahoma" panose="020B0604030504040204" pitchFamily="34" charset="0"/>
              </a:rPr>
              <a:t>‘MAKE II’ </a:t>
            </a:r>
            <a:r>
              <a:rPr lang="en-US" sz="3600" b="1" u="sng" dirty="0">
                <a:solidFill>
                  <a:srgbClr val="FFFF00"/>
                </a:solidFill>
                <a:ea typeface="Tahoma" panose="020B0604030504040204" pitchFamily="34" charset="0"/>
                <a:cs typeface="Tahoma" panose="020B0604030504040204" pitchFamily="34" charset="0"/>
              </a:rPr>
              <a:t>PROJECTS - </a:t>
            </a:r>
            <a:r>
              <a:rPr lang="en-US" sz="3600" b="1" i="1" u="sng" dirty="0">
                <a:solidFill>
                  <a:srgbClr val="FFFF00"/>
                </a:solidFill>
                <a:latin typeface="+mj-lt"/>
                <a:ea typeface="Tahoma" panose="020B0604030504040204" pitchFamily="34" charset="0"/>
                <a:cs typeface="Tahoma" panose="020B0604030504040204" pitchFamily="34" charset="0"/>
              </a:rPr>
              <a:t>AIP</a:t>
            </a:r>
            <a:r>
              <a:rPr lang="en-US" sz="3600" b="1" u="sng" dirty="0">
                <a:solidFill>
                  <a:srgbClr val="FFFF00"/>
                </a:solidFill>
                <a:latin typeface="+mj-lt"/>
                <a:ea typeface="Tahoma" panose="020B0604030504040204" pitchFamily="34" charset="0"/>
                <a:cs typeface="Tahoma" panose="020B0604030504040204" pitchFamily="34" charset="0"/>
              </a:rPr>
              <a:t> ACCORDED</a:t>
            </a:r>
            <a:endParaRPr lang="en-IN" sz="3600" b="1" u="sng" dirty="0">
              <a:solidFill>
                <a:srgbClr val="FFFF00"/>
              </a:solidFill>
              <a:latin typeface="+mj-lt"/>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499241" cy="8589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776734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Autofit/>
          </a:bodyPr>
          <a:lstStyle/>
          <a:p>
            <a:pPr marL="0" marR="0">
              <a:lnSpc>
                <a:spcPct val="100000"/>
              </a:lnSpc>
              <a:spcBef>
                <a:spcPts val="0"/>
              </a:spcBef>
              <a:spcAft>
                <a:spcPts val="0"/>
              </a:spcAft>
            </a:pPr>
            <a:r>
              <a:rPr lang="en-US" sz="2800" b="1" u="sng" dirty="0">
                <a:solidFill>
                  <a:srgbClr val="FFFF00"/>
                </a:solidFill>
                <a:latin typeface="Arial" panose="020B0604020202020204" pitchFamily="34" charset="0"/>
                <a:ea typeface="Tahoma" panose="020B0604030504040204" pitchFamily="34" charset="0"/>
                <a:cs typeface="Arial" panose="020B0604020202020204" pitchFamily="34" charset="0"/>
              </a:rPr>
              <a:t>DEEP SEA SIDE SCAN SONAR TOWING WINCH</a:t>
            </a:r>
          </a:p>
        </p:txBody>
      </p:sp>
      <p:sp>
        <p:nvSpPr>
          <p:cNvPr id="4" name="TextBox 3"/>
          <p:cNvSpPr txBox="1"/>
          <p:nvPr/>
        </p:nvSpPr>
        <p:spPr>
          <a:xfrm>
            <a:off x="304800" y="651164"/>
            <a:ext cx="8534400" cy="6001643"/>
          </a:xfrm>
          <a:prstGeom prst="rect">
            <a:avLst/>
          </a:prstGeom>
          <a:noFill/>
        </p:spPr>
        <p:txBody>
          <a:bodyPr wrap="square" rtlCol="0">
            <a:spAutoFit/>
          </a:bodyPr>
          <a:lstStyle/>
          <a:p>
            <a:pPr marL="342900" lvl="0" indent="-342900" algn="just" fontAlgn="base">
              <a:spcBef>
                <a:spcPct val="0"/>
              </a:spcBef>
              <a:spcAft>
                <a:spcPct val="0"/>
              </a:spcAft>
              <a:buFont typeface="Wingdings" panose="05000000000000000000" pitchFamily="2" charset="2"/>
              <a:buChar char="Ø"/>
              <a:tabLst>
                <a:tab pos="457200" algn="l"/>
              </a:tabLst>
            </a:pPr>
            <a:r>
              <a:rPr lang="en-US" sz="2400" dirty="0">
                <a:solidFill>
                  <a:schemeClr val="bg1"/>
                </a:solidFill>
                <a:latin typeface="Arial" panose="020B0604020202020204" pitchFamily="34" charset="0"/>
                <a:ea typeface="Times New Roman" pitchFamily="18" charset="0"/>
                <a:cs typeface="Arial" panose="020B0604020202020204" pitchFamily="34" charset="0"/>
              </a:rPr>
              <a:t> The Deep Sea Side Scan Sonar towing winch (DS4TW) in hydrographic surveying, </a:t>
            </a:r>
          </a:p>
          <a:p>
            <a:pPr marL="800100" lvl="1" indent="-342900" algn="just" fontAlgn="base">
              <a:spcBef>
                <a:spcPct val="0"/>
              </a:spcBef>
              <a:spcAft>
                <a:spcPct val="0"/>
              </a:spcAft>
              <a:buFont typeface="Wingdings" panose="05000000000000000000" pitchFamily="2" charset="2"/>
              <a:buChar char="Ø"/>
              <a:tabLst>
                <a:tab pos="457200" algn="l"/>
              </a:tabLst>
            </a:pPr>
            <a:endParaRPr lang="en-US" sz="1200" dirty="0">
              <a:solidFill>
                <a:schemeClr val="bg1"/>
              </a:solidFill>
              <a:latin typeface="Arial" panose="020B0604020202020204" pitchFamily="34" charset="0"/>
              <a:ea typeface="Times New Roman" pitchFamily="18" charset="0"/>
              <a:cs typeface="Arial" panose="020B0604020202020204" pitchFamily="34" charset="0"/>
            </a:endParaRPr>
          </a:p>
          <a:p>
            <a:pPr marL="1257300" lvl="2" indent="-342900" algn="just" fontAlgn="base">
              <a:spcBef>
                <a:spcPct val="0"/>
              </a:spcBef>
              <a:spcAft>
                <a:spcPct val="0"/>
              </a:spcAft>
              <a:buFont typeface="Wingdings" panose="05000000000000000000" pitchFamily="2" charset="2"/>
              <a:buChar char="ü"/>
              <a:tabLst>
                <a:tab pos="457200" algn="l"/>
              </a:tabLst>
            </a:pPr>
            <a:r>
              <a:rPr lang="en-US" sz="2400" dirty="0">
                <a:solidFill>
                  <a:srgbClr val="FFFF00"/>
                </a:solidFill>
                <a:latin typeface="Arial" panose="020B0604020202020204" pitchFamily="34" charset="0"/>
                <a:ea typeface="Times New Roman" pitchFamily="18" charset="0"/>
                <a:cs typeface="Arial" panose="020B0604020202020204" pitchFamily="34" charset="0"/>
              </a:rPr>
              <a:t>Towing of deep sea side scan sonar for deep sea bottom scanning </a:t>
            </a:r>
          </a:p>
          <a:p>
            <a:pPr marL="1257300" lvl="2" indent="-342900" algn="just" fontAlgn="base">
              <a:spcBef>
                <a:spcPct val="0"/>
              </a:spcBef>
              <a:spcAft>
                <a:spcPct val="0"/>
              </a:spcAft>
              <a:buFont typeface="Wingdings" panose="05000000000000000000" pitchFamily="2" charset="2"/>
              <a:buChar char="ü"/>
              <a:tabLst>
                <a:tab pos="457200" algn="l"/>
              </a:tabLst>
            </a:pPr>
            <a:r>
              <a:rPr lang="en-US" sz="2400" dirty="0">
                <a:solidFill>
                  <a:schemeClr val="bg1"/>
                </a:solidFill>
                <a:latin typeface="Arial" panose="020B0604020202020204" pitchFamily="34" charset="0"/>
                <a:ea typeface="Times New Roman" pitchFamily="18" charset="0"/>
                <a:cs typeface="Arial" panose="020B0604020202020204" pitchFamily="34" charset="0"/>
              </a:rPr>
              <a:t>Delineation of underwater wreck</a:t>
            </a:r>
          </a:p>
          <a:p>
            <a:pPr marL="1257300" lvl="2" indent="-342900" algn="just" fontAlgn="base">
              <a:spcBef>
                <a:spcPct val="0"/>
              </a:spcBef>
              <a:spcAft>
                <a:spcPct val="0"/>
              </a:spcAft>
              <a:buFont typeface="Wingdings" panose="05000000000000000000" pitchFamily="2" charset="2"/>
              <a:buChar char="ü"/>
              <a:tabLst>
                <a:tab pos="457200" algn="l"/>
              </a:tabLst>
            </a:pPr>
            <a:r>
              <a:rPr lang="en-US" sz="2400" dirty="0">
                <a:solidFill>
                  <a:srgbClr val="FFFF00"/>
                </a:solidFill>
                <a:latin typeface="Arial" panose="020B0604020202020204" pitchFamily="34" charset="0"/>
                <a:ea typeface="Times New Roman" pitchFamily="18" charset="0"/>
                <a:cs typeface="Arial" panose="020B0604020202020204" pitchFamily="34" charset="0"/>
              </a:rPr>
              <a:t>Self-contained, electro-hydraulic winch made of stainless steel connected with 1500 </a:t>
            </a:r>
            <a:r>
              <a:rPr lang="en-US" sz="2400" dirty="0" err="1">
                <a:solidFill>
                  <a:srgbClr val="FFFF00"/>
                </a:solidFill>
                <a:latin typeface="Arial" panose="020B0604020202020204" pitchFamily="34" charset="0"/>
                <a:ea typeface="Times New Roman" pitchFamily="18" charset="0"/>
                <a:cs typeface="Arial" panose="020B0604020202020204" pitchFamily="34" charset="0"/>
              </a:rPr>
              <a:t>mtrs</a:t>
            </a:r>
            <a:r>
              <a:rPr lang="en-US" sz="2400" dirty="0">
                <a:solidFill>
                  <a:srgbClr val="FFFF00"/>
                </a:solidFill>
                <a:latin typeface="Arial" panose="020B0604020202020204" pitchFamily="34" charset="0"/>
                <a:ea typeface="Times New Roman" pitchFamily="18" charset="0"/>
                <a:cs typeface="Arial" panose="020B0604020202020204" pitchFamily="34" charset="0"/>
              </a:rPr>
              <a:t> of double </a:t>
            </a:r>
            <a:r>
              <a:rPr lang="en-US" sz="2400" dirty="0" err="1">
                <a:solidFill>
                  <a:srgbClr val="FFFF00"/>
                </a:solidFill>
                <a:latin typeface="Arial" panose="020B0604020202020204" pitchFamily="34" charset="0"/>
                <a:ea typeface="Times New Roman" pitchFamily="18" charset="0"/>
                <a:cs typeface="Arial" panose="020B0604020202020204" pitchFamily="34" charset="0"/>
              </a:rPr>
              <a:t>armoured</a:t>
            </a:r>
            <a:r>
              <a:rPr lang="en-US" sz="2400" dirty="0">
                <a:solidFill>
                  <a:srgbClr val="FFFF00"/>
                </a:solidFill>
                <a:latin typeface="Arial" panose="020B0604020202020204" pitchFamily="34" charset="0"/>
                <a:ea typeface="Times New Roman" pitchFamily="18" charset="0"/>
                <a:cs typeface="Arial" panose="020B0604020202020204" pitchFamily="34" charset="0"/>
              </a:rPr>
              <a:t> coaxial tow cable of </a:t>
            </a:r>
            <a:r>
              <a:rPr lang="en-US" sz="2400" dirty="0" err="1">
                <a:solidFill>
                  <a:srgbClr val="FFFF00"/>
                </a:solidFill>
                <a:latin typeface="Arial" panose="020B0604020202020204" pitchFamily="34" charset="0"/>
                <a:ea typeface="Times New Roman" pitchFamily="18" charset="0"/>
                <a:cs typeface="Arial" panose="020B0604020202020204" pitchFamily="34" charset="0"/>
              </a:rPr>
              <a:t>dia</a:t>
            </a:r>
            <a:r>
              <a:rPr lang="en-US" sz="2400" dirty="0">
                <a:solidFill>
                  <a:srgbClr val="FFFF00"/>
                </a:solidFill>
                <a:latin typeface="Arial" panose="020B0604020202020204" pitchFamily="34" charset="0"/>
                <a:ea typeface="Times New Roman" pitchFamily="18" charset="0"/>
                <a:cs typeface="Arial" panose="020B0604020202020204" pitchFamily="34" charset="0"/>
              </a:rPr>
              <a:t> 10-12 mm in sea state 3-4 at ship speed </a:t>
            </a:r>
            <a:r>
              <a:rPr lang="en-US" sz="2400" dirty="0" err="1">
                <a:solidFill>
                  <a:srgbClr val="FFFF00"/>
                </a:solidFill>
                <a:latin typeface="Arial" panose="020B0604020202020204" pitchFamily="34" charset="0"/>
                <a:ea typeface="Times New Roman" pitchFamily="18" charset="0"/>
                <a:cs typeface="Arial" panose="020B0604020202020204" pitchFamily="34" charset="0"/>
              </a:rPr>
              <a:t>upto</a:t>
            </a:r>
            <a:r>
              <a:rPr lang="en-US" sz="2400" dirty="0">
                <a:solidFill>
                  <a:srgbClr val="FFFF00"/>
                </a:solidFill>
                <a:latin typeface="Arial" panose="020B0604020202020204" pitchFamily="34" charset="0"/>
                <a:ea typeface="Times New Roman" pitchFamily="18" charset="0"/>
                <a:cs typeface="Arial" panose="020B0604020202020204" pitchFamily="34" charset="0"/>
              </a:rPr>
              <a:t> 10 knots </a:t>
            </a:r>
          </a:p>
          <a:p>
            <a:pPr marL="342900" indent="-342900">
              <a:buFont typeface="Wingdings" pitchFamily="2" charset="2"/>
              <a:buChar char="Ø"/>
            </a:pPr>
            <a:endParaRPr lang="en-GB" sz="1200" dirty="0">
              <a:solidFill>
                <a:schemeClr val="bg1"/>
              </a:solidFill>
              <a:latin typeface="Arial" panose="020B0604020202020204" pitchFamily="34" charset="0"/>
              <a:cs typeface="Arial" panose="020B0604020202020204" pitchFamily="34" charset="0"/>
            </a:endParaRPr>
          </a:p>
          <a:p>
            <a:pPr marL="342900" lvl="0" indent="-342900" algn="just" eaLnBrk="0" fontAlgn="base" hangingPunct="0">
              <a:spcBef>
                <a:spcPct val="0"/>
              </a:spcBef>
              <a:spcAft>
                <a:spcPct val="0"/>
              </a:spcAft>
              <a:buFont typeface="Wingdings" panose="05000000000000000000" pitchFamily="2" charset="2"/>
              <a:buChar char="Ø"/>
              <a:tabLst>
                <a:tab pos="457200" algn="l"/>
              </a:tabLst>
            </a:pPr>
            <a:r>
              <a:rPr lang="en-US" sz="2400" dirty="0">
                <a:solidFill>
                  <a:schemeClr val="bg1"/>
                </a:solidFill>
                <a:latin typeface="Arial" panose="020B0604020202020204" pitchFamily="34" charset="0"/>
                <a:ea typeface="Times New Roman" pitchFamily="18" charset="0"/>
                <a:cs typeface="Arial" panose="020B0604020202020204" pitchFamily="34" charset="0"/>
              </a:rPr>
              <a:t> System must meet IMO and IEC standards for deck equipment (marine standard) or equivalent Indian standard</a:t>
            </a:r>
          </a:p>
          <a:p>
            <a:pPr marL="342900" lvl="0" indent="-342900" algn="just" eaLnBrk="0" fontAlgn="base" hangingPunct="0">
              <a:spcBef>
                <a:spcPct val="0"/>
              </a:spcBef>
              <a:spcAft>
                <a:spcPct val="0"/>
              </a:spcAft>
              <a:buFont typeface="Wingdings" panose="05000000000000000000" pitchFamily="2" charset="2"/>
              <a:buChar char="Ø"/>
              <a:tabLst>
                <a:tab pos="457200" algn="l"/>
              </a:tabLst>
            </a:pPr>
            <a:endParaRPr lang="en-US" sz="2400" dirty="0">
              <a:solidFill>
                <a:schemeClr val="bg1"/>
              </a:solidFill>
              <a:latin typeface="Arial" panose="020B0604020202020204" pitchFamily="34" charset="0"/>
              <a:ea typeface="Times New Roman" pitchFamily="18" charset="0"/>
              <a:cs typeface="Arial" panose="020B0604020202020204" pitchFamily="34" charset="0"/>
            </a:endParaRPr>
          </a:p>
          <a:p>
            <a:pPr marL="342900" indent="-342900" algn="just" eaLnBrk="0" fontAlgn="base" hangingPunct="0">
              <a:spcBef>
                <a:spcPct val="0"/>
              </a:spcBef>
              <a:spcAft>
                <a:spcPct val="0"/>
              </a:spcAft>
              <a:buFont typeface="Wingdings" panose="05000000000000000000" pitchFamily="2" charset="2"/>
              <a:buChar char="Ø"/>
              <a:tabLst>
                <a:tab pos="457200" algn="l"/>
              </a:tabLst>
            </a:pPr>
            <a:r>
              <a:rPr lang="en-US" sz="2400" dirty="0">
                <a:solidFill>
                  <a:srgbClr val="FFFF00"/>
                </a:solidFill>
                <a:latin typeface="Arial" panose="020B0604020202020204" pitchFamily="34" charset="0"/>
                <a:ea typeface="Times New Roman" pitchFamily="18" charset="0"/>
                <a:cs typeface="Arial" panose="020B0604020202020204" pitchFamily="34" charset="0"/>
              </a:rPr>
              <a:t> Cost – 5.54 Cr (Qty-06 Nos)</a:t>
            </a:r>
          </a:p>
          <a:p>
            <a:pPr marL="342900" indent="-342900" algn="just" eaLnBrk="0" fontAlgn="base" hangingPunct="0">
              <a:spcBef>
                <a:spcPct val="0"/>
              </a:spcBef>
              <a:spcAft>
                <a:spcPct val="0"/>
              </a:spcAft>
              <a:buFont typeface="Wingdings" panose="05000000000000000000" pitchFamily="2" charset="2"/>
              <a:buChar char="Ø"/>
              <a:tabLst>
                <a:tab pos="457200" algn="l"/>
              </a:tabLst>
            </a:pPr>
            <a:r>
              <a:rPr lang="en-US" sz="2400" b="1" u="sng" dirty="0">
                <a:solidFill>
                  <a:srgbClr val="FFFF00"/>
                </a:solidFill>
                <a:latin typeface="Arial" panose="020B0604020202020204" pitchFamily="34" charset="0"/>
                <a:ea typeface="Times New Roman" pitchFamily="18" charset="0"/>
                <a:cs typeface="Arial" panose="020B0604020202020204" pitchFamily="34" charset="0"/>
              </a:rPr>
              <a:t>PFT</a:t>
            </a:r>
            <a:r>
              <a:rPr lang="en-US" sz="2400" dirty="0">
                <a:solidFill>
                  <a:srgbClr val="FFFF00"/>
                </a:solidFill>
                <a:latin typeface="Arial" panose="020B0604020202020204" pitchFamily="34" charset="0"/>
                <a:ea typeface="Times New Roman" pitchFamily="18" charset="0"/>
                <a:cs typeface="Arial" panose="020B0604020202020204" pitchFamily="34" charset="0"/>
              </a:rPr>
              <a:t> - </a:t>
            </a:r>
            <a:r>
              <a:rPr lang="en-US" sz="2400" dirty="0" err="1">
                <a:solidFill>
                  <a:srgbClr val="FFFF00"/>
                </a:solidFill>
                <a:latin typeface="Arial" panose="020B0604020202020204" pitchFamily="34" charset="0"/>
                <a:ea typeface="Times New Roman" pitchFamily="18" charset="0"/>
                <a:cs typeface="Arial" panose="020B0604020202020204" pitchFamily="34" charset="0"/>
              </a:rPr>
              <a:t>Capt</a:t>
            </a:r>
            <a:r>
              <a:rPr lang="en-US" sz="2400" dirty="0">
                <a:solidFill>
                  <a:srgbClr val="FFFF00"/>
                </a:solidFill>
                <a:latin typeface="Arial" panose="020B0604020202020204" pitchFamily="34" charset="0"/>
                <a:ea typeface="Times New Roman" pitchFamily="18" charset="0"/>
                <a:cs typeface="Arial" panose="020B0604020202020204" pitchFamily="34" charset="0"/>
              </a:rPr>
              <a:t> </a:t>
            </a:r>
            <a:r>
              <a:rPr lang="en-US" sz="2400" dirty="0" err="1">
                <a:solidFill>
                  <a:srgbClr val="FFFF00"/>
                </a:solidFill>
                <a:latin typeface="Arial" panose="020B0604020202020204" pitchFamily="34" charset="0"/>
                <a:ea typeface="Times New Roman" pitchFamily="18" charset="0"/>
                <a:cs typeface="Arial" panose="020B0604020202020204" pitchFamily="34" charset="0"/>
              </a:rPr>
              <a:t>Gurumani</a:t>
            </a:r>
            <a:r>
              <a:rPr lang="en-US" sz="2400" dirty="0">
                <a:solidFill>
                  <a:srgbClr val="FFFF00"/>
                </a:solidFill>
                <a:latin typeface="Arial" panose="020B0604020202020204" pitchFamily="34" charset="0"/>
                <a:ea typeface="Times New Roman" pitchFamily="18" charset="0"/>
                <a:cs typeface="Arial" panose="020B0604020202020204" pitchFamily="34" charset="0"/>
              </a:rPr>
              <a:t>   (26181834)</a:t>
            </a:r>
          </a:p>
          <a:p>
            <a:pPr algn="just" eaLnBrk="0" fontAlgn="base" hangingPunct="0">
              <a:spcBef>
                <a:spcPct val="0"/>
              </a:spcBef>
              <a:spcAft>
                <a:spcPct val="0"/>
              </a:spcAft>
              <a:tabLst>
                <a:tab pos="457200" algn="l"/>
              </a:tabLst>
            </a:pPr>
            <a:r>
              <a:rPr lang="en-US" sz="2400" dirty="0">
                <a:solidFill>
                  <a:srgbClr val="FFFF00"/>
                </a:solidFill>
                <a:latin typeface="Arial" panose="020B0604020202020204" pitchFamily="34" charset="0"/>
                <a:ea typeface="Times New Roman" pitchFamily="18" charset="0"/>
                <a:cs typeface="Arial" panose="020B0604020202020204" pitchFamily="34" charset="0"/>
              </a:rPr>
              <a:t>               </a:t>
            </a:r>
            <a:r>
              <a:rPr lang="en-US" sz="2400" dirty="0" err="1">
                <a:solidFill>
                  <a:srgbClr val="FFFF00"/>
                </a:solidFill>
                <a:latin typeface="Arial" panose="020B0604020202020204" pitchFamily="34" charset="0"/>
                <a:ea typeface="Times New Roman" pitchFamily="18" charset="0"/>
                <a:cs typeface="Arial" panose="020B0604020202020204" pitchFamily="34" charset="0"/>
              </a:rPr>
              <a:t>Cdr</a:t>
            </a:r>
            <a:r>
              <a:rPr lang="en-US" sz="2400" dirty="0">
                <a:solidFill>
                  <a:srgbClr val="FFFF00"/>
                </a:solidFill>
                <a:latin typeface="Arial" panose="020B0604020202020204" pitchFamily="34" charset="0"/>
                <a:ea typeface="Times New Roman" pitchFamily="18" charset="0"/>
                <a:cs typeface="Arial" panose="020B0604020202020204" pitchFamily="34" charset="0"/>
              </a:rPr>
              <a:t> AG </a:t>
            </a:r>
            <a:r>
              <a:rPr lang="en-US" sz="2400" dirty="0" err="1">
                <a:solidFill>
                  <a:srgbClr val="FFFF00"/>
                </a:solidFill>
                <a:latin typeface="Arial" panose="020B0604020202020204" pitchFamily="34" charset="0"/>
                <a:ea typeface="Times New Roman" pitchFamily="18" charset="0"/>
                <a:cs typeface="Arial" panose="020B0604020202020204" pitchFamily="34" charset="0"/>
              </a:rPr>
              <a:t>Merwade</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1377031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Autofit/>
          </a:bodyPr>
          <a:lstStyle/>
          <a:p>
            <a:r>
              <a:rPr lang="en-US" sz="3200" b="1" u="sng" dirty="0">
                <a:solidFill>
                  <a:srgbClr val="FFFF00"/>
                </a:solidFill>
                <a:latin typeface="Arial" pitchFamily="34" charset="0"/>
                <a:cs typeface="Arial" pitchFamily="34" charset="0"/>
              </a:rPr>
              <a:t>UPPER AIR SOUNDING SYSTEM (UASS)</a:t>
            </a:r>
            <a:endParaRPr lang="en-IN" sz="3200" b="1" u="sng" dirty="0">
              <a:solidFill>
                <a:srgbClr val="FFFF00"/>
              </a:solidFill>
              <a:latin typeface="Arial" pitchFamily="34" charset="0"/>
              <a:cs typeface="Arial" pitchFamily="34" charset="0"/>
            </a:endParaRPr>
          </a:p>
        </p:txBody>
      </p:sp>
      <p:sp>
        <p:nvSpPr>
          <p:cNvPr id="4" name="TextBox 3"/>
          <p:cNvSpPr txBox="1"/>
          <p:nvPr/>
        </p:nvSpPr>
        <p:spPr>
          <a:xfrm>
            <a:off x="152400" y="838200"/>
            <a:ext cx="8915400" cy="5840060"/>
          </a:xfrm>
          <a:prstGeom prst="rect">
            <a:avLst/>
          </a:prstGeom>
          <a:noFill/>
        </p:spPr>
        <p:txBody>
          <a:bodyPr wrap="square" rtlCol="0">
            <a:spAutoFit/>
          </a:bodyPr>
          <a:lstStyle/>
          <a:p>
            <a:pPr marL="342900" indent="-342900" algn="just">
              <a:buFont typeface="Wingdings" pitchFamily="2" charset="2"/>
              <a:buChar char="Ø"/>
            </a:pPr>
            <a:r>
              <a:rPr lang="en-GB" sz="2400" dirty="0">
                <a:solidFill>
                  <a:schemeClr val="bg1"/>
                </a:solidFill>
                <a:latin typeface="Arial" panose="020B0604020202020204" pitchFamily="34" charset="0"/>
                <a:cs typeface="Arial" panose="020B0604020202020204" pitchFamily="34" charset="0"/>
              </a:rPr>
              <a:t>UASS is an equipment for  obtaining vertical profile of meteorological parameters  </a:t>
            </a:r>
          </a:p>
          <a:p>
            <a:pPr marL="342900" indent="-342900">
              <a:buFont typeface="Wingdings" pitchFamily="2" charset="2"/>
              <a:buChar char="Ø"/>
            </a:pPr>
            <a:endParaRPr lang="en-GB" sz="1050" dirty="0">
              <a:solidFill>
                <a:schemeClr val="bg1"/>
              </a:solidFill>
              <a:latin typeface="Arial" panose="020B0604020202020204" pitchFamily="34" charset="0"/>
              <a:cs typeface="Arial" panose="020B0604020202020204" pitchFamily="34" charset="0"/>
            </a:endParaRPr>
          </a:p>
          <a:p>
            <a:pPr marL="342900" indent="-342900">
              <a:buFont typeface="Wingdings" pitchFamily="2" charset="2"/>
              <a:buChar char="Ø"/>
            </a:pPr>
            <a:r>
              <a:rPr lang="en-GB" sz="2400" dirty="0">
                <a:solidFill>
                  <a:srgbClr val="FFFF00"/>
                </a:solidFill>
                <a:latin typeface="Arial" panose="020B0604020202020204" pitchFamily="34" charset="0"/>
                <a:cs typeface="Arial" panose="020B0604020202020204" pitchFamily="34" charset="0"/>
              </a:rPr>
              <a:t>The equipment consists of two parts:-</a:t>
            </a:r>
          </a:p>
          <a:p>
            <a:endParaRPr lang="en-GB" sz="700" dirty="0">
              <a:solidFill>
                <a:schemeClr val="bg1"/>
              </a:solidFill>
              <a:latin typeface="Arial" panose="020B0604020202020204" pitchFamily="34" charset="0"/>
              <a:cs typeface="Arial" panose="020B0604020202020204" pitchFamily="34" charset="0"/>
            </a:endParaRPr>
          </a:p>
          <a:p>
            <a:pPr marL="1257300" lvl="2" indent="-342900">
              <a:buFont typeface="Wingdings" panose="05000000000000000000" pitchFamily="2" charset="2"/>
              <a:buChar char="ü"/>
            </a:pPr>
            <a:r>
              <a:rPr lang="en-GB" sz="2400" dirty="0">
                <a:solidFill>
                  <a:schemeClr val="bg1"/>
                </a:solidFill>
                <a:latin typeface="Arial" panose="020B0604020202020204" pitchFamily="34" charset="0"/>
                <a:cs typeface="Arial" panose="020B0604020202020204" pitchFamily="34" charset="0"/>
              </a:rPr>
              <a:t>Ground Receiving Station , antennas and accessories</a:t>
            </a:r>
          </a:p>
          <a:p>
            <a:pPr marL="1257300" lvl="2" indent="-342900">
              <a:buFont typeface="Wingdings" panose="05000000000000000000" pitchFamily="2" charset="2"/>
              <a:buChar char="ü"/>
            </a:pPr>
            <a:r>
              <a:rPr lang="en-GB" sz="2400" dirty="0">
                <a:solidFill>
                  <a:srgbClr val="FFFF00"/>
                </a:solidFill>
                <a:latin typeface="Arial" panose="020B0604020202020204" pitchFamily="34" charset="0"/>
                <a:cs typeface="Arial" panose="020B0604020202020204" pitchFamily="34" charset="0"/>
              </a:rPr>
              <a:t> Consumable unit consisting:-</a:t>
            </a:r>
          </a:p>
          <a:p>
            <a:endParaRPr lang="en-GB" sz="800" dirty="0">
              <a:solidFill>
                <a:schemeClr val="bg1"/>
              </a:solidFill>
              <a:latin typeface="Arial" panose="020B0604020202020204" pitchFamily="34" charset="0"/>
              <a:cs typeface="Arial" panose="020B0604020202020204" pitchFamily="34" charset="0"/>
            </a:endParaRPr>
          </a:p>
          <a:p>
            <a:pPr marL="2171700" lvl="4" indent="-342900" algn="just">
              <a:buFont typeface="Wingdings" panose="05000000000000000000" pitchFamily="2" charset="2"/>
              <a:buChar char="v"/>
            </a:pPr>
            <a:r>
              <a:rPr lang="en-GB" sz="2000" dirty="0">
                <a:solidFill>
                  <a:schemeClr val="bg1"/>
                </a:solidFill>
                <a:latin typeface="Arial" panose="020B0604020202020204" pitchFamily="34" charset="0"/>
                <a:cs typeface="Arial" panose="020B0604020202020204" pitchFamily="34" charset="0"/>
              </a:rPr>
              <a:t>Met sensors &amp; transmitter (Radiosonde)</a:t>
            </a:r>
          </a:p>
          <a:p>
            <a:pPr marL="2171700" lvl="4" indent="-342900" algn="just">
              <a:buFont typeface="Wingdings" panose="05000000000000000000" pitchFamily="2" charset="2"/>
              <a:buChar char="v"/>
            </a:pPr>
            <a:r>
              <a:rPr lang="en-GB" sz="2000" dirty="0">
                <a:solidFill>
                  <a:srgbClr val="FFFF00"/>
                </a:solidFill>
                <a:latin typeface="Arial" panose="020B0604020202020204" pitchFamily="34" charset="0"/>
                <a:cs typeface="Arial" panose="020B0604020202020204" pitchFamily="34" charset="0"/>
              </a:rPr>
              <a:t>Met balloons &amp; Hydrogen</a:t>
            </a:r>
          </a:p>
          <a:p>
            <a:pPr marL="2171700" lvl="4" indent="-342900" algn="just">
              <a:buFont typeface="Wingdings" panose="05000000000000000000" pitchFamily="2" charset="2"/>
              <a:buChar char="v"/>
            </a:pPr>
            <a:endParaRPr lang="en-GB" sz="2000" dirty="0">
              <a:solidFill>
                <a:schemeClr val="bg1"/>
              </a:solidFill>
              <a:latin typeface="Arial" panose="020B0604020202020204" pitchFamily="34" charset="0"/>
              <a:cs typeface="Arial" panose="020B0604020202020204" pitchFamily="34" charset="0"/>
            </a:endParaRPr>
          </a:p>
          <a:p>
            <a:pPr marL="342900" lvl="2" indent="-342900" algn="just">
              <a:buFont typeface="Wingdings" panose="05000000000000000000" pitchFamily="2" charset="2"/>
              <a:buChar char="Ø"/>
            </a:pPr>
            <a:r>
              <a:rPr lang="en-GB" sz="2400" dirty="0">
                <a:solidFill>
                  <a:schemeClr val="bg1"/>
                </a:solidFill>
                <a:latin typeface="Arial" panose="020B0604020202020204" pitchFamily="34" charset="0"/>
                <a:cs typeface="Arial" panose="020B0604020202020204" pitchFamily="34" charset="0"/>
              </a:rPr>
              <a:t>The sensors with the attached transmitter are released into the atmosphere with the help Hydrogen filled meteorological balloons and the data received is processed by the ground station</a:t>
            </a:r>
          </a:p>
          <a:p>
            <a:pPr indent="-361950" algn="just">
              <a:buFont typeface="Wingdings" panose="05000000000000000000" pitchFamily="2" charset="2"/>
              <a:buChar char="Ø"/>
            </a:pPr>
            <a:r>
              <a:rPr lang="en-GB" sz="2400" dirty="0">
                <a:solidFill>
                  <a:srgbClr val="FFFF00"/>
                </a:solidFill>
                <a:latin typeface="Arial" panose="020B0604020202020204" pitchFamily="34" charset="0"/>
                <a:cs typeface="Arial" panose="020B0604020202020204" pitchFamily="34" charset="0"/>
              </a:rPr>
              <a:t> Cost – 40 Cr (60 systems and 12000 </a:t>
            </a:r>
            <a:r>
              <a:rPr lang="en-GB" sz="2400" dirty="0" err="1">
                <a:solidFill>
                  <a:srgbClr val="FFFF00"/>
                </a:solidFill>
                <a:latin typeface="Arial" panose="020B0604020202020204" pitchFamily="34" charset="0"/>
                <a:cs typeface="Arial" panose="020B0604020202020204" pitchFamily="34" charset="0"/>
              </a:rPr>
              <a:t>Radiosondes</a:t>
            </a:r>
            <a:r>
              <a:rPr lang="en-GB" sz="2400" dirty="0">
                <a:solidFill>
                  <a:srgbClr val="FFFF00"/>
                </a:solidFill>
                <a:latin typeface="Arial" panose="020B0604020202020204" pitchFamily="34" charset="0"/>
                <a:cs typeface="Arial" panose="020B0604020202020204" pitchFamily="34" charset="0"/>
              </a:rPr>
              <a:t>)</a:t>
            </a:r>
          </a:p>
          <a:p>
            <a:pPr lvl="6" indent="-361950" algn="just"/>
            <a:r>
              <a:rPr lang="en-US" sz="2400" b="1" u="sng" dirty="0">
                <a:solidFill>
                  <a:srgbClr val="FFFF00"/>
                </a:solidFill>
                <a:ea typeface="Times New Roman" pitchFamily="18" charset="0"/>
                <a:cs typeface="Arial" pitchFamily="34" charset="0"/>
              </a:rPr>
              <a:t>PFT</a:t>
            </a:r>
            <a:r>
              <a:rPr lang="en-US" sz="2400" dirty="0">
                <a:solidFill>
                  <a:srgbClr val="FFFF00"/>
                </a:solidFill>
                <a:ea typeface="Times New Roman" pitchFamily="18" charset="0"/>
                <a:cs typeface="Arial" pitchFamily="34" charset="0"/>
              </a:rPr>
              <a:t> – </a:t>
            </a:r>
            <a:r>
              <a:rPr lang="en-US" sz="2400" dirty="0" err="1">
                <a:solidFill>
                  <a:srgbClr val="FFFF00"/>
                </a:solidFill>
                <a:ea typeface="Times New Roman" pitchFamily="18" charset="0"/>
                <a:cs typeface="Arial" pitchFamily="34" charset="0"/>
              </a:rPr>
              <a:t>Cmde</a:t>
            </a:r>
            <a:r>
              <a:rPr lang="en-US" sz="2400" dirty="0">
                <a:solidFill>
                  <a:srgbClr val="FFFF00"/>
                </a:solidFill>
                <a:ea typeface="Times New Roman" pitchFamily="18" charset="0"/>
                <a:cs typeface="Arial" pitchFamily="34" charset="0"/>
              </a:rPr>
              <a:t> </a:t>
            </a:r>
            <a:r>
              <a:rPr lang="en-US" sz="2400" dirty="0" err="1">
                <a:solidFill>
                  <a:srgbClr val="FFFF00"/>
                </a:solidFill>
                <a:ea typeface="Times New Roman" pitchFamily="18" charset="0"/>
                <a:cs typeface="Arial" pitchFamily="34" charset="0"/>
              </a:rPr>
              <a:t>Manoj</a:t>
            </a:r>
            <a:r>
              <a:rPr lang="en-US" sz="2400" dirty="0">
                <a:solidFill>
                  <a:srgbClr val="FFFF00"/>
                </a:solidFill>
                <a:ea typeface="Times New Roman" pitchFamily="18" charset="0"/>
                <a:cs typeface="Arial" pitchFamily="34" charset="0"/>
              </a:rPr>
              <a:t> Kumar  Singh (23093274)</a:t>
            </a:r>
          </a:p>
          <a:p>
            <a:pPr lvl="3" indent="-361950" algn="just"/>
            <a:r>
              <a:rPr lang="en-US" sz="2400" dirty="0">
                <a:solidFill>
                  <a:srgbClr val="FFFF00"/>
                </a:solidFill>
                <a:ea typeface="Times New Roman" pitchFamily="18" charset="0"/>
                <a:cs typeface="Arial" pitchFamily="34" charset="0"/>
              </a:rPr>
              <a:t>               	     </a:t>
            </a:r>
            <a:r>
              <a:rPr lang="en-US" sz="2400" dirty="0" err="1">
                <a:solidFill>
                  <a:srgbClr val="FFFF00"/>
                </a:solidFill>
                <a:ea typeface="Times New Roman" pitchFamily="18" charset="0"/>
                <a:cs typeface="Arial" pitchFamily="34" charset="0"/>
              </a:rPr>
              <a:t>Cdr</a:t>
            </a:r>
            <a:r>
              <a:rPr lang="en-US" sz="2400" dirty="0">
                <a:solidFill>
                  <a:srgbClr val="FFFF00"/>
                </a:solidFill>
                <a:ea typeface="Times New Roman" pitchFamily="18" charset="0"/>
                <a:cs typeface="Arial" pitchFamily="34" charset="0"/>
              </a:rPr>
              <a:t> A Vidyasagar (23010139)</a:t>
            </a:r>
            <a:endParaRPr lang="en-GB"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0051344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9829800" cy="838200"/>
          </a:xfrm>
        </p:spPr>
        <p:txBody>
          <a:bodyPr>
            <a:noAutofit/>
          </a:bodyPr>
          <a:lstStyle/>
          <a:p>
            <a:r>
              <a:rPr lang="en-US" sz="2800" b="1" u="sng" dirty="0">
                <a:solidFill>
                  <a:srgbClr val="FFFF00"/>
                </a:solidFill>
                <a:latin typeface="Arial" panose="020B0604020202020204" pitchFamily="34" charset="0"/>
                <a:cs typeface="Arial" panose="020B0604020202020204" pitchFamily="34" charset="0"/>
              </a:rPr>
              <a:t/>
            </a:r>
            <a:br>
              <a:rPr lang="en-US" sz="2800" b="1" u="sng" dirty="0">
                <a:solidFill>
                  <a:srgbClr val="FFFF00"/>
                </a:solidFill>
                <a:latin typeface="Arial" panose="020B0604020202020204" pitchFamily="34" charset="0"/>
                <a:cs typeface="Arial" panose="020B0604020202020204" pitchFamily="34" charset="0"/>
              </a:rPr>
            </a:br>
            <a:r>
              <a:rPr lang="en-US" sz="2800" b="1" u="sng" dirty="0">
                <a:solidFill>
                  <a:srgbClr val="FFFF00"/>
                </a:solidFill>
                <a:latin typeface="Arial" panose="020B0604020202020204" pitchFamily="34" charset="0"/>
                <a:cs typeface="Arial" panose="020B0604020202020204" pitchFamily="34" charset="0"/>
              </a:rPr>
              <a:t>EXPENDABLE UNDERWATER TARGET (EUT)</a:t>
            </a:r>
            <a:br>
              <a:rPr lang="en-US" sz="2800" b="1" u="sng" dirty="0">
                <a:solidFill>
                  <a:srgbClr val="FFFF00"/>
                </a:solidFill>
                <a:latin typeface="Arial" panose="020B0604020202020204" pitchFamily="34" charset="0"/>
                <a:cs typeface="Arial" panose="020B0604020202020204" pitchFamily="34" charset="0"/>
              </a:rPr>
            </a:br>
            <a:endParaRPr lang="en-US" sz="2800" b="1" u="sng" dirty="0">
              <a:solidFill>
                <a:srgbClr val="FFFF00"/>
              </a:solidFill>
              <a:latin typeface="Arial" panose="020B0604020202020204" pitchFamily="34" charset="0"/>
              <a:cs typeface="Arial" panose="020B0604020202020204" pitchFamily="34" charset="0"/>
            </a:endParaRPr>
          </a:p>
        </p:txBody>
      </p:sp>
      <p:sp>
        <p:nvSpPr>
          <p:cNvPr id="4" name="TextBox 3"/>
          <p:cNvSpPr txBox="1"/>
          <p:nvPr/>
        </p:nvSpPr>
        <p:spPr>
          <a:xfrm>
            <a:off x="152400" y="757833"/>
            <a:ext cx="8915400" cy="5724644"/>
          </a:xfrm>
          <a:prstGeom prst="rect">
            <a:avLst/>
          </a:prstGeom>
          <a:noFill/>
        </p:spPr>
        <p:txBody>
          <a:bodyPr wrap="square" rtlCol="0">
            <a:spAutoFit/>
          </a:bodyPr>
          <a:lstStyle/>
          <a:p>
            <a:pPr marL="342900" lvl="0" indent="-342900" algn="just">
              <a:buFont typeface="Wingdings" panose="05000000000000000000" pitchFamily="2" charset="2"/>
              <a:buChar char="Ø"/>
            </a:pPr>
            <a:r>
              <a:rPr lang="en-IN" sz="2400" b="1" dirty="0">
                <a:solidFill>
                  <a:schemeClr val="bg1"/>
                </a:solidFill>
                <a:latin typeface="Arial" panose="020B0604020202020204" pitchFamily="34" charset="0"/>
                <a:cs typeface="Arial" panose="020B0604020202020204" pitchFamily="34" charset="0"/>
              </a:rPr>
              <a:t>EUT is required to emulate the presence of a Submarine for Sonar operators to detect and track</a:t>
            </a:r>
          </a:p>
          <a:p>
            <a:pPr marL="342900" lvl="0" indent="-342900" algn="just">
              <a:buFont typeface="Wingdings" panose="05000000000000000000" pitchFamily="2" charset="2"/>
              <a:buChar char="Ø"/>
            </a:pPr>
            <a:endParaRPr lang="en-IN" sz="1400" b="1" dirty="0">
              <a:solidFill>
                <a:schemeClr val="bg1"/>
              </a:solidFill>
              <a:latin typeface="Arial" panose="020B0604020202020204" pitchFamily="34" charset="0"/>
              <a:cs typeface="Arial" panose="020B0604020202020204" pitchFamily="34" charset="0"/>
            </a:endParaRPr>
          </a:p>
          <a:p>
            <a:pPr marL="342900" lvl="0" indent="-342900" algn="just">
              <a:buFont typeface="Wingdings" panose="05000000000000000000" pitchFamily="2" charset="2"/>
              <a:buChar char="Ø"/>
            </a:pPr>
            <a:r>
              <a:rPr lang="en-IN" sz="2400" b="1" dirty="0">
                <a:solidFill>
                  <a:srgbClr val="FFFF00"/>
                </a:solidFill>
                <a:latin typeface="Arial" panose="020B0604020202020204" pitchFamily="34" charset="0"/>
                <a:cs typeface="Arial" panose="020B0604020202020204" pitchFamily="34" charset="0"/>
              </a:rPr>
              <a:t>Salient Features:-</a:t>
            </a:r>
          </a:p>
          <a:p>
            <a:pPr marL="342900" lvl="0" indent="-342900" algn="just">
              <a:buFont typeface="Wingdings" panose="05000000000000000000" pitchFamily="2" charset="2"/>
              <a:buChar char="Ø"/>
            </a:pPr>
            <a:endParaRPr lang="en-IN" sz="1600" b="1" dirty="0">
              <a:solidFill>
                <a:schemeClr val="bg1"/>
              </a:solidFill>
              <a:latin typeface="Arial" panose="020B0604020202020204" pitchFamily="34" charset="0"/>
              <a:cs typeface="Arial" panose="020B0604020202020204" pitchFamily="34" charset="0"/>
            </a:endParaRPr>
          </a:p>
          <a:p>
            <a:pPr marL="800100" lvl="1" indent="-342900" algn="just">
              <a:buFont typeface="Wingdings" panose="05000000000000000000" pitchFamily="2" charset="2"/>
              <a:buChar char="ü"/>
            </a:pPr>
            <a:r>
              <a:rPr lang="en-IN" sz="2200" dirty="0">
                <a:solidFill>
                  <a:schemeClr val="bg1"/>
                </a:solidFill>
                <a:latin typeface="Arial" panose="020B0604020202020204" pitchFamily="34" charset="0"/>
                <a:cs typeface="Arial" panose="020B0604020202020204" pitchFamily="34" charset="0"/>
              </a:rPr>
              <a:t>Operate independently Underwater and Manoeuvre along a pre-determined path</a:t>
            </a:r>
          </a:p>
          <a:p>
            <a:pPr marL="800100" lvl="1" indent="-342900" algn="just">
              <a:buFont typeface="Wingdings" panose="05000000000000000000" pitchFamily="2" charset="2"/>
              <a:buChar char="ü"/>
            </a:pPr>
            <a:r>
              <a:rPr lang="en-IN" sz="2200" dirty="0">
                <a:solidFill>
                  <a:srgbClr val="FFFF00"/>
                </a:solidFill>
                <a:latin typeface="Arial" panose="020B0604020202020204" pitchFamily="34" charset="0"/>
                <a:cs typeface="Arial" panose="020B0604020202020204" pitchFamily="34" charset="0"/>
              </a:rPr>
              <a:t>Imitate Acoustic Signature of Manoeuvring Submarine</a:t>
            </a:r>
          </a:p>
          <a:p>
            <a:pPr marL="800100" lvl="1" indent="-342900" algn="just">
              <a:buFont typeface="Wingdings" panose="05000000000000000000" pitchFamily="2" charset="2"/>
              <a:buChar char="ü"/>
            </a:pPr>
            <a:r>
              <a:rPr lang="en-IN" sz="2200" dirty="0">
                <a:solidFill>
                  <a:srgbClr val="FFFF00"/>
                </a:solidFill>
                <a:latin typeface="Arial" panose="020B0604020202020204" pitchFamily="34" charset="0"/>
                <a:cs typeface="Arial" panose="020B0604020202020204" pitchFamily="34" charset="0"/>
              </a:rPr>
              <a:t>Capable of being launched from Ships or Helicopters</a:t>
            </a:r>
          </a:p>
          <a:p>
            <a:pPr marL="800100" lvl="1" indent="-342900" algn="just">
              <a:buFont typeface="Wingdings" panose="05000000000000000000" pitchFamily="2" charset="2"/>
              <a:buChar char="ü"/>
            </a:pPr>
            <a:r>
              <a:rPr lang="en-IN" sz="2200" dirty="0">
                <a:solidFill>
                  <a:schemeClr val="bg1"/>
                </a:solidFill>
                <a:latin typeface="Arial" panose="020B0604020202020204" pitchFamily="34" charset="0"/>
                <a:cs typeface="Arial" panose="020B0604020202020204" pitchFamily="34" charset="0"/>
              </a:rPr>
              <a:t>Active Sonar repeater 3 – 35 </a:t>
            </a:r>
            <a:r>
              <a:rPr lang="en-IN" sz="2200" dirty="0" err="1">
                <a:solidFill>
                  <a:schemeClr val="bg1"/>
                </a:solidFill>
                <a:latin typeface="Arial" panose="020B0604020202020204" pitchFamily="34" charset="0"/>
                <a:cs typeface="Arial" panose="020B0604020202020204" pitchFamily="34" charset="0"/>
              </a:rPr>
              <a:t>Khz</a:t>
            </a:r>
            <a:endParaRPr lang="en-IN" sz="2200" dirty="0">
              <a:solidFill>
                <a:schemeClr val="bg1"/>
              </a:solidFill>
              <a:latin typeface="Arial" panose="020B0604020202020204" pitchFamily="34" charset="0"/>
              <a:cs typeface="Arial" panose="020B0604020202020204" pitchFamily="34" charset="0"/>
            </a:endParaRPr>
          </a:p>
          <a:p>
            <a:pPr marL="800100" lvl="1" indent="-342900" algn="just">
              <a:buFont typeface="Wingdings" panose="05000000000000000000" pitchFamily="2" charset="2"/>
              <a:buChar char="ü"/>
            </a:pPr>
            <a:r>
              <a:rPr lang="en-IN" sz="2200" dirty="0">
                <a:solidFill>
                  <a:srgbClr val="FFFF00"/>
                </a:solidFill>
                <a:latin typeface="Arial" panose="020B0604020202020204" pitchFamily="34" charset="0"/>
                <a:cs typeface="Arial" panose="020B0604020202020204" pitchFamily="34" charset="0"/>
              </a:rPr>
              <a:t>Broadband Noise 100 – 2000 Hz</a:t>
            </a:r>
          </a:p>
          <a:p>
            <a:pPr marL="800100" lvl="1" indent="-342900" algn="just">
              <a:buFont typeface="Wingdings" panose="05000000000000000000" pitchFamily="2" charset="2"/>
              <a:buChar char="ü"/>
            </a:pPr>
            <a:r>
              <a:rPr lang="en-IN" sz="2200" dirty="0">
                <a:solidFill>
                  <a:schemeClr val="bg1"/>
                </a:solidFill>
                <a:latin typeface="Arial" panose="020B0604020202020204" pitchFamily="34" charset="0"/>
                <a:cs typeface="Arial" panose="020B0604020202020204" pitchFamily="34" charset="0"/>
              </a:rPr>
              <a:t>Operating at depth of 150 m</a:t>
            </a:r>
          </a:p>
          <a:p>
            <a:pPr marL="800100" lvl="1" indent="-342900" algn="just">
              <a:buFont typeface="Wingdings" panose="05000000000000000000" pitchFamily="2" charset="2"/>
              <a:buChar char="ü"/>
            </a:pPr>
            <a:r>
              <a:rPr lang="en-IN" sz="2200" dirty="0">
                <a:solidFill>
                  <a:srgbClr val="FFFF00"/>
                </a:solidFill>
                <a:latin typeface="Arial" panose="020B0604020202020204" pitchFamily="34" charset="0"/>
                <a:cs typeface="Arial" panose="020B0604020202020204" pitchFamily="34" charset="0"/>
              </a:rPr>
              <a:t>Lightweight &lt; 50 Kg</a:t>
            </a:r>
          </a:p>
          <a:p>
            <a:pPr marL="800100" lvl="1" indent="-342900" algn="just">
              <a:buFont typeface="Wingdings" panose="05000000000000000000" pitchFamily="2" charset="2"/>
              <a:buChar char="ü"/>
            </a:pPr>
            <a:r>
              <a:rPr lang="en-IN" sz="2200" dirty="0">
                <a:solidFill>
                  <a:schemeClr val="bg1"/>
                </a:solidFill>
                <a:latin typeface="Arial" panose="020B0604020202020204" pitchFamily="34" charset="0"/>
                <a:cs typeface="Arial" panose="020B0604020202020204" pitchFamily="34" charset="0"/>
              </a:rPr>
              <a:t>Capable of 8 knots speed	</a:t>
            </a:r>
          </a:p>
          <a:p>
            <a:pPr marL="800100" lvl="1" indent="-342900" algn="just">
              <a:buFont typeface="Wingdings" panose="05000000000000000000" pitchFamily="2" charset="2"/>
              <a:buChar char="ü"/>
            </a:pPr>
            <a:r>
              <a:rPr lang="en-IN" sz="2200" dirty="0">
                <a:solidFill>
                  <a:srgbClr val="FFFF00"/>
                </a:solidFill>
                <a:latin typeface="Arial" panose="020B0604020202020204" pitchFamily="34" charset="0"/>
                <a:cs typeface="Arial" panose="020B0604020202020204" pitchFamily="34" charset="0"/>
              </a:rPr>
              <a:t>Min endurance of 4 </a:t>
            </a:r>
            <a:r>
              <a:rPr lang="en-IN" sz="2200" dirty="0" err="1">
                <a:solidFill>
                  <a:srgbClr val="FFFF00"/>
                </a:solidFill>
                <a:latin typeface="Arial" panose="020B0604020202020204" pitchFamily="34" charset="0"/>
                <a:cs typeface="Arial" panose="020B0604020202020204" pitchFamily="34" charset="0"/>
              </a:rPr>
              <a:t>hrs</a:t>
            </a:r>
            <a:endParaRPr lang="en-IN" sz="2200" dirty="0">
              <a:solidFill>
                <a:srgbClr val="FFFF00"/>
              </a:solidFill>
              <a:latin typeface="Arial" panose="020B0604020202020204" pitchFamily="34" charset="0"/>
              <a:cs typeface="Arial" panose="020B0604020202020204" pitchFamily="34" charset="0"/>
            </a:endParaRPr>
          </a:p>
          <a:p>
            <a:pPr marL="0" lvl="1" algn="just"/>
            <a:r>
              <a:rPr lang="en-IN" sz="2200" u="sng" dirty="0">
                <a:solidFill>
                  <a:srgbClr val="FFFF00"/>
                </a:solidFill>
                <a:latin typeface="Arial" panose="020B0604020202020204" pitchFamily="34" charset="0"/>
                <a:cs typeface="Arial" panose="020B0604020202020204" pitchFamily="34" charset="0"/>
              </a:rPr>
              <a:t>PFT</a:t>
            </a:r>
            <a:r>
              <a:rPr lang="en-IN" sz="2200" dirty="0">
                <a:solidFill>
                  <a:srgbClr val="FFFF00"/>
                </a:solidFill>
                <a:latin typeface="Arial" panose="020B0604020202020204" pitchFamily="34" charset="0"/>
                <a:cs typeface="Arial" panose="020B0604020202020204" pitchFamily="34" charset="0"/>
              </a:rPr>
              <a:t> – Capt Ritchie </a:t>
            </a:r>
            <a:r>
              <a:rPr lang="en-IN" sz="2200" dirty="0" err="1">
                <a:solidFill>
                  <a:srgbClr val="FFFF00"/>
                </a:solidFill>
                <a:latin typeface="Arial" panose="020B0604020202020204" pitchFamily="34" charset="0"/>
                <a:cs typeface="Arial" panose="020B0604020202020204" pitchFamily="34" charset="0"/>
              </a:rPr>
              <a:t>Ranjan</a:t>
            </a:r>
            <a:r>
              <a:rPr lang="en-IN" sz="2200" dirty="0">
                <a:solidFill>
                  <a:srgbClr val="FFFF00"/>
                </a:solidFill>
                <a:latin typeface="Arial" panose="020B0604020202020204" pitchFamily="34" charset="0"/>
                <a:cs typeface="Arial" panose="020B0604020202020204" pitchFamily="34" charset="0"/>
              </a:rPr>
              <a:t> (23011680)</a:t>
            </a:r>
          </a:p>
          <a:p>
            <a:pPr lvl="1" algn="just"/>
            <a:r>
              <a:rPr lang="en-IN" sz="2200" dirty="0">
                <a:solidFill>
                  <a:schemeClr val="bg1"/>
                </a:solidFill>
                <a:latin typeface="Arial" panose="020B0604020202020204" pitchFamily="34" charset="0"/>
                <a:cs typeface="Arial" panose="020B0604020202020204" pitchFamily="34" charset="0"/>
              </a:rPr>
              <a:t>     </a:t>
            </a:r>
            <a:r>
              <a:rPr lang="en-IN" sz="2200" dirty="0">
                <a:solidFill>
                  <a:srgbClr val="FFFF00"/>
                </a:solidFill>
                <a:latin typeface="Arial" panose="020B0604020202020204" pitchFamily="34" charset="0"/>
                <a:cs typeface="Arial" panose="020B0604020202020204" pitchFamily="34" charset="0"/>
              </a:rPr>
              <a:t>Cdr V </a:t>
            </a:r>
            <a:r>
              <a:rPr lang="en-IN" sz="2200" dirty="0" err="1">
                <a:solidFill>
                  <a:srgbClr val="FFFF00"/>
                </a:solidFill>
                <a:latin typeface="Arial" panose="020B0604020202020204" pitchFamily="34" charset="0"/>
                <a:cs typeface="Arial" panose="020B0604020202020204" pitchFamily="34" charset="0"/>
              </a:rPr>
              <a:t>Moorjani</a:t>
            </a:r>
            <a:r>
              <a:rPr lang="en-IN" sz="2200" dirty="0">
                <a:solidFill>
                  <a:srgbClr val="FFFF00"/>
                </a:solidFill>
                <a:latin typeface="Arial" panose="020B0604020202020204" pitchFamily="34" charset="0"/>
                <a:cs typeface="Arial" panose="020B0604020202020204" pitchFamily="34" charset="0"/>
              </a:rPr>
              <a:t>  (23010948)</a:t>
            </a:r>
            <a:endParaRPr lang="en-GB" sz="2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7599014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Autofit/>
          </a:bodyPr>
          <a:lstStyle/>
          <a:p>
            <a:pPr>
              <a:lnSpc>
                <a:spcPct val="150000"/>
              </a:lnSpc>
              <a:spcBef>
                <a:spcPts val="0"/>
              </a:spcBef>
              <a:defRPr/>
            </a:pPr>
            <a:r>
              <a:rPr lang="en-US" sz="2800" b="1" u="sng" dirty="0">
                <a:solidFill>
                  <a:srgbClr val="FFFF00"/>
                </a:solidFill>
                <a:ea typeface="Tahoma" panose="020B0604030504040204" pitchFamily="34" charset="0"/>
                <a:cs typeface="Tahoma" panose="020B0604030504040204" pitchFamily="34" charset="0"/>
              </a:rPr>
              <a:t>WATER ELECTROLYSIS BI-POLAR HYDROGEN GENERATOR</a:t>
            </a:r>
          </a:p>
        </p:txBody>
      </p:sp>
      <p:sp>
        <p:nvSpPr>
          <p:cNvPr id="4" name="TextBox 3"/>
          <p:cNvSpPr txBox="1"/>
          <p:nvPr/>
        </p:nvSpPr>
        <p:spPr>
          <a:xfrm>
            <a:off x="152400" y="990600"/>
            <a:ext cx="8763000" cy="6186309"/>
          </a:xfrm>
          <a:prstGeom prst="rect">
            <a:avLst/>
          </a:prstGeom>
          <a:noFill/>
        </p:spPr>
        <p:txBody>
          <a:bodyPr wrap="square" rtlCol="0">
            <a:spAutoFit/>
          </a:bodyPr>
          <a:lstStyle/>
          <a:p>
            <a:pPr marL="342900" indent="-342900" algn="just">
              <a:buFont typeface="Wingdings" pitchFamily="2" charset="2"/>
              <a:buChar char="Ø"/>
            </a:pPr>
            <a:r>
              <a:rPr lang="en-GB" sz="2200" dirty="0">
                <a:solidFill>
                  <a:schemeClr val="bg1"/>
                </a:solidFill>
                <a:latin typeface="Arial" panose="020B0604020202020204" pitchFamily="34" charset="0"/>
                <a:cs typeface="Arial" panose="020B0604020202020204" pitchFamily="34" charset="0"/>
              </a:rPr>
              <a:t> Generate Hydrogen only from raw feed of water (no chemicals to be used and no chemical wastage to be generated)</a:t>
            </a:r>
          </a:p>
          <a:p>
            <a:pPr marL="342900" indent="-342900" algn="just">
              <a:buFont typeface="Wingdings" pitchFamily="2" charset="2"/>
              <a:buChar char="Ø"/>
            </a:pPr>
            <a:endParaRPr lang="en-GB" sz="2200" dirty="0">
              <a:solidFill>
                <a:schemeClr val="bg1"/>
              </a:solidFill>
              <a:latin typeface="Arial" panose="020B0604020202020204" pitchFamily="34" charset="0"/>
              <a:cs typeface="Arial" panose="020B0604020202020204" pitchFamily="34" charset="0"/>
            </a:endParaRPr>
          </a:p>
          <a:p>
            <a:pPr marL="342900" indent="-342900" algn="just">
              <a:buFont typeface="Wingdings" pitchFamily="2" charset="2"/>
              <a:buChar char="Ø"/>
            </a:pPr>
            <a:r>
              <a:rPr lang="en-GB" sz="2200" dirty="0">
                <a:solidFill>
                  <a:srgbClr val="FFFF00"/>
                </a:solidFill>
                <a:latin typeface="Arial" panose="020B0604020202020204" pitchFamily="34" charset="0"/>
                <a:cs typeface="Arial" panose="020B0604020202020204" pitchFamily="34" charset="0"/>
              </a:rPr>
              <a:t>Safety features during generation of Hydrogen, stowage in cylinders and while transferring of gas from cylinders to the balloon filling unit </a:t>
            </a:r>
          </a:p>
          <a:p>
            <a:pPr marL="342900" indent="-342900" algn="just">
              <a:buFont typeface="Wingdings" pitchFamily="2" charset="2"/>
              <a:buChar char="Ø"/>
            </a:pPr>
            <a:endParaRPr lang="en-GB" sz="2200" dirty="0">
              <a:solidFill>
                <a:schemeClr val="bg1"/>
              </a:solidFill>
              <a:latin typeface="Arial" panose="020B0604020202020204" pitchFamily="34" charset="0"/>
              <a:cs typeface="Arial" panose="020B0604020202020204" pitchFamily="34" charset="0"/>
            </a:endParaRPr>
          </a:p>
          <a:p>
            <a:pPr marL="1257300" lvl="2" indent="-342900" algn="just">
              <a:buFont typeface="Wingdings" panose="05000000000000000000" pitchFamily="2" charset="2"/>
              <a:buChar char="ü"/>
            </a:pPr>
            <a:r>
              <a:rPr lang="en-GB" sz="2200" dirty="0">
                <a:solidFill>
                  <a:schemeClr val="bg1"/>
                </a:solidFill>
                <a:latin typeface="Arial" panose="020B0604020202020204" pitchFamily="34" charset="0"/>
                <a:cs typeface="Arial" panose="020B0604020202020204" pitchFamily="34" charset="0"/>
              </a:rPr>
              <a:t> Small size equipment (to fit in a room/ ship’s compartment of minimum size 12 </a:t>
            </a:r>
            <a:r>
              <a:rPr lang="en-GB" sz="2200" dirty="0" err="1">
                <a:solidFill>
                  <a:schemeClr val="bg1"/>
                </a:solidFill>
                <a:latin typeface="Arial" panose="020B0604020202020204" pitchFamily="34" charset="0"/>
                <a:cs typeface="Arial" panose="020B0604020202020204" pitchFamily="34" charset="0"/>
              </a:rPr>
              <a:t>ft</a:t>
            </a:r>
            <a:r>
              <a:rPr lang="en-GB" sz="2200" dirty="0">
                <a:solidFill>
                  <a:schemeClr val="bg1"/>
                </a:solidFill>
                <a:latin typeface="Arial" panose="020B0604020202020204" pitchFamily="34" charset="0"/>
                <a:cs typeface="Arial" panose="020B0604020202020204" pitchFamily="34" charset="0"/>
              </a:rPr>
              <a:t> x 12 </a:t>
            </a:r>
            <a:r>
              <a:rPr lang="en-GB" sz="2200" dirty="0" err="1">
                <a:solidFill>
                  <a:schemeClr val="bg1"/>
                </a:solidFill>
                <a:latin typeface="Arial" panose="020B0604020202020204" pitchFamily="34" charset="0"/>
                <a:cs typeface="Arial" panose="020B0604020202020204" pitchFamily="34" charset="0"/>
              </a:rPr>
              <a:t>ft</a:t>
            </a:r>
            <a:r>
              <a:rPr lang="en-GB" sz="2200" dirty="0">
                <a:solidFill>
                  <a:schemeClr val="bg1"/>
                </a:solidFill>
                <a:latin typeface="Arial" panose="020B0604020202020204" pitchFamily="34" charset="0"/>
                <a:cs typeface="Arial" panose="020B0604020202020204" pitchFamily="34" charset="0"/>
              </a:rPr>
              <a:t>)</a:t>
            </a:r>
          </a:p>
          <a:p>
            <a:pPr marL="1257300" lvl="2" indent="-342900" algn="just">
              <a:buFont typeface="Wingdings" panose="05000000000000000000" pitchFamily="2" charset="2"/>
              <a:buChar char="ü"/>
            </a:pPr>
            <a:r>
              <a:rPr lang="en-GB" sz="2200" dirty="0">
                <a:solidFill>
                  <a:schemeClr val="bg1"/>
                </a:solidFill>
                <a:latin typeface="Arial" panose="020B0604020202020204" pitchFamily="34" charset="0"/>
                <a:cs typeface="Arial" panose="020B0604020202020204" pitchFamily="34" charset="0"/>
              </a:rPr>
              <a:t> </a:t>
            </a:r>
            <a:r>
              <a:rPr lang="en-GB" sz="2200" dirty="0">
                <a:solidFill>
                  <a:srgbClr val="FFFF00"/>
                </a:solidFill>
                <a:latin typeface="Arial" panose="020B0604020202020204" pitchFamily="34" charset="0"/>
                <a:cs typeface="Arial" panose="020B0604020202020204" pitchFamily="34" charset="0"/>
              </a:rPr>
              <a:t>Environmental friendly and MARPOL compliant</a:t>
            </a:r>
          </a:p>
          <a:p>
            <a:pPr marL="1257300" lvl="2" indent="-342900" algn="just">
              <a:buFont typeface="Wingdings" panose="05000000000000000000" pitchFamily="2" charset="2"/>
              <a:buChar char="ü"/>
            </a:pPr>
            <a:r>
              <a:rPr lang="en-GB" sz="2200" dirty="0">
                <a:solidFill>
                  <a:schemeClr val="bg1"/>
                </a:solidFill>
                <a:latin typeface="Arial" panose="020B0604020202020204" pitchFamily="34" charset="0"/>
                <a:cs typeface="Arial" panose="020B0604020202020204" pitchFamily="34" charset="0"/>
              </a:rPr>
              <a:t>Limited and low cost maintenance </a:t>
            </a:r>
          </a:p>
          <a:p>
            <a:pPr marL="1257300" lvl="2" indent="-342900" algn="just">
              <a:buFont typeface="Wingdings" panose="05000000000000000000" pitchFamily="2" charset="2"/>
              <a:buChar char="ü"/>
            </a:pPr>
            <a:r>
              <a:rPr lang="en-GB" sz="2200" dirty="0">
                <a:solidFill>
                  <a:srgbClr val="FFFF00"/>
                </a:solidFill>
                <a:latin typeface="Arial" panose="020B0604020202020204" pitchFamily="34" charset="0"/>
                <a:cs typeface="Arial" panose="020B0604020202020204" pitchFamily="34" charset="0"/>
              </a:rPr>
              <a:t>Continuous availability of Hydrogen gas leading to optimal utilisation of UASS for building of reliable atmospheric database</a:t>
            </a:r>
            <a:endParaRPr lang="en-GB" sz="2200" dirty="0">
              <a:solidFill>
                <a:schemeClr val="bg1"/>
              </a:solidFill>
              <a:latin typeface="Arial" panose="020B0604020202020204" pitchFamily="34" charset="0"/>
              <a:cs typeface="Arial" panose="020B0604020202020204" pitchFamily="34" charset="0"/>
            </a:endParaRPr>
          </a:p>
          <a:p>
            <a:pPr marL="342900" indent="-342900" algn="just">
              <a:buFont typeface="Wingdings" pitchFamily="2" charset="2"/>
              <a:buChar char="Ø"/>
            </a:pPr>
            <a:r>
              <a:rPr lang="en-GB" sz="2200" dirty="0">
                <a:solidFill>
                  <a:schemeClr val="bg1"/>
                </a:solidFill>
                <a:latin typeface="Arial" panose="020B0604020202020204" pitchFamily="34" charset="0"/>
                <a:cs typeface="Arial" panose="020B0604020202020204" pitchFamily="34" charset="0"/>
              </a:rPr>
              <a:t>  Cost – One Cr/ System (Qty-10 Systems)</a:t>
            </a:r>
          </a:p>
          <a:p>
            <a:pPr algn="just"/>
            <a:r>
              <a:rPr lang="en-US" sz="2200" b="1" u="sng" dirty="0">
                <a:solidFill>
                  <a:srgbClr val="FFFF00"/>
                </a:solidFill>
                <a:latin typeface="Arial" panose="020B0604020202020204" pitchFamily="34" charset="0"/>
                <a:ea typeface="Times New Roman" pitchFamily="18" charset="0"/>
                <a:cs typeface="Arial" panose="020B0604020202020204" pitchFamily="34" charset="0"/>
              </a:rPr>
              <a:t>PFT</a:t>
            </a:r>
            <a:r>
              <a:rPr lang="en-US" sz="2200" dirty="0">
                <a:solidFill>
                  <a:srgbClr val="FFFF00"/>
                </a:solidFill>
                <a:latin typeface="Arial" panose="020B0604020202020204" pitchFamily="34" charset="0"/>
                <a:ea typeface="Times New Roman" pitchFamily="18" charset="0"/>
                <a:cs typeface="Arial" panose="020B0604020202020204" pitchFamily="34" charset="0"/>
              </a:rPr>
              <a:t> – </a:t>
            </a:r>
            <a:r>
              <a:rPr lang="en-US" sz="2200" dirty="0" err="1">
                <a:solidFill>
                  <a:srgbClr val="FFFF00"/>
                </a:solidFill>
                <a:latin typeface="Arial" panose="020B0604020202020204" pitchFamily="34" charset="0"/>
                <a:ea typeface="Times New Roman" pitchFamily="18" charset="0"/>
                <a:cs typeface="Arial" panose="020B0604020202020204" pitchFamily="34" charset="0"/>
              </a:rPr>
              <a:t>Cmde</a:t>
            </a:r>
            <a:r>
              <a:rPr lang="en-US" sz="2200" dirty="0">
                <a:solidFill>
                  <a:srgbClr val="FFFF00"/>
                </a:solidFill>
                <a:latin typeface="Arial" panose="020B0604020202020204" pitchFamily="34" charset="0"/>
                <a:ea typeface="Times New Roman" pitchFamily="18" charset="0"/>
                <a:cs typeface="Arial" panose="020B0604020202020204" pitchFamily="34" charset="0"/>
              </a:rPr>
              <a:t> </a:t>
            </a:r>
            <a:r>
              <a:rPr lang="en-US" sz="2200" dirty="0" err="1">
                <a:solidFill>
                  <a:srgbClr val="FFFF00"/>
                </a:solidFill>
                <a:latin typeface="Arial" panose="020B0604020202020204" pitchFamily="34" charset="0"/>
                <a:ea typeface="Times New Roman" pitchFamily="18" charset="0"/>
                <a:cs typeface="Arial" panose="020B0604020202020204" pitchFamily="34" charset="0"/>
              </a:rPr>
              <a:t>Manoj</a:t>
            </a:r>
            <a:r>
              <a:rPr lang="en-US" sz="2200" dirty="0">
                <a:solidFill>
                  <a:srgbClr val="FFFF00"/>
                </a:solidFill>
                <a:latin typeface="Arial" panose="020B0604020202020204" pitchFamily="34" charset="0"/>
                <a:ea typeface="Times New Roman" pitchFamily="18" charset="0"/>
                <a:cs typeface="Arial" panose="020B0604020202020204" pitchFamily="34" charset="0"/>
              </a:rPr>
              <a:t> Kumar  Singh (23093274)</a:t>
            </a:r>
          </a:p>
          <a:p>
            <a:pPr algn="just"/>
            <a:r>
              <a:rPr lang="en-US" sz="2200" dirty="0">
                <a:solidFill>
                  <a:srgbClr val="FFFF00"/>
                </a:solidFill>
                <a:latin typeface="Arial" panose="020B0604020202020204" pitchFamily="34" charset="0"/>
                <a:ea typeface="Times New Roman" pitchFamily="18" charset="0"/>
                <a:cs typeface="Arial" panose="020B0604020202020204" pitchFamily="34" charset="0"/>
              </a:rPr>
              <a:t>           </a:t>
            </a:r>
            <a:r>
              <a:rPr lang="en-US" sz="2200" dirty="0" err="1">
                <a:solidFill>
                  <a:srgbClr val="FFFF00"/>
                </a:solidFill>
                <a:latin typeface="Arial" panose="020B0604020202020204" pitchFamily="34" charset="0"/>
                <a:ea typeface="Times New Roman" pitchFamily="18" charset="0"/>
                <a:cs typeface="Arial" panose="020B0604020202020204" pitchFamily="34" charset="0"/>
              </a:rPr>
              <a:t>Cdr</a:t>
            </a:r>
            <a:r>
              <a:rPr lang="en-US" sz="2200" dirty="0">
                <a:solidFill>
                  <a:srgbClr val="FFFF00"/>
                </a:solidFill>
                <a:latin typeface="Arial" panose="020B0604020202020204" pitchFamily="34" charset="0"/>
                <a:ea typeface="Times New Roman" pitchFamily="18" charset="0"/>
                <a:cs typeface="Arial" panose="020B0604020202020204" pitchFamily="34" charset="0"/>
              </a:rPr>
              <a:t> A </a:t>
            </a:r>
            <a:r>
              <a:rPr lang="en-US" sz="2200" dirty="0" err="1">
                <a:solidFill>
                  <a:srgbClr val="FFFF00"/>
                </a:solidFill>
                <a:latin typeface="Arial" panose="020B0604020202020204" pitchFamily="34" charset="0"/>
                <a:ea typeface="Times New Roman" pitchFamily="18" charset="0"/>
                <a:cs typeface="Arial" panose="020B0604020202020204" pitchFamily="34" charset="0"/>
              </a:rPr>
              <a:t>Vidyasagar</a:t>
            </a:r>
            <a:r>
              <a:rPr lang="en-US" sz="2200" dirty="0">
                <a:solidFill>
                  <a:srgbClr val="FFFF00"/>
                </a:solidFill>
                <a:latin typeface="Arial" panose="020B0604020202020204" pitchFamily="34" charset="0"/>
                <a:ea typeface="Times New Roman" pitchFamily="18" charset="0"/>
                <a:cs typeface="Arial" panose="020B0604020202020204" pitchFamily="34" charset="0"/>
              </a:rPr>
              <a:t> (23010139)</a:t>
            </a:r>
            <a:endParaRPr lang="en-GB" sz="2200" dirty="0">
              <a:solidFill>
                <a:schemeClr val="bg1"/>
              </a:solidFill>
              <a:latin typeface="Arial" panose="020B0604020202020204" pitchFamily="34" charset="0"/>
              <a:cs typeface="Arial" panose="020B0604020202020204" pitchFamily="34" charset="0"/>
            </a:endParaRPr>
          </a:p>
          <a:p>
            <a:pPr marL="342900" indent="-342900">
              <a:buFont typeface="Wingdings" pitchFamily="2" charset="2"/>
              <a:buChar char="Ø"/>
            </a:pPr>
            <a:endParaRPr lang="en-GB" sz="2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5021540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066800"/>
          </a:xfrm>
        </p:spPr>
        <p:txBody>
          <a:bodyPr>
            <a:noAutofit/>
          </a:bodyPr>
          <a:lstStyle/>
          <a:p>
            <a:r>
              <a:rPr lang="en-US" sz="2800" b="1" u="sng" dirty="0">
                <a:solidFill>
                  <a:srgbClr val="FFFF00"/>
                </a:solidFill>
                <a:latin typeface="Arial" panose="020B0604020202020204" pitchFamily="34" charset="0"/>
                <a:ea typeface="Tahoma" panose="020B0604030504040204" pitchFamily="34" charset="0"/>
                <a:cs typeface="Arial" panose="020B0604020202020204" pitchFamily="34" charset="0"/>
              </a:rPr>
              <a:t>Digital Beamforming Based Satellite TV DB2 ST</a:t>
            </a:r>
            <a:br>
              <a:rPr lang="en-US" sz="2800" b="1" u="sng" dirty="0">
                <a:solidFill>
                  <a:srgbClr val="FFFF00"/>
                </a:solidFill>
                <a:latin typeface="Arial" panose="020B0604020202020204" pitchFamily="34" charset="0"/>
                <a:ea typeface="Tahoma" panose="020B0604030504040204" pitchFamily="34" charset="0"/>
                <a:cs typeface="Arial" panose="020B0604020202020204" pitchFamily="34" charset="0"/>
              </a:rPr>
            </a:br>
            <a:endParaRPr lang="en-IN" sz="2800" b="1" u="sng" dirty="0">
              <a:solidFill>
                <a:srgbClr val="FFFF00"/>
              </a:solidFill>
              <a:latin typeface="Arial" pitchFamily="34" charset="0"/>
              <a:cs typeface="Arial" pitchFamily="34" charset="0"/>
            </a:endParaRPr>
          </a:p>
        </p:txBody>
      </p:sp>
      <p:sp>
        <p:nvSpPr>
          <p:cNvPr id="4" name="TextBox 3"/>
          <p:cNvSpPr txBox="1"/>
          <p:nvPr/>
        </p:nvSpPr>
        <p:spPr>
          <a:xfrm>
            <a:off x="152400" y="1191429"/>
            <a:ext cx="8686800" cy="4816703"/>
          </a:xfrm>
          <a:prstGeom prst="rect">
            <a:avLst/>
          </a:prstGeom>
          <a:noFill/>
        </p:spPr>
        <p:txBody>
          <a:bodyPr wrap="square" rtlCol="0">
            <a:spAutoFit/>
          </a:bodyPr>
          <a:lstStyle/>
          <a:p>
            <a:pPr marL="342900" indent="-342900" algn="just">
              <a:buFont typeface="Wingdings" panose="05000000000000000000" pitchFamily="2" charset="2"/>
              <a:buChar char="Ø"/>
            </a:pPr>
            <a:r>
              <a:rPr lang="en-US" sz="2800" dirty="0">
                <a:solidFill>
                  <a:schemeClr val="bg1"/>
                </a:solidFill>
                <a:latin typeface="Arial" panose="020B0604020202020204" pitchFamily="34" charset="0"/>
                <a:cs typeface="Arial" panose="020B0604020202020204" pitchFamily="34" charset="0"/>
              </a:rPr>
              <a:t>Digital Beamforming Based Satellite TV System is used for </a:t>
            </a:r>
            <a:r>
              <a:rPr lang="en-IN" sz="2800" dirty="0">
                <a:solidFill>
                  <a:schemeClr val="bg1"/>
                </a:solidFill>
                <a:latin typeface="Arial" panose="020B0604020202020204" pitchFamily="34" charset="0"/>
                <a:cs typeface="Arial" panose="020B0604020202020204" pitchFamily="34" charset="0"/>
              </a:rPr>
              <a:t>uninterrupted reception in rough seas</a:t>
            </a:r>
          </a:p>
          <a:p>
            <a:pPr marL="342900" lvl="0" indent="-342900" algn="just">
              <a:buFont typeface="Wingdings" panose="05000000000000000000" pitchFamily="2" charset="2"/>
              <a:buChar char="Ø"/>
            </a:pPr>
            <a:endParaRPr lang="en-IN" sz="2400" dirty="0">
              <a:solidFill>
                <a:schemeClr val="bg1"/>
              </a:solidFill>
              <a:latin typeface="Arial Rounded MT Bold" pitchFamily="34" charset="0"/>
            </a:endParaRPr>
          </a:p>
          <a:p>
            <a:pPr marL="342900" indent="-342900">
              <a:buFont typeface="Wingdings" pitchFamily="2" charset="2"/>
              <a:buChar char="Ø"/>
            </a:pPr>
            <a:r>
              <a:rPr lang="en-GB" sz="2800" dirty="0">
                <a:solidFill>
                  <a:srgbClr val="FFFF00"/>
                </a:solidFill>
                <a:latin typeface="Arial" panose="020B0604020202020204" pitchFamily="34" charset="0"/>
                <a:cs typeface="Arial" panose="020B0604020202020204" pitchFamily="34" charset="0"/>
              </a:rPr>
              <a:t>Salient Features:-</a:t>
            </a:r>
          </a:p>
          <a:p>
            <a:endParaRPr lang="en-GB" sz="700" dirty="0">
              <a:solidFill>
                <a:schemeClr val="bg1"/>
              </a:solidFill>
              <a:latin typeface="Arial" panose="020B0604020202020204" pitchFamily="34" charset="0"/>
              <a:cs typeface="Arial" panose="020B0604020202020204" pitchFamily="34" charset="0"/>
            </a:endParaRPr>
          </a:p>
          <a:p>
            <a:pPr marL="1257300" lvl="2" indent="-342900" algn="just">
              <a:buFont typeface="Wingdings" panose="05000000000000000000" pitchFamily="2" charset="2"/>
              <a:buChar char="ü"/>
              <a:defRPr/>
            </a:pPr>
            <a:r>
              <a:rPr lang="en-IN" sz="2400" dirty="0">
                <a:solidFill>
                  <a:schemeClr val="bg1"/>
                </a:solidFill>
                <a:latin typeface="Arial" panose="020B0604020202020204" pitchFamily="34" charset="0"/>
                <a:cs typeface="Arial" panose="020B0604020202020204" pitchFamily="34" charset="0"/>
              </a:rPr>
              <a:t>Small Form Factor – No Mechanical Part</a:t>
            </a:r>
          </a:p>
          <a:p>
            <a:pPr marL="1257300" lvl="2" indent="-342900" algn="just">
              <a:buFont typeface="Wingdings" panose="05000000000000000000" pitchFamily="2" charset="2"/>
              <a:buChar char="ü"/>
              <a:defRPr/>
            </a:pPr>
            <a:r>
              <a:rPr lang="en-IN" sz="2400" dirty="0">
                <a:solidFill>
                  <a:srgbClr val="FFFF00"/>
                </a:solidFill>
                <a:latin typeface="Arial" panose="020B0604020202020204" pitchFamily="34" charset="0"/>
                <a:cs typeface="Arial" panose="020B0604020202020204" pitchFamily="34" charset="0"/>
              </a:rPr>
              <a:t>Uninterrupted  Worldwide Reception</a:t>
            </a:r>
          </a:p>
          <a:p>
            <a:pPr marL="914400" lvl="4" algn="just"/>
            <a:endParaRPr lang="en-GB" sz="2400" dirty="0">
              <a:solidFill>
                <a:srgbClr val="FFFF00"/>
              </a:solidFill>
              <a:latin typeface="Arial" panose="020B0604020202020204" pitchFamily="34" charset="0"/>
              <a:cs typeface="Arial" panose="020B0604020202020204" pitchFamily="34" charset="0"/>
            </a:endParaRPr>
          </a:p>
          <a:p>
            <a:pPr indent="-361950" algn="just">
              <a:buFont typeface="Wingdings" panose="05000000000000000000" pitchFamily="2" charset="2"/>
              <a:buChar char="Ø"/>
            </a:pPr>
            <a:r>
              <a:rPr lang="en-GB" sz="2400" dirty="0">
                <a:solidFill>
                  <a:schemeClr val="bg1"/>
                </a:solidFill>
                <a:latin typeface="Arial" panose="020B0604020202020204" pitchFamily="34" charset="0"/>
                <a:cs typeface="Arial" panose="020B0604020202020204" pitchFamily="34" charset="0"/>
              </a:rPr>
              <a:t> Cost – 1.4 Cr/ </a:t>
            </a:r>
            <a:r>
              <a:rPr lang="en-US" sz="2400" dirty="0">
                <a:solidFill>
                  <a:schemeClr val="bg1"/>
                </a:solidFill>
                <a:latin typeface="Arial" panose="020B0604020202020204" pitchFamily="34" charset="0"/>
                <a:cs typeface="Arial" panose="020B0604020202020204" pitchFamily="34" charset="0"/>
              </a:rPr>
              <a:t>Set, to be ascertained during Industry Interaction/ Feasibility Studies</a:t>
            </a:r>
            <a:r>
              <a:rPr lang="en-GB" sz="2400" dirty="0">
                <a:solidFill>
                  <a:schemeClr val="bg1"/>
                </a:solidFill>
                <a:latin typeface="Arial" panose="020B0604020202020204" pitchFamily="34" charset="0"/>
                <a:cs typeface="Arial" panose="020B0604020202020204" pitchFamily="34" charset="0"/>
              </a:rPr>
              <a:t> (Qty-100 Nos.)</a:t>
            </a:r>
          </a:p>
          <a:p>
            <a:pPr marL="342900" indent="-342900" algn="just">
              <a:buFont typeface="Wingdings" panose="05000000000000000000" pitchFamily="2" charset="2"/>
              <a:buChar char="Ø"/>
            </a:pPr>
            <a:endParaRPr lang="en-GB" sz="2400" dirty="0">
              <a:solidFill>
                <a:schemeClr val="bg1"/>
              </a:solidFill>
              <a:latin typeface="Arial" panose="020B0604020202020204" pitchFamily="34" charset="0"/>
              <a:cs typeface="Arial" panose="020B0604020202020204" pitchFamily="34" charset="0"/>
            </a:endParaRPr>
          </a:p>
          <a:p>
            <a:pPr lvl="6" indent="-361950" algn="just"/>
            <a:r>
              <a:rPr lang="en-US" sz="2400" b="1" dirty="0">
                <a:solidFill>
                  <a:srgbClr val="FFFF00"/>
                </a:solidFill>
                <a:ea typeface="Times New Roman" pitchFamily="18" charset="0"/>
                <a:cs typeface="Arial" pitchFamily="34" charset="0"/>
              </a:rPr>
              <a:t>	</a:t>
            </a:r>
            <a:r>
              <a:rPr lang="en-US" sz="2400" b="1" u="sng" dirty="0">
                <a:solidFill>
                  <a:srgbClr val="FFFF00"/>
                </a:solidFill>
                <a:ea typeface="Times New Roman" pitchFamily="18" charset="0"/>
                <a:cs typeface="Arial" pitchFamily="34" charset="0"/>
              </a:rPr>
              <a:t>PFT</a:t>
            </a:r>
            <a:r>
              <a:rPr lang="en-US" sz="2400" dirty="0">
                <a:solidFill>
                  <a:srgbClr val="FFFF00"/>
                </a:solidFill>
                <a:ea typeface="Times New Roman" pitchFamily="18" charset="0"/>
                <a:cs typeface="Arial" pitchFamily="34" charset="0"/>
              </a:rPr>
              <a:t> – Capt </a:t>
            </a:r>
            <a:r>
              <a:rPr lang="en-US" sz="2400" dirty="0" err="1">
                <a:solidFill>
                  <a:srgbClr val="FFFF00"/>
                </a:solidFill>
                <a:ea typeface="Times New Roman" pitchFamily="18" charset="0"/>
                <a:cs typeface="Arial" pitchFamily="34" charset="0"/>
              </a:rPr>
              <a:t>Vivek</a:t>
            </a:r>
            <a:r>
              <a:rPr lang="en-US" sz="2400" dirty="0">
                <a:solidFill>
                  <a:srgbClr val="FFFF00"/>
                </a:solidFill>
                <a:ea typeface="Times New Roman" pitchFamily="18" charset="0"/>
                <a:cs typeface="Arial" pitchFamily="34" charset="0"/>
              </a:rPr>
              <a:t> Sharma (23011668)</a:t>
            </a:r>
          </a:p>
          <a:p>
            <a:pPr lvl="3" indent="-361950" algn="just"/>
            <a:r>
              <a:rPr lang="en-US" sz="2400" dirty="0">
                <a:solidFill>
                  <a:srgbClr val="FFFF00"/>
                </a:solidFill>
                <a:ea typeface="Times New Roman" pitchFamily="18" charset="0"/>
                <a:cs typeface="Arial" pitchFamily="34" charset="0"/>
              </a:rPr>
              <a:t>               	           Cdr </a:t>
            </a:r>
            <a:r>
              <a:rPr lang="en-US" sz="2400" dirty="0" err="1">
                <a:solidFill>
                  <a:srgbClr val="FFFF00"/>
                </a:solidFill>
                <a:ea typeface="Times New Roman" pitchFamily="18" charset="0"/>
                <a:cs typeface="Arial" pitchFamily="34" charset="0"/>
              </a:rPr>
              <a:t>Akshay</a:t>
            </a:r>
            <a:r>
              <a:rPr lang="en-US" sz="2400" dirty="0">
                <a:solidFill>
                  <a:srgbClr val="FFFF00"/>
                </a:solidFill>
                <a:ea typeface="Times New Roman" pitchFamily="18" charset="0"/>
                <a:cs typeface="Arial" pitchFamily="34" charset="0"/>
              </a:rPr>
              <a:t> R </a:t>
            </a:r>
            <a:r>
              <a:rPr lang="en-US" sz="2400" dirty="0" err="1">
                <a:solidFill>
                  <a:srgbClr val="FFFF00"/>
                </a:solidFill>
                <a:ea typeface="Times New Roman" pitchFamily="18" charset="0"/>
                <a:cs typeface="Arial" pitchFamily="34" charset="0"/>
              </a:rPr>
              <a:t>Prabhu</a:t>
            </a:r>
            <a:r>
              <a:rPr lang="en-US" sz="2400" dirty="0">
                <a:solidFill>
                  <a:srgbClr val="FFFF00"/>
                </a:solidFill>
                <a:ea typeface="Times New Roman" pitchFamily="18" charset="0"/>
                <a:cs typeface="Arial" pitchFamily="34" charset="0"/>
              </a:rPr>
              <a:t>(23011101)</a:t>
            </a:r>
            <a:endParaRPr lang="en-GB"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3711058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838200"/>
          </a:xfrm>
        </p:spPr>
        <p:txBody>
          <a:bodyPr>
            <a:noAutofit/>
          </a:bodyPr>
          <a:lstStyle/>
          <a:p>
            <a:pPr lvl="0"/>
            <a:r>
              <a:rPr lang="en-GB" sz="2400" b="1" u="sng" dirty="0">
                <a:solidFill>
                  <a:srgbClr val="FFFF00"/>
                </a:solidFill>
                <a:latin typeface="Arial" panose="020B0604020202020204" pitchFamily="34" charset="0"/>
                <a:cs typeface="Arial" panose="020B0604020202020204" pitchFamily="34" charset="0"/>
              </a:rPr>
              <a:t/>
            </a:r>
            <a:br>
              <a:rPr lang="en-GB" sz="2400" b="1" u="sng" dirty="0">
                <a:solidFill>
                  <a:srgbClr val="FFFF00"/>
                </a:solidFill>
                <a:latin typeface="Arial" panose="020B0604020202020204" pitchFamily="34" charset="0"/>
                <a:cs typeface="Arial" panose="020B0604020202020204" pitchFamily="34" charset="0"/>
              </a:rPr>
            </a:br>
            <a:r>
              <a:rPr lang="en-GB" sz="2400" b="1" u="sng" dirty="0">
                <a:solidFill>
                  <a:srgbClr val="FFFF00"/>
                </a:solidFill>
                <a:latin typeface="Arial" panose="020B0604020202020204" pitchFamily="34" charset="0"/>
                <a:cs typeface="Arial" panose="020B0604020202020204" pitchFamily="34" charset="0"/>
              </a:rPr>
              <a:t/>
            </a:r>
            <a:br>
              <a:rPr lang="en-GB" sz="2400" b="1" u="sng" dirty="0">
                <a:solidFill>
                  <a:srgbClr val="FFFF00"/>
                </a:solidFill>
                <a:latin typeface="Arial" panose="020B0604020202020204" pitchFamily="34" charset="0"/>
                <a:cs typeface="Arial" panose="020B0604020202020204" pitchFamily="34" charset="0"/>
              </a:rPr>
            </a:br>
            <a:r>
              <a:rPr lang="en-GB" sz="2400" b="1" u="sng" dirty="0">
                <a:solidFill>
                  <a:srgbClr val="FFFF00"/>
                </a:solidFill>
                <a:latin typeface="Arial" panose="020B0604020202020204" pitchFamily="34" charset="0"/>
                <a:cs typeface="Arial" panose="020B0604020202020204" pitchFamily="34" charset="0"/>
              </a:rPr>
              <a:t>NVG ADAPTATION FILTERS AND IMAGE INTENSIFIERS</a:t>
            </a:r>
            <a:r>
              <a:rPr lang="en-GB" sz="2400" b="1" u="sng" dirty="0">
                <a:solidFill>
                  <a:srgbClr val="00FFFF"/>
                </a:solidFill>
                <a:latin typeface="Arial" panose="020B0604020202020204" pitchFamily="34" charset="0"/>
                <a:cs typeface="Arial" panose="020B0604020202020204" pitchFamily="34" charset="0"/>
              </a:rPr>
              <a:t/>
            </a:r>
            <a:br>
              <a:rPr lang="en-GB" sz="2400" b="1" u="sng" dirty="0">
                <a:solidFill>
                  <a:srgbClr val="00FFFF"/>
                </a:solidFill>
                <a:latin typeface="Arial" panose="020B0604020202020204" pitchFamily="34" charset="0"/>
                <a:cs typeface="Arial" panose="020B0604020202020204" pitchFamily="34" charset="0"/>
              </a:rPr>
            </a:br>
            <a:r>
              <a:rPr lang="en-US" sz="2400" b="1" u="sng" dirty="0">
                <a:solidFill>
                  <a:srgbClr val="FFFF00"/>
                </a:solidFill>
                <a:latin typeface="Arial" panose="020B0604020202020204" pitchFamily="34" charset="0"/>
                <a:ea typeface="Tahoma" panose="020B0604030504040204" pitchFamily="34" charset="0"/>
                <a:cs typeface="Arial" panose="020B0604020202020204" pitchFamily="34" charset="0"/>
              </a:rPr>
              <a:t/>
            </a:r>
            <a:br>
              <a:rPr lang="en-US" sz="2400" b="1" u="sng" dirty="0">
                <a:solidFill>
                  <a:srgbClr val="FFFF00"/>
                </a:solidFill>
                <a:latin typeface="Arial" panose="020B0604020202020204" pitchFamily="34" charset="0"/>
                <a:ea typeface="Tahoma" panose="020B0604030504040204" pitchFamily="34" charset="0"/>
                <a:cs typeface="Arial" panose="020B0604020202020204" pitchFamily="34" charset="0"/>
              </a:rPr>
            </a:br>
            <a:endParaRPr lang="en-IN" sz="2400" b="1" u="sng" dirty="0">
              <a:solidFill>
                <a:srgbClr val="FFFF00"/>
              </a:solidFill>
              <a:latin typeface="Arial" pitchFamily="34" charset="0"/>
              <a:cs typeface="Arial" pitchFamily="34" charset="0"/>
            </a:endParaRPr>
          </a:p>
        </p:txBody>
      </p:sp>
      <p:sp>
        <p:nvSpPr>
          <p:cNvPr id="4" name="TextBox 3"/>
          <p:cNvSpPr txBox="1"/>
          <p:nvPr/>
        </p:nvSpPr>
        <p:spPr>
          <a:xfrm>
            <a:off x="152400" y="640169"/>
            <a:ext cx="8686800" cy="6724918"/>
          </a:xfrm>
          <a:prstGeom prst="rect">
            <a:avLst/>
          </a:prstGeom>
          <a:noFill/>
        </p:spPr>
        <p:txBody>
          <a:bodyPr wrap="square" rtlCol="0">
            <a:spAutoFit/>
          </a:bodyPr>
          <a:lstStyle/>
          <a:p>
            <a:pPr marL="457200" indent="-457200" algn="just">
              <a:spcAft>
                <a:spcPts val="1200"/>
              </a:spcAft>
              <a:buFont typeface="Wingdings" panose="05000000000000000000" pitchFamily="2" charset="2"/>
              <a:buChar char="Ø"/>
              <a:defRPr/>
            </a:pPr>
            <a:r>
              <a:rPr lang="en-US" sz="2000" dirty="0">
                <a:solidFill>
                  <a:schemeClr val="bg1"/>
                </a:solidFill>
                <a:latin typeface="Arial" panose="020B0604020202020204" pitchFamily="34" charset="0"/>
                <a:ea typeface="Tahoma" pitchFamily="34" charset="0"/>
                <a:cs typeface="Arial" panose="020B0604020202020204" pitchFamily="34" charset="0"/>
              </a:rPr>
              <a:t>Indigenous development and supply of image intensifier tubes for night vision goggles </a:t>
            </a:r>
          </a:p>
          <a:p>
            <a:pPr marL="457200" indent="-457200" algn="just">
              <a:spcAft>
                <a:spcPts val="1200"/>
              </a:spcAft>
              <a:buFont typeface="Wingdings" panose="05000000000000000000" pitchFamily="2" charset="2"/>
              <a:buChar char="Ø"/>
              <a:defRPr/>
            </a:pPr>
            <a:r>
              <a:rPr lang="en-GB" sz="2000" dirty="0">
                <a:solidFill>
                  <a:schemeClr val="bg1"/>
                </a:solidFill>
                <a:latin typeface="Arial" panose="020B0604020202020204" pitchFamily="34" charset="0"/>
                <a:ea typeface="Tahoma" pitchFamily="34" charset="0"/>
                <a:cs typeface="Arial" panose="020B0604020202020204" pitchFamily="34" charset="0"/>
              </a:rPr>
              <a:t>Development of Gen 3 Night Vision Imaging System (NVIS) adapted for usage on board Multirole and Utility Helicopters </a:t>
            </a:r>
          </a:p>
          <a:p>
            <a:pPr marL="457200" indent="-457200" algn="just">
              <a:spcAft>
                <a:spcPts val="1200"/>
              </a:spcAft>
              <a:buFont typeface="Wingdings" panose="05000000000000000000" pitchFamily="2" charset="2"/>
              <a:buChar char="Ø"/>
              <a:defRPr/>
            </a:pPr>
            <a:r>
              <a:rPr lang="en-GB" sz="2400" dirty="0">
                <a:solidFill>
                  <a:srgbClr val="FFFF00"/>
                </a:solidFill>
                <a:latin typeface="Arial" panose="020B0604020202020204" pitchFamily="34" charset="0"/>
                <a:cs typeface="Arial" panose="020B0604020202020204" pitchFamily="34" charset="0"/>
              </a:rPr>
              <a:t>Salient Features</a:t>
            </a:r>
            <a:r>
              <a:rPr lang="en-GB" sz="2800" dirty="0">
                <a:solidFill>
                  <a:srgbClr val="FFFF00"/>
                </a:solidFill>
                <a:latin typeface="Arial" panose="020B0604020202020204" pitchFamily="34" charset="0"/>
                <a:cs typeface="Arial" panose="020B0604020202020204" pitchFamily="34" charset="0"/>
              </a:rPr>
              <a:t>:-</a:t>
            </a:r>
          </a:p>
          <a:p>
            <a:endParaRPr lang="en-GB" sz="100" dirty="0">
              <a:solidFill>
                <a:schemeClr val="bg1"/>
              </a:solidFill>
              <a:latin typeface="Arial" panose="020B0604020202020204" pitchFamily="34" charset="0"/>
              <a:cs typeface="Arial" panose="020B0604020202020204" pitchFamily="34" charset="0"/>
            </a:endParaRPr>
          </a:p>
          <a:p>
            <a:pPr marL="1371600" lvl="2" indent="-457200" algn="just">
              <a:spcAft>
                <a:spcPts val="1200"/>
              </a:spcAft>
              <a:buFont typeface="Wingdings" panose="05000000000000000000" pitchFamily="2" charset="2"/>
              <a:buChar char="ü"/>
              <a:defRPr/>
            </a:pPr>
            <a:r>
              <a:rPr lang="en-GB" sz="2000" dirty="0">
                <a:solidFill>
                  <a:schemeClr val="bg1"/>
                </a:solidFill>
                <a:latin typeface="Arial" panose="020B0604020202020204" pitchFamily="34" charset="0"/>
                <a:ea typeface="Tahoma" pitchFamily="34" charset="0"/>
                <a:cs typeface="Arial" panose="020B0604020202020204" pitchFamily="34" charset="0"/>
              </a:rPr>
              <a:t>Self-contained power source for primary and back up power for extended missions in harsh environmental and operating conditions</a:t>
            </a:r>
          </a:p>
          <a:p>
            <a:pPr marL="1371600" lvl="2" indent="-457200" algn="just">
              <a:spcAft>
                <a:spcPts val="1200"/>
              </a:spcAft>
              <a:buFont typeface="Wingdings" panose="05000000000000000000" pitchFamily="2" charset="2"/>
              <a:buChar char="ü"/>
              <a:defRPr/>
            </a:pPr>
            <a:r>
              <a:rPr lang="en-GB" sz="2000" dirty="0">
                <a:solidFill>
                  <a:schemeClr val="bg1"/>
                </a:solidFill>
                <a:latin typeface="Arial" panose="020B0604020202020204" pitchFamily="34" charset="0"/>
                <a:ea typeface="Tahoma" pitchFamily="34" charset="0"/>
                <a:cs typeface="Arial" panose="020B0604020202020204" pitchFamily="34" charset="0"/>
              </a:rPr>
              <a:t>Capability of sustained usage in vibration environment</a:t>
            </a:r>
          </a:p>
          <a:p>
            <a:pPr marL="1371600" lvl="2" indent="-457200" algn="just">
              <a:spcAft>
                <a:spcPts val="1200"/>
              </a:spcAft>
              <a:buFont typeface="Wingdings" panose="05000000000000000000" pitchFamily="2" charset="2"/>
              <a:buChar char="ü"/>
              <a:defRPr/>
            </a:pPr>
            <a:r>
              <a:rPr lang="en-GB" sz="2000" dirty="0">
                <a:solidFill>
                  <a:schemeClr val="bg1"/>
                </a:solidFill>
                <a:latin typeface="Arial" panose="020B0604020202020204" pitchFamily="34" charset="0"/>
                <a:ea typeface="Tahoma" pitchFamily="34" charset="0"/>
                <a:cs typeface="Arial" panose="020B0604020202020204" pitchFamily="34" charset="0"/>
              </a:rPr>
              <a:t>Long total service life in years (10 years / 10,000 operating hours at less than 10% SNR degradation)</a:t>
            </a:r>
          </a:p>
          <a:p>
            <a:pPr marL="1371600" lvl="2" indent="-457200" algn="just">
              <a:spcAft>
                <a:spcPts val="1200"/>
              </a:spcAft>
              <a:buFont typeface="Wingdings" panose="05000000000000000000" pitchFamily="2" charset="2"/>
              <a:buChar char="ü"/>
              <a:defRPr/>
            </a:pPr>
            <a:r>
              <a:rPr lang="en-GB" sz="2000" dirty="0">
                <a:solidFill>
                  <a:schemeClr val="bg1"/>
                </a:solidFill>
                <a:latin typeface="Arial" panose="020B0604020202020204" pitchFamily="34" charset="0"/>
                <a:ea typeface="Tahoma" pitchFamily="34" charset="0"/>
                <a:cs typeface="Arial" panose="020B0604020202020204" pitchFamily="34" charset="0"/>
              </a:rPr>
              <a:t>Good performance in entire range of full moonlight to starlight  conditions</a:t>
            </a:r>
            <a:endParaRPr lang="en-US" sz="2000" dirty="0">
              <a:solidFill>
                <a:schemeClr val="bg1"/>
              </a:solidFill>
              <a:latin typeface="Arial" panose="020B0604020202020204" pitchFamily="34" charset="0"/>
              <a:ea typeface="Calibri" panose="020F0502020204030204" pitchFamily="34" charset="0"/>
            </a:endParaRPr>
          </a:p>
          <a:p>
            <a:pPr indent="-361950" algn="just">
              <a:buFont typeface="Wingdings" panose="05000000000000000000" pitchFamily="2" charset="2"/>
              <a:buChar char="Ø"/>
            </a:pPr>
            <a:r>
              <a:rPr lang="en-GB" sz="2000" dirty="0">
                <a:solidFill>
                  <a:schemeClr val="bg1"/>
                </a:solidFill>
                <a:latin typeface="Arial" panose="020B0604020202020204" pitchFamily="34" charset="0"/>
                <a:cs typeface="Arial" panose="020B0604020202020204" pitchFamily="34" charset="0"/>
              </a:rPr>
              <a:t> Qty – 504 nos.</a:t>
            </a:r>
          </a:p>
          <a:p>
            <a:pPr lvl="6" indent="-361950" algn="just"/>
            <a:r>
              <a:rPr lang="en-US" sz="2400" b="1" dirty="0">
                <a:solidFill>
                  <a:srgbClr val="FFFF00"/>
                </a:solidFill>
                <a:ea typeface="Times New Roman" pitchFamily="18" charset="0"/>
                <a:cs typeface="Arial" pitchFamily="34" charset="0"/>
              </a:rPr>
              <a:t>	</a:t>
            </a:r>
            <a:r>
              <a:rPr lang="en-US" sz="2400" b="1" u="sng" dirty="0">
                <a:solidFill>
                  <a:srgbClr val="FFFF00"/>
                </a:solidFill>
                <a:ea typeface="Times New Roman" pitchFamily="18" charset="0"/>
                <a:cs typeface="Arial" pitchFamily="34" charset="0"/>
              </a:rPr>
              <a:t>PFT</a:t>
            </a:r>
            <a:r>
              <a:rPr lang="en-US" sz="2400" dirty="0">
                <a:solidFill>
                  <a:srgbClr val="FFFF00"/>
                </a:solidFill>
                <a:ea typeface="Times New Roman" pitchFamily="18" charset="0"/>
                <a:cs typeface="Arial" pitchFamily="34" charset="0"/>
              </a:rPr>
              <a:t> – Capt </a:t>
            </a:r>
            <a:r>
              <a:rPr lang="en-US" sz="2400" dirty="0" err="1">
                <a:solidFill>
                  <a:srgbClr val="FFFF00"/>
                </a:solidFill>
                <a:ea typeface="Times New Roman" pitchFamily="18" charset="0"/>
                <a:cs typeface="Arial" pitchFamily="34" charset="0"/>
              </a:rPr>
              <a:t>Brijesh</a:t>
            </a:r>
            <a:r>
              <a:rPr lang="en-US" sz="2400" dirty="0">
                <a:solidFill>
                  <a:srgbClr val="FFFF00"/>
                </a:solidFill>
                <a:ea typeface="Times New Roman" pitchFamily="18" charset="0"/>
                <a:cs typeface="Arial" pitchFamily="34" charset="0"/>
              </a:rPr>
              <a:t> </a:t>
            </a:r>
            <a:r>
              <a:rPr lang="en-US" sz="2400" dirty="0" err="1">
                <a:solidFill>
                  <a:srgbClr val="FFFF00"/>
                </a:solidFill>
                <a:ea typeface="Times New Roman" pitchFamily="18" charset="0"/>
                <a:cs typeface="Arial" pitchFamily="34" charset="0"/>
              </a:rPr>
              <a:t>Singhania</a:t>
            </a:r>
            <a:r>
              <a:rPr lang="en-US" sz="2400" dirty="0">
                <a:solidFill>
                  <a:srgbClr val="FFFF00"/>
                </a:solidFill>
                <a:ea typeface="Times New Roman" pitchFamily="18" charset="0"/>
                <a:cs typeface="Arial" pitchFamily="34" charset="0"/>
              </a:rPr>
              <a:t> (23010332)</a:t>
            </a:r>
          </a:p>
          <a:p>
            <a:pPr lvl="3" indent="-361950" algn="just"/>
            <a:r>
              <a:rPr lang="en-US" sz="2400" dirty="0">
                <a:solidFill>
                  <a:srgbClr val="FFFF00"/>
                </a:solidFill>
                <a:ea typeface="Times New Roman" pitchFamily="18" charset="0"/>
                <a:cs typeface="Arial" pitchFamily="34" charset="0"/>
              </a:rPr>
              <a:t>               	           Cdr </a:t>
            </a:r>
            <a:r>
              <a:rPr lang="en-US" sz="2400" dirty="0" err="1">
                <a:solidFill>
                  <a:srgbClr val="FFFF00"/>
                </a:solidFill>
                <a:ea typeface="Times New Roman" pitchFamily="18" charset="0"/>
                <a:cs typeface="Arial" pitchFamily="34" charset="0"/>
              </a:rPr>
              <a:t>Rishab</a:t>
            </a:r>
            <a:r>
              <a:rPr lang="en-US" sz="2400" dirty="0">
                <a:solidFill>
                  <a:srgbClr val="FFFF00"/>
                </a:solidFill>
                <a:ea typeface="Times New Roman" pitchFamily="18" charset="0"/>
                <a:cs typeface="Arial" pitchFamily="34" charset="0"/>
              </a:rPr>
              <a:t> </a:t>
            </a:r>
            <a:r>
              <a:rPr lang="en-US" sz="2400" dirty="0" err="1">
                <a:solidFill>
                  <a:srgbClr val="FFFF00"/>
                </a:solidFill>
                <a:ea typeface="Times New Roman" pitchFamily="18" charset="0"/>
                <a:cs typeface="Arial" pitchFamily="34" charset="0"/>
              </a:rPr>
              <a:t>Batra</a:t>
            </a:r>
            <a:r>
              <a:rPr lang="en-US" sz="2400" dirty="0">
                <a:solidFill>
                  <a:srgbClr val="FFFF00"/>
                </a:solidFill>
                <a:ea typeface="Times New Roman" pitchFamily="18" charset="0"/>
                <a:cs typeface="Arial" pitchFamily="34" charset="0"/>
              </a:rPr>
              <a:t> (23011247)</a:t>
            </a:r>
            <a:endParaRPr lang="en-GB" sz="2400" dirty="0">
              <a:solidFill>
                <a:schemeClr val="bg1"/>
              </a:solidFill>
              <a:latin typeface="Arial" panose="020B0604020202020204" pitchFamily="34" charset="0"/>
              <a:cs typeface="Arial" panose="020B0604020202020204" pitchFamily="34" charset="0"/>
            </a:endParaRPr>
          </a:p>
          <a:p>
            <a:pPr algn="just"/>
            <a:r>
              <a:rPr lang="en-GB" sz="2400" dirty="0">
                <a:solidFill>
                  <a:srgbClr val="FFFF00"/>
                </a:solidFill>
                <a:latin typeface="Arial" panose="020B0604020202020204" pitchFamily="34" charset="0"/>
                <a:cs typeface="Arial" panose="020B0604020202020204" pitchFamily="34" charset="0"/>
              </a:rPr>
              <a:t>		</a:t>
            </a:r>
            <a:endParaRPr lang="en-GB"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1715227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838200"/>
          </a:xfrm>
        </p:spPr>
        <p:txBody>
          <a:bodyPr>
            <a:noAutofit/>
          </a:bodyPr>
          <a:lstStyle/>
          <a:p>
            <a:pPr lvl="0"/>
            <a:r>
              <a:rPr lang="en-GB" sz="2400" b="1" u="sng" dirty="0">
                <a:solidFill>
                  <a:srgbClr val="FFFF00"/>
                </a:solidFill>
                <a:latin typeface="Arial" panose="020B0604020202020204" pitchFamily="34" charset="0"/>
                <a:cs typeface="Arial" panose="020B0604020202020204" pitchFamily="34" charset="0"/>
              </a:rPr>
              <a:t/>
            </a:r>
            <a:br>
              <a:rPr lang="en-GB" sz="2400" b="1" u="sng" dirty="0">
                <a:solidFill>
                  <a:srgbClr val="FFFF00"/>
                </a:solidFill>
                <a:latin typeface="Arial" panose="020B0604020202020204" pitchFamily="34" charset="0"/>
                <a:cs typeface="Arial" panose="020B0604020202020204" pitchFamily="34" charset="0"/>
              </a:rPr>
            </a:br>
            <a:r>
              <a:rPr lang="en-GB" sz="2400" b="1" u="sng" dirty="0">
                <a:solidFill>
                  <a:srgbClr val="FFFF00"/>
                </a:solidFill>
                <a:latin typeface="Arial" panose="020B0604020202020204" pitchFamily="34" charset="0"/>
                <a:cs typeface="Arial" panose="020B0604020202020204" pitchFamily="34" charset="0"/>
              </a:rPr>
              <a:t/>
            </a:r>
            <a:br>
              <a:rPr lang="en-GB" sz="2400" b="1" u="sng" dirty="0">
                <a:solidFill>
                  <a:srgbClr val="FFFF00"/>
                </a:solidFill>
                <a:latin typeface="Arial" panose="020B0604020202020204" pitchFamily="34" charset="0"/>
                <a:cs typeface="Arial" panose="020B0604020202020204" pitchFamily="34" charset="0"/>
              </a:rPr>
            </a:br>
            <a:r>
              <a:rPr lang="en-US" sz="3200" b="1" u="sng" dirty="0">
                <a:solidFill>
                  <a:srgbClr val="FFFF00"/>
                </a:solidFill>
                <a:latin typeface="Arial" panose="020B0604020202020204" pitchFamily="34" charset="0"/>
                <a:ea typeface="Tahoma" panose="020B0604030504040204" pitchFamily="34" charset="0"/>
                <a:cs typeface="Arial" panose="020B0604020202020204" pitchFamily="34" charset="0"/>
              </a:rPr>
              <a:t>THREE PHASE INVERTERS</a:t>
            </a:r>
            <a:r>
              <a:rPr lang="en-GB" sz="2400" b="1" u="sng" dirty="0">
                <a:solidFill>
                  <a:srgbClr val="00FFFF"/>
                </a:solidFill>
                <a:latin typeface="Arial" panose="020B0604020202020204" pitchFamily="34" charset="0"/>
                <a:cs typeface="Arial" panose="020B0604020202020204" pitchFamily="34" charset="0"/>
              </a:rPr>
              <a:t/>
            </a:r>
            <a:br>
              <a:rPr lang="en-GB" sz="2400" b="1" u="sng" dirty="0">
                <a:solidFill>
                  <a:srgbClr val="00FFFF"/>
                </a:solidFill>
                <a:latin typeface="Arial" panose="020B0604020202020204" pitchFamily="34" charset="0"/>
                <a:cs typeface="Arial" panose="020B0604020202020204" pitchFamily="34" charset="0"/>
              </a:rPr>
            </a:br>
            <a:r>
              <a:rPr lang="en-US" sz="2400" b="1" u="sng" dirty="0">
                <a:solidFill>
                  <a:srgbClr val="FFFF00"/>
                </a:solidFill>
                <a:latin typeface="Arial" panose="020B0604020202020204" pitchFamily="34" charset="0"/>
                <a:ea typeface="Tahoma" panose="020B0604030504040204" pitchFamily="34" charset="0"/>
                <a:cs typeface="Arial" panose="020B0604020202020204" pitchFamily="34" charset="0"/>
              </a:rPr>
              <a:t/>
            </a:r>
            <a:br>
              <a:rPr lang="en-US" sz="2400" b="1" u="sng" dirty="0">
                <a:solidFill>
                  <a:srgbClr val="FFFF00"/>
                </a:solidFill>
                <a:latin typeface="Arial" panose="020B0604020202020204" pitchFamily="34" charset="0"/>
                <a:ea typeface="Tahoma" panose="020B0604030504040204" pitchFamily="34" charset="0"/>
                <a:cs typeface="Arial" panose="020B0604020202020204" pitchFamily="34" charset="0"/>
              </a:rPr>
            </a:br>
            <a:endParaRPr lang="en-IN" sz="2400" b="1" u="sng" dirty="0">
              <a:solidFill>
                <a:srgbClr val="FFFF00"/>
              </a:solidFill>
              <a:latin typeface="Arial" pitchFamily="34" charset="0"/>
              <a:cs typeface="Arial" pitchFamily="34" charset="0"/>
            </a:endParaRPr>
          </a:p>
        </p:txBody>
      </p:sp>
      <p:sp>
        <p:nvSpPr>
          <p:cNvPr id="4" name="TextBox 3"/>
          <p:cNvSpPr txBox="1"/>
          <p:nvPr/>
        </p:nvSpPr>
        <p:spPr>
          <a:xfrm>
            <a:off x="152400" y="944969"/>
            <a:ext cx="8686800" cy="6232475"/>
          </a:xfrm>
          <a:prstGeom prst="rect">
            <a:avLst/>
          </a:prstGeom>
          <a:noFill/>
        </p:spPr>
        <p:txBody>
          <a:bodyPr wrap="square" rtlCol="0">
            <a:spAutoFit/>
          </a:bodyPr>
          <a:lstStyle/>
          <a:p>
            <a:pPr marL="457200" indent="-457200" algn="just">
              <a:spcAft>
                <a:spcPts val="1200"/>
              </a:spcAft>
              <a:buFont typeface="Wingdings" panose="05000000000000000000" pitchFamily="2" charset="2"/>
              <a:buChar char="Ø"/>
              <a:defRPr/>
            </a:pPr>
            <a:r>
              <a:rPr lang="en-GB" sz="2400" dirty="0">
                <a:solidFill>
                  <a:schemeClr val="bg1"/>
                </a:solidFill>
                <a:latin typeface="Arial" panose="020B0604020202020204" pitchFamily="34" charset="0"/>
                <a:cs typeface="Arial" panose="020B0604020202020204" pitchFamily="34" charset="0"/>
              </a:rPr>
              <a:t>Salient Features</a:t>
            </a:r>
            <a:r>
              <a:rPr lang="en-GB" sz="2800" dirty="0">
                <a:solidFill>
                  <a:schemeClr val="bg1"/>
                </a:solidFill>
                <a:latin typeface="Arial" panose="020B0604020202020204" pitchFamily="34" charset="0"/>
                <a:cs typeface="Arial" panose="020B0604020202020204" pitchFamily="34" charset="0"/>
              </a:rPr>
              <a:t>:-</a:t>
            </a:r>
          </a:p>
          <a:p>
            <a:endParaRPr lang="en-GB" sz="100" dirty="0">
              <a:solidFill>
                <a:schemeClr val="bg1"/>
              </a:solidFill>
              <a:latin typeface="Arial" panose="020B0604020202020204" pitchFamily="34" charset="0"/>
              <a:cs typeface="Arial" panose="020B0604020202020204" pitchFamily="34" charset="0"/>
            </a:endParaRPr>
          </a:p>
          <a:p>
            <a:pPr marL="1371600" lvl="2" indent="-457200" algn="just">
              <a:spcAft>
                <a:spcPts val="1200"/>
              </a:spcAft>
              <a:buFont typeface="Wingdings" panose="05000000000000000000" pitchFamily="2" charset="2"/>
              <a:buChar char="ü"/>
              <a:defRPr/>
            </a:pPr>
            <a:r>
              <a:rPr lang="en-GB" sz="2000" dirty="0">
                <a:solidFill>
                  <a:srgbClr val="FFFF00"/>
                </a:solidFill>
                <a:latin typeface="Arial" panose="020B0604020202020204" pitchFamily="34" charset="0"/>
                <a:ea typeface="Tahoma" pitchFamily="34" charset="0"/>
                <a:cs typeface="Arial" panose="020B0604020202020204" pitchFamily="34" charset="0"/>
              </a:rPr>
              <a:t>End User – Dornier</a:t>
            </a:r>
          </a:p>
          <a:p>
            <a:pPr marL="1371600" lvl="2" indent="-457200" algn="just">
              <a:spcAft>
                <a:spcPts val="1200"/>
              </a:spcAft>
              <a:buFont typeface="Wingdings" panose="05000000000000000000" pitchFamily="2" charset="2"/>
              <a:buChar char="ü"/>
              <a:defRPr/>
            </a:pPr>
            <a:r>
              <a:rPr lang="en-GB" sz="2000" dirty="0">
                <a:solidFill>
                  <a:schemeClr val="bg1"/>
                </a:solidFill>
                <a:latin typeface="Arial" panose="020B0604020202020204" pitchFamily="34" charset="0"/>
                <a:ea typeface="Tahoma" pitchFamily="34" charset="0"/>
                <a:cs typeface="Arial" panose="020B0604020202020204" pitchFamily="34" charset="0"/>
              </a:rPr>
              <a:t>Main System – ELTA  Maritime Patrol Radar E/L/M 2022A V(3)</a:t>
            </a:r>
          </a:p>
          <a:p>
            <a:pPr marL="1371600" lvl="2" indent="-457200" algn="just">
              <a:spcAft>
                <a:spcPts val="1200"/>
              </a:spcAft>
              <a:buFont typeface="Wingdings" panose="05000000000000000000" pitchFamily="2" charset="2"/>
              <a:buChar char="ü"/>
              <a:defRPr/>
            </a:pPr>
            <a:r>
              <a:rPr lang="en-GB" sz="2000" dirty="0">
                <a:solidFill>
                  <a:srgbClr val="FFFF00"/>
                </a:solidFill>
                <a:latin typeface="Arial" panose="020B0604020202020204" pitchFamily="34" charset="0"/>
                <a:ea typeface="Tahoma" pitchFamily="34" charset="0"/>
                <a:cs typeface="Arial" panose="020B0604020202020204" pitchFamily="34" charset="0"/>
              </a:rPr>
              <a:t>Sub System – Static Inverter</a:t>
            </a:r>
          </a:p>
          <a:p>
            <a:pPr marL="1371600" lvl="2" indent="-457200" algn="just">
              <a:spcAft>
                <a:spcPts val="1200"/>
              </a:spcAft>
              <a:buFont typeface="Wingdings" panose="05000000000000000000" pitchFamily="2" charset="2"/>
              <a:buChar char="ü"/>
              <a:defRPr/>
            </a:pPr>
            <a:r>
              <a:rPr lang="en-US" sz="2000" dirty="0">
                <a:solidFill>
                  <a:schemeClr val="bg1"/>
                </a:solidFill>
                <a:latin typeface="Arial" panose="020B0604020202020204" pitchFamily="34" charset="0"/>
                <a:ea typeface="Tahoma" pitchFamily="34" charset="0"/>
                <a:cs typeface="Arial" panose="020B0604020202020204" pitchFamily="34" charset="0"/>
              </a:rPr>
              <a:t>Input – 28 V DC</a:t>
            </a:r>
          </a:p>
          <a:p>
            <a:pPr marL="1371600" lvl="2" indent="-457200" algn="just">
              <a:spcAft>
                <a:spcPts val="1200"/>
              </a:spcAft>
              <a:buFont typeface="Wingdings" panose="05000000000000000000" pitchFamily="2" charset="2"/>
              <a:buChar char="ü"/>
              <a:defRPr/>
            </a:pPr>
            <a:r>
              <a:rPr lang="en-US" sz="2000" dirty="0">
                <a:solidFill>
                  <a:srgbClr val="FFFF00"/>
                </a:solidFill>
                <a:latin typeface="Arial" panose="020B0604020202020204" pitchFamily="34" charset="0"/>
                <a:ea typeface="Tahoma" pitchFamily="34" charset="0"/>
                <a:cs typeface="Arial" panose="020B0604020202020204" pitchFamily="34" charset="0"/>
              </a:rPr>
              <a:t>Output:-</a:t>
            </a:r>
          </a:p>
          <a:p>
            <a:pPr marL="1828800" lvl="3" indent="-457200" algn="just">
              <a:spcAft>
                <a:spcPts val="1200"/>
              </a:spcAft>
              <a:buFont typeface="Wingdings" panose="05000000000000000000" pitchFamily="2" charset="2"/>
              <a:buChar char="v"/>
              <a:defRPr/>
            </a:pPr>
            <a:r>
              <a:rPr lang="en-US" sz="2000" dirty="0">
                <a:solidFill>
                  <a:schemeClr val="bg1"/>
                </a:solidFill>
                <a:latin typeface="Arial" panose="020B0604020202020204" pitchFamily="34" charset="0"/>
                <a:ea typeface="Tahoma" pitchFamily="34" charset="0"/>
                <a:cs typeface="Arial" panose="020B0604020202020204" pitchFamily="34" charset="0"/>
              </a:rPr>
              <a:t>270 V DC for </a:t>
            </a:r>
            <a:r>
              <a:rPr lang="en-US" sz="2000" dirty="0" err="1">
                <a:solidFill>
                  <a:schemeClr val="bg1"/>
                </a:solidFill>
                <a:latin typeface="Arial" panose="020B0604020202020204" pitchFamily="34" charset="0"/>
                <a:ea typeface="Tahoma" pitchFamily="34" charset="0"/>
                <a:cs typeface="Arial" panose="020B0604020202020204" pitchFamily="34" charset="0"/>
              </a:rPr>
              <a:t>Tx</a:t>
            </a:r>
            <a:r>
              <a:rPr lang="en-US" sz="2000" dirty="0">
                <a:solidFill>
                  <a:schemeClr val="bg1"/>
                </a:solidFill>
                <a:latin typeface="Arial" panose="020B0604020202020204" pitchFamily="34" charset="0"/>
                <a:ea typeface="Tahoma" pitchFamily="34" charset="0"/>
                <a:cs typeface="Arial" panose="020B0604020202020204" pitchFamily="34" charset="0"/>
              </a:rPr>
              <a:t> Assembly</a:t>
            </a:r>
          </a:p>
          <a:p>
            <a:pPr marL="1828800" lvl="3" indent="-457200" algn="just">
              <a:spcAft>
                <a:spcPts val="1200"/>
              </a:spcAft>
              <a:buFont typeface="Wingdings" panose="05000000000000000000" pitchFamily="2" charset="2"/>
              <a:buChar char="v"/>
              <a:defRPr/>
            </a:pPr>
            <a:r>
              <a:rPr lang="en-US" sz="2000" dirty="0">
                <a:solidFill>
                  <a:srgbClr val="FFFF00"/>
                </a:solidFill>
                <a:latin typeface="Arial" panose="020B0604020202020204" pitchFamily="34" charset="0"/>
                <a:ea typeface="Tahoma" pitchFamily="34" charset="0"/>
                <a:cs typeface="Arial" panose="020B0604020202020204" pitchFamily="34" charset="0"/>
              </a:rPr>
              <a:t>115 V AC 3 phase, 400 Hz for RPA</a:t>
            </a:r>
          </a:p>
          <a:p>
            <a:pPr marL="1371600" lvl="2" indent="-457200" algn="just">
              <a:spcAft>
                <a:spcPts val="1200"/>
              </a:spcAft>
              <a:buFont typeface="Wingdings" panose="05000000000000000000" pitchFamily="2" charset="2"/>
              <a:buChar char="ü"/>
              <a:defRPr/>
            </a:pPr>
            <a:r>
              <a:rPr lang="en-US" sz="2000" dirty="0">
                <a:solidFill>
                  <a:schemeClr val="bg1"/>
                </a:solidFill>
                <a:latin typeface="Arial" panose="020B0604020202020204" pitchFamily="34" charset="0"/>
                <a:ea typeface="Tahoma" pitchFamily="34" charset="0"/>
                <a:cs typeface="Arial" panose="020B0604020202020204" pitchFamily="34" charset="0"/>
              </a:rPr>
              <a:t>Power Output – 6 KVA approx.</a:t>
            </a:r>
            <a:endParaRPr lang="en-US" sz="2000" dirty="0">
              <a:solidFill>
                <a:srgbClr val="FFFF00"/>
              </a:solidFill>
              <a:latin typeface="Arial" panose="020B0604020202020204" pitchFamily="34" charset="0"/>
              <a:ea typeface="Calibri" panose="020F0502020204030204" pitchFamily="34" charset="0"/>
            </a:endParaRPr>
          </a:p>
          <a:p>
            <a:pPr indent="-361950" algn="just">
              <a:buFont typeface="Wingdings" panose="05000000000000000000" pitchFamily="2" charset="2"/>
              <a:buChar char="Ø"/>
            </a:pPr>
            <a:r>
              <a:rPr lang="en-GB" sz="2400" dirty="0">
                <a:solidFill>
                  <a:srgbClr val="FFFF00"/>
                </a:solidFill>
                <a:latin typeface="Arial" panose="020B0604020202020204" pitchFamily="34" charset="0"/>
                <a:cs typeface="Arial" panose="020B0604020202020204" pitchFamily="34" charset="0"/>
              </a:rPr>
              <a:t> Cost – 30 Lakh/ Set (Qty – 25 nos.)</a:t>
            </a:r>
          </a:p>
          <a:p>
            <a:pPr indent="-361950" algn="just">
              <a:buFont typeface="Wingdings" panose="05000000000000000000" pitchFamily="2" charset="2"/>
              <a:buChar char="Ø"/>
            </a:pPr>
            <a:endParaRPr lang="en-GB" sz="2400" dirty="0">
              <a:solidFill>
                <a:srgbClr val="FFFF00"/>
              </a:solidFill>
              <a:latin typeface="Arial" panose="020B0604020202020204" pitchFamily="34" charset="0"/>
              <a:cs typeface="Arial" panose="020B0604020202020204" pitchFamily="34" charset="0"/>
            </a:endParaRPr>
          </a:p>
          <a:p>
            <a:pPr lvl="6" indent="-361950" algn="just"/>
            <a:r>
              <a:rPr lang="en-US" sz="2400" b="1" u="sng" dirty="0">
                <a:solidFill>
                  <a:srgbClr val="FFFF00"/>
                </a:solidFill>
                <a:ea typeface="Times New Roman" pitchFamily="18" charset="0"/>
                <a:cs typeface="Arial" pitchFamily="34" charset="0"/>
              </a:rPr>
              <a:t>PFT</a:t>
            </a:r>
            <a:r>
              <a:rPr lang="en-US" sz="2400" dirty="0">
                <a:solidFill>
                  <a:srgbClr val="FFFF00"/>
                </a:solidFill>
                <a:ea typeface="Times New Roman" pitchFamily="18" charset="0"/>
                <a:cs typeface="Arial" pitchFamily="34" charset="0"/>
              </a:rPr>
              <a:t> – Capt </a:t>
            </a:r>
            <a:r>
              <a:rPr lang="en-US" sz="2400" dirty="0" err="1">
                <a:solidFill>
                  <a:srgbClr val="FFFF00"/>
                </a:solidFill>
                <a:ea typeface="Times New Roman" pitchFamily="18" charset="0"/>
                <a:cs typeface="Arial" pitchFamily="34" charset="0"/>
              </a:rPr>
              <a:t>Brijesh</a:t>
            </a:r>
            <a:r>
              <a:rPr lang="en-US" sz="2400" dirty="0">
                <a:solidFill>
                  <a:srgbClr val="FFFF00"/>
                </a:solidFill>
                <a:ea typeface="Times New Roman" pitchFamily="18" charset="0"/>
                <a:cs typeface="Arial" pitchFamily="34" charset="0"/>
              </a:rPr>
              <a:t> </a:t>
            </a:r>
            <a:r>
              <a:rPr lang="en-US" sz="2400" dirty="0" err="1">
                <a:solidFill>
                  <a:srgbClr val="FFFF00"/>
                </a:solidFill>
                <a:ea typeface="Times New Roman" pitchFamily="18" charset="0"/>
                <a:cs typeface="Arial" pitchFamily="34" charset="0"/>
              </a:rPr>
              <a:t>Singhania</a:t>
            </a:r>
            <a:r>
              <a:rPr lang="en-US" sz="2400" dirty="0">
                <a:solidFill>
                  <a:srgbClr val="FFFF00"/>
                </a:solidFill>
                <a:ea typeface="Times New Roman" pitchFamily="18" charset="0"/>
                <a:cs typeface="Arial" pitchFamily="34" charset="0"/>
              </a:rPr>
              <a:t> (23010332)</a:t>
            </a:r>
          </a:p>
          <a:p>
            <a:pPr lvl="3" indent="-361950" algn="just"/>
            <a:r>
              <a:rPr lang="en-US" sz="2400" dirty="0">
                <a:solidFill>
                  <a:srgbClr val="FFFF00"/>
                </a:solidFill>
                <a:ea typeface="Times New Roman" pitchFamily="18" charset="0"/>
                <a:cs typeface="Arial" pitchFamily="34" charset="0"/>
              </a:rPr>
              <a:t>               	           Cdr </a:t>
            </a:r>
            <a:r>
              <a:rPr lang="en-US" sz="2400" dirty="0" err="1">
                <a:solidFill>
                  <a:srgbClr val="FFFF00"/>
                </a:solidFill>
                <a:ea typeface="Times New Roman" pitchFamily="18" charset="0"/>
                <a:cs typeface="Arial" pitchFamily="34" charset="0"/>
              </a:rPr>
              <a:t>Rishab</a:t>
            </a:r>
            <a:r>
              <a:rPr lang="en-US" sz="2400" dirty="0">
                <a:solidFill>
                  <a:srgbClr val="FFFF00"/>
                </a:solidFill>
                <a:ea typeface="Times New Roman" pitchFamily="18" charset="0"/>
                <a:cs typeface="Arial" pitchFamily="34" charset="0"/>
              </a:rPr>
              <a:t> </a:t>
            </a:r>
            <a:r>
              <a:rPr lang="en-US" sz="2400" dirty="0" err="1">
                <a:solidFill>
                  <a:srgbClr val="FFFF00"/>
                </a:solidFill>
                <a:ea typeface="Times New Roman" pitchFamily="18" charset="0"/>
                <a:cs typeface="Arial" pitchFamily="34" charset="0"/>
              </a:rPr>
              <a:t>Batra</a:t>
            </a:r>
            <a:r>
              <a:rPr lang="en-US" sz="2400" dirty="0">
                <a:solidFill>
                  <a:srgbClr val="FFFF00"/>
                </a:solidFill>
                <a:ea typeface="Times New Roman" pitchFamily="18" charset="0"/>
                <a:cs typeface="Arial" pitchFamily="34" charset="0"/>
              </a:rPr>
              <a:t> (23011247)</a:t>
            </a:r>
            <a:endParaRPr lang="en-GB" sz="2400" dirty="0">
              <a:solidFill>
                <a:srgbClr val="FFFF00"/>
              </a:solidFill>
              <a:latin typeface="Arial" panose="020B0604020202020204" pitchFamily="34" charset="0"/>
              <a:cs typeface="Arial" panose="020B0604020202020204" pitchFamily="34" charset="0"/>
            </a:endParaRPr>
          </a:p>
          <a:p>
            <a:pPr algn="just"/>
            <a:r>
              <a:rPr lang="en-GB" sz="2400" dirty="0">
                <a:solidFill>
                  <a:srgbClr val="FFFF00"/>
                </a:solidFill>
                <a:latin typeface="Arial" panose="020B0604020202020204" pitchFamily="34" charset="0"/>
                <a:cs typeface="Arial" panose="020B0604020202020204" pitchFamily="34" charset="0"/>
              </a:rPr>
              <a:t>		</a:t>
            </a:r>
            <a:endParaRPr lang="en-GB"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8046893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838200"/>
          </a:xfrm>
        </p:spPr>
        <p:txBody>
          <a:bodyPr>
            <a:noAutofit/>
          </a:bodyPr>
          <a:lstStyle/>
          <a:p>
            <a:pPr lvl="0"/>
            <a:r>
              <a:rPr lang="en-GB" sz="2400" b="1" u="sng" dirty="0">
                <a:solidFill>
                  <a:srgbClr val="FFFF00"/>
                </a:solidFill>
                <a:latin typeface="Arial" panose="020B0604020202020204" pitchFamily="34" charset="0"/>
                <a:cs typeface="Arial" panose="020B0604020202020204" pitchFamily="34" charset="0"/>
              </a:rPr>
              <a:t/>
            </a:r>
            <a:br>
              <a:rPr lang="en-GB" sz="2400" b="1" u="sng" dirty="0">
                <a:solidFill>
                  <a:srgbClr val="FFFF00"/>
                </a:solidFill>
                <a:latin typeface="Arial" panose="020B0604020202020204" pitchFamily="34" charset="0"/>
                <a:cs typeface="Arial" panose="020B0604020202020204" pitchFamily="34" charset="0"/>
              </a:rPr>
            </a:br>
            <a:r>
              <a:rPr lang="en-GB" sz="2400" b="1" u="sng" dirty="0">
                <a:solidFill>
                  <a:srgbClr val="FFFF00"/>
                </a:solidFill>
                <a:latin typeface="Arial" panose="020B0604020202020204" pitchFamily="34" charset="0"/>
                <a:cs typeface="Arial" panose="020B0604020202020204" pitchFamily="34" charset="0"/>
              </a:rPr>
              <a:t/>
            </a:r>
            <a:br>
              <a:rPr lang="en-GB" sz="2400" b="1" u="sng" dirty="0">
                <a:solidFill>
                  <a:srgbClr val="FFFF00"/>
                </a:solidFill>
                <a:latin typeface="Arial" panose="020B0604020202020204" pitchFamily="34" charset="0"/>
                <a:cs typeface="Arial" panose="020B0604020202020204" pitchFamily="34" charset="0"/>
              </a:rPr>
            </a:br>
            <a:r>
              <a:rPr lang="en-US" sz="2800" b="1" u="sng" dirty="0">
                <a:solidFill>
                  <a:srgbClr val="FFFF00"/>
                </a:solidFill>
                <a:latin typeface="Arial" panose="020B0604020202020204" pitchFamily="34" charset="0"/>
                <a:ea typeface="Tahoma" panose="020B0604030504040204" pitchFamily="34" charset="0"/>
                <a:cs typeface="Arial" panose="020B0604020202020204" pitchFamily="34" charset="0"/>
              </a:rPr>
              <a:t>DETONATOR N5 MK2 FOR CDSC 0.5 KG WITH </a:t>
            </a:r>
            <a:br>
              <a:rPr lang="en-US" sz="2800" b="1" u="sng" dirty="0">
                <a:solidFill>
                  <a:srgbClr val="FFFF00"/>
                </a:solidFill>
                <a:latin typeface="Arial" panose="020B0604020202020204" pitchFamily="34" charset="0"/>
                <a:ea typeface="Tahoma" panose="020B0604030504040204" pitchFamily="34" charset="0"/>
                <a:cs typeface="Arial" panose="020B0604020202020204" pitchFamily="34" charset="0"/>
              </a:rPr>
            </a:br>
            <a:r>
              <a:rPr lang="en-US" sz="2800" b="1" u="sng" dirty="0">
                <a:solidFill>
                  <a:srgbClr val="FFFF00"/>
                </a:solidFill>
                <a:latin typeface="Arial" panose="020B0604020202020204" pitchFamily="34" charset="0"/>
                <a:ea typeface="Tahoma" panose="020B0604030504040204" pitchFamily="34" charset="0"/>
                <a:cs typeface="Arial" panose="020B0604020202020204" pitchFamily="34" charset="0"/>
              </a:rPr>
              <a:t>VH2 BASED COMPOSITION</a:t>
            </a:r>
            <a:r>
              <a:rPr lang="en-US" sz="2400" b="1" u="sng" dirty="0">
                <a:solidFill>
                  <a:srgbClr val="FFFF00"/>
                </a:solidFill>
                <a:latin typeface="Arial" panose="020B0604020202020204" pitchFamily="34" charset="0"/>
                <a:ea typeface="Tahoma" panose="020B0604030504040204" pitchFamily="34" charset="0"/>
                <a:cs typeface="Arial" panose="020B0604020202020204" pitchFamily="34" charset="0"/>
              </a:rPr>
              <a:t/>
            </a:r>
            <a:br>
              <a:rPr lang="en-US" sz="2400" b="1" u="sng" dirty="0">
                <a:solidFill>
                  <a:srgbClr val="FFFF00"/>
                </a:solidFill>
                <a:latin typeface="Arial" panose="020B0604020202020204" pitchFamily="34" charset="0"/>
                <a:ea typeface="Tahoma" panose="020B0604030504040204" pitchFamily="34" charset="0"/>
                <a:cs typeface="Arial" panose="020B0604020202020204" pitchFamily="34" charset="0"/>
              </a:rPr>
            </a:br>
            <a:endParaRPr lang="en-IN" sz="2400" b="1" u="sng" dirty="0">
              <a:solidFill>
                <a:srgbClr val="FFFF00"/>
              </a:solidFill>
              <a:latin typeface="Arial" pitchFamily="34" charset="0"/>
              <a:cs typeface="Arial" pitchFamily="34" charset="0"/>
            </a:endParaRPr>
          </a:p>
        </p:txBody>
      </p:sp>
      <p:sp>
        <p:nvSpPr>
          <p:cNvPr id="4" name="TextBox 3"/>
          <p:cNvSpPr txBox="1"/>
          <p:nvPr/>
        </p:nvSpPr>
        <p:spPr>
          <a:xfrm>
            <a:off x="152400" y="1525316"/>
            <a:ext cx="8686800" cy="4902881"/>
          </a:xfrm>
          <a:prstGeom prst="rect">
            <a:avLst/>
          </a:prstGeom>
          <a:noFill/>
        </p:spPr>
        <p:txBody>
          <a:bodyPr wrap="square" rtlCol="0">
            <a:spAutoFit/>
          </a:bodyPr>
          <a:lstStyle/>
          <a:p>
            <a:pPr marL="457200" indent="-457200" algn="just">
              <a:spcAft>
                <a:spcPts val="1200"/>
              </a:spcAft>
              <a:buFont typeface="Wingdings" panose="05000000000000000000" pitchFamily="2" charset="2"/>
              <a:buChar char="Ø"/>
              <a:defRPr/>
            </a:pPr>
            <a:r>
              <a:rPr lang="en-GB" sz="2400" dirty="0">
                <a:solidFill>
                  <a:schemeClr val="bg1"/>
                </a:solidFill>
                <a:latin typeface="Arial" panose="020B0604020202020204" pitchFamily="34" charset="0"/>
                <a:cs typeface="Arial" panose="020B0604020202020204" pitchFamily="34" charset="0"/>
              </a:rPr>
              <a:t>Salient Features</a:t>
            </a:r>
            <a:r>
              <a:rPr lang="en-GB" sz="2800" dirty="0">
                <a:solidFill>
                  <a:schemeClr val="bg1"/>
                </a:solidFill>
                <a:latin typeface="Arial" panose="020B0604020202020204" pitchFamily="34" charset="0"/>
                <a:cs typeface="Arial" panose="020B0604020202020204" pitchFamily="34" charset="0"/>
              </a:rPr>
              <a:t>:-</a:t>
            </a:r>
          </a:p>
          <a:p>
            <a:endParaRPr lang="en-GB" sz="100" dirty="0">
              <a:solidFill>
                <a:schemeClr val="bg1"/>
              </a:solidFill>
              <a:latin typeface="Arial" panose="020B0604020202020204" pitchFamily="34" charset="0"/>
              <a:cs typeface="Arial" panose="020B0604020202020204" pitchFamily="34" charset="0"/>
            </a:endParaRPr>
          </a:p>
          <a:p>
            <a:pPr marL="1257300" lvl="2" indent="-342900" algn="just">
              <a:lnSpc>
                <a:spcPct val="80000"/>
              </a:lnSpc>
              <a:buFont typeface="Wingdings" panose="05000000000000000000" pitchFamily="2" charset="2"/>
              <a:buChar char="ü"/>
            </a:pPr>
            <a:r>
              <a:rPr lang="en-US" sz="2400" dirty="0">
                <a:solidFill>
                  <a:srgbClr val="FFFF00"/>
                </a:solidFill>
                <a:latin typeface="Arial" panose="020B0604020202020204" pitchFamily="34" charset="0"/>
                <a:cs typeface="Arial" panose="020B0604020202020204" pitchFamily="34" charset="0"/>
              </a:rPr>
              <a:t>The detonator, when initiated by the 0.22 RF cap(with VH-2 composition), should ensure explosion of CDSC 0.5kg</a:t>
            </a:r>
          </a:p>
          <a:p>
            <a:pPr marL="1257300" lvl="2" indent="-342900" algn="just">
              <a:lnSpc>
                <a:spcPct val="80000"/>
              </a:lnSpc>
              <a:buFont typeface="Wingdings" panose="05000000000000000000" pitchFamily="2" charset="2"/>
              <a:buChar char="ü"/>
            </a:pPr>
            <a:endParaRPr lang="en-US" sz="2400" dirty="0">
              <a:solidFill>
                <a:srgbClr val="FFFF00"/>
              </a:solidFill>
              <a:latin typeface="Arial" panose="020B0604020202020204" pitchFamily="34" charset="0"/>
              <a:cs typeface="Arial" panose="020B0604020202020204" pitchFamily="34" charset="0"/>
            </a:endParaRPr>
          </a:p>
          <a:p>
            <a:pPr marL="1257300" lvl="2" indent="-342900" algn="just">
              <a:lnSpc>
                <a:spcPct val="80000"/>
              </a:lnSpc>
              <a:buFont typeface="Wingdings" panose="05000000000000000000" pitchFamily="2" charset="2"/>
              <a:buChar char="ü"/>
              <a:defRPr/>
            </a:pPr>
            <a:r>
              <a:rPr lang="en-US" sz="2400" dirty="0">
                <a:solidFill>
                  <a:schemeClr val="bg1"/>
                </a:solidFill>
                <a:latin typeface="Arial" panose="020B0604020202020204" pitchFamily="34" charset="0"/>
                <a:cs typeface="Arial" panose="020B0604020202020204" pitchFamily="34" charset="0"/>
              </a:rPr>
              <a:t>The detonator should ensure a specified delay life &gt; 10 years</a:t>
            </a:r>
          </a:p>
          <a:p>
            <a:pPr marL="1257300" lvl="2" indent="-342900" algn="just">
              <a:lnSpc>
                <a:spcPct val="80000"/>
              </a:lnSpc>
              <a:buFont typeface="Wingdings" panose="05000000000000000000" pitchFamily="2" charset="2"/>
              <a:buChar char="ü"/>
              <a:defRPr/>
            </a:pPr>
            <a:endParaRPr lang="en-US" sz="2400" dirty="0">
              <a:solidFill>
                <a:schemeClr val="bg1"/>
              </a:solidFill>
              <a:latin typeface="Arial" panose="020B0604020202020204" pitchFamily="34" charset="0"/>
              <a:cs typeface="Arial" panose="020B0604020202020204" pitchFamily="34" charset="0"/>
            </a:endParaRPr>
          </a:p>
          <a:p>
            <a:pPr marL="1257300" lvl="2" indent="-342900" algn="just">
              <a:lnSpc>
                <a:spcPct val="80000"/>
              </a:lnSpc>
              <a:buFont typeface="Wingdings" panose="05000000000000000000" pitchFamily="2" charset="2"/>
              <a:buChar char="ü"/>
              <a:defRPr/>
            </a:pPr>
            <a:endParaRPr lang="en-US" sz="2400" dirty="0">
              <a:solidFill>
                <a:schemeClr val="bg1"/>
              </a:solidFill>
            </a:endParaRPr>
          </a:p>
          <a:p>
            <a:pPr indent="-361950" algn="just">
              <a:buFont typeface="Wingdings" panose="05000000000000000000" pitchFamily="2" charset="2"/>
              <a:buChar char="Ø"/>
            </a:pPr>
            <a:r>
              <a:rPr lang="en-GB" sz="2400" dirty="0">
                <a:solidFill>
                  <a:srgbClr val="FFFF00"/>
                </a:solidFill>
                <a:latin typeface="Arial" panose="020B0604020202020204" pitchFamily="34" charset="0"/>
                <a:cs typeface="Arial" panose="020B0604020202020204" pitchFamily="34" charset="0"/>
              </a:rPr>
              <a:t> Cost – 8.1 Cr (Qty – 180000 nos.)</a:t>
            </a:r>
          </a:p>
          <a:p>
            <a:pPr indent="-361950" algn="just">
              <a:buFont typeface="Wingdings" panose="05000000000000000000" pitchFamily="2" charset="2"/>
              <a:buChar char="Ø"/>
            </a:pPr>
            <a:endParaRPr lang="en-GB" sz="2400" dirty="0">
              <a:solidFill>
                <a:srgbClr val="FFFF00"/>
              </a:solidFill>
              <a:latin typeface="Arial" panose="020B0604020202020204" pitchFamily="34" charset="0"/>
              <a:cs typeface="Arial" panose="020B0604020202020204" pitchFamily="34" charset="0"/>
            </a:endParaRPr>
          </a:p>
          <a:p>
            <a:pPr lvl="7" indent="-361950" algn="just"/>
            <a:r>
              <a:rPr lang="en-US" sz="2400" b="1" dirty="0">
                <a:solidFill>
                  <a:srgbClr val="FFFF00"/>
                </a:solidFill>
                <a:ea typeface="Times New Roman" pitchFamily="18" charset="0"/>
                <a:cs typeface="Arial" pitchFamily="34" charset="0"/>
              </a:rPr>
              <a:t>	</a:t>
            </a:r>
            <a:r>
              <a:rPr lang="en-US" sz="2400" b="1" u="sng" dirty="0">
                <a:solidFill>
                  <a:srgbClr val="FFFF00"/>
                </a:solidFill>
                <a:ea typeface="Times New Roman" pitchFamily="18" charset="0"/>
                <a:cs typeface="Arial" pitchFamily="34" charset="0"/>
              </a:rPr>
              <a:t>PFT</a:t>
            </a:r>
            <a:r>
              <a:rPr lang="en-US" sz="2400" dirty="0">
                <a:solidFill>
                  <a:srgbClr val="FFFF00"/>
                </a:solidFill>
                <a:ea typeface="Times New Roman" pitchFamily="18" charset="0"/>
                <a:cs typeface="Arial" pitchFamily="34" charset="0"/>
              </a:rPr>
              <a:t> – Capt  GR </a:t>
            </a:r>
            <a:r>
              <a:rPr lang="en-US" sz="2400" dirty="0" err="1">
                <a:solidFill>
                  <a:srgbClr val="FFFF00"/>
                </a:solidFill>
                <a:ea typeface="Times New Roman" pitchFamily="18" charset="0"/>
                <a:cs typeface="Arial" pitchFamily="34" charset="0"/>
              </a:rPr>
              <a:t>Wani</a:t>
            </a:r>
            <a:r>
              <a:rPr lang="en-US" sz="2400" dirty="0">
                <a:solidFill>
                  <a:srgbClr val="FFFF00"/>
                </a:solidFill>
                <a:ea typeface="Times New Roman" pitchFamily="18" charset="0"/>
                <a:cs typeface="Arial" pitchFamily="34" charset="0"/>
              </a:rPr>
              <a:t> (26194691)</a:t>
            </a:r>
          </a:p>
          <a:p>
            <a:pPr lvl="3" indent="-361950" algn="just"/>
            <a:r>
              <a:rPr lang="en-US" sz="2400" dirty="0">
                <a:solidFill>
                  <a:srgbClr val="FFFF00"/>
                </a:solidFill>
                <a:ea typeface="Times New Roman" pitchFamily="18" charset="0"/>
                <a:cs typeface="Arial" pitchFamily="34" charset="0"/>
              </a:rPr>
              <a:t>               	           	     Cdr S </a:t>
            </a:r>
            <a:r>
              <a:rPr lang="en-US" sz="2400" dirty="0" err="1">
                <a:solidFill>
                  <a:srgbClr val="FFFF00"/>
                </a:solidFill>
                <a:ea typeface="Times New Roman" pitchFamily="18" charset="0"/>
                <a:cs typeface="Arial" pitchFamily="34" charset="0"/>
              </a:rPr>
              <a:t>Dutt</a:t>
            </a:r>
            <a:r>
              <a:rPr lang="en-US" sz="2400" dirty="0">
                <a:solidFill>
                  <a:srgbClr val="FFFF00"/>
                </a:solidFill>
                <a:ea typeface="Times New Roman" pitchFamily="18" charset="0"/>
                <a:cs typeface="Arial" pitchFamily="34" charset="0"/>
              </a:rPr>
              <a:t> Roy (26194649)</a:t>
            </a:r>
            <a:endParaRPr lang="en-GB" sz="2400" dirty="0">
              <a:solidFill>
                <a:srgbClr val="FFFF00"/>
              </a:solidFill>
              <a:latin typeface="Arial" panose="020B0604020202020204" pitchFamily="34" charset="0"/>
              <a:cs typeface="Arial" panose="020B0604020202020204" pitchFamily="34" charset="0"/>
            </a:endParaRPr>
          </a:p>
          <a:p>
            <a:pPr algn="just"/>
            <a:r>
              <a:rPr lang="en-GB" sz="2400" dirty="0">
                <a:solidFill>
                  <a:srgbClr val="FFFF00"/>
                </a:solidFill>
                <a:latin typeface="Arial" panose="020B0604020202020204" pitchFamily="34" charset="0"/>
                <a:cs typeface="Arial" panose="020B0604020202020204" pitchFamily="34" charset="0"/>
              </a:rPr>
              <a:t>		</a:t>
            </a:r>
            <a:endParaRPr lang="en-GB"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7971398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693988"/>
            <a:ext cx="7772400" cy="1470025"/>
          </a:xfrm>
        </p:spPr>
        <p:txBody>
          <a:bodyPr/>
          <a:lstStyle/>
          <a:p>
            <a:r>
              <a:rPr lang="en-IN" sz="4000" b="1" u="sng" dirty="0">
                <a:solidFill>
                  <a:srgbClr val="FFFF00"/>
                </a:solidFill>
                <a:latin typeface="Arial" panose="020B0604020202020204" pitchFamily="34" charset="0"/>
                <a:cs typeface="Arial" panose="020B0604020202020204" pitchFamily="34" charset="0"/>
              </a:rPr>
              <a:t>MAKE SCHEME</a:t>
            </a:r>
            <a:endParaRPr lang="en-IN" sz="4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20777054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Autofit/>
          </a:bodyPr>
          <a:lstStyle/>
          <a:p>
            <a:pPr lvl="0"/>
            <a:r>
              <a:rPr lang="en-GB" sz="2400" b="1" u="sng" dirty="0">
                <a:solidFill>
                  <a:srgbClr val="FFFF00"/>
                </a:solidFill>
                <a:latin typeface="Arial" panose="020B0604020202020204" pitchFamily="34" charset="0"/>
                <a:cs typeface="Arial" panose="020B0604020202020204" pitchFamily="34" charset="0"/>
              </a:rPr>
              <a:t/>
            </a:r>
            <a:br>
              <a:rPr lang="en-GB" sz="2400" b="1" u="sng" dirty="0">
                <a:solidFill>
                  <a:srgbClr val="FFFF00"/>
                </a:solidFill>
                <a:latin typeface="Arial" panose="020B0604020202020204" pitchFamily="34" charset="0"/>
                <a:cs typeface="Arial" panose="020B0604020202020204" pitchFamily="34" charset="0"/>
              </a:rPr>
            </a:br>
            <a:r>
              <a:rPr lang="en-GB" sz="2400" b="1" u="sng" dirty="0">
                <a:solidFill>
                  <a:srgbClr val="FFFF00"/>
                </a:solidFill>
                <a:latin typeface="Arial" panose="020B0604020202020204" pitchFamily="34" charset="0"/>
                <a:cs typeface="Arial" panose="020B0604020202020204" pitchFamily="34" charset="0"/>
              </a:rPr>
              <a:t/>
            </a:r>
            <a:br>
              <a:rPr lang="en-GB" sz="2400" b="1" u="sng" dirty="0">
                <a:solidFill>
                  <a:srgbClr val="FFFF00"/>
                </a:solidFill>
                <a:latin typeface="Arial" panose="020B0604020202020204" pitchFamily="34" charset="0"/>
                <a:cs typeface="Arial" panose="020B0604020202020204" pitchFamily="34" charset="0"/>
              </a:rPr>
            </a:br>
            <a:r>
              <a:rPr lang="en-US" sz="2800" b="1" u="sng" dirty="0">
                <a:solidFill>
                  <a:srgbClr val="FFFF00"/>
                </a:solidFill>
                <a:latin typeface="Arial" panose="020B0604020202020204" pitchFamily="34" charset="0"/>
                <a:ea typeface="Tahoma" panose="020B0604030504040204" pitchFamily="34" charset="0"/>
                <a:cs typeface="Arial" panose="020B0604020202020204" pitchFamily="34" charset="0"/>
              </a:rPr>
              <a:t>ELECTRONIC FUZE FOR ANTI-SUBMARINE ROCKET RGB 60</a:t>
            </a:r>
            <a:br>
              <a:rPr lang="en-US" sz="2800" b="1" u="sng" dirty="0">
                <a:solidFill>
                  <a:srgbClr val="FFFF00"/>
                </a:solidFill>
                <a:latin typeface="Arial" panose="020B0604020202020204" pitchFamily="34" charset="0"/>
                <a:ea typeface="Tahoma" panose="020B0604030504040204" pitchFamily="34" charset="0"/>
                <a:cs typeface="Arial" panose="020B0604020202020204" pitchFamily="34" charset="0"/>
              </a:rPr>
            </a:br>
            <a:r>
              <a:rPr lang="en-US" sz="2800" b="1" u="sng" dirty="0">
                <a:solidFill>
                  <a:srgbClr val="FFFF00"/>
                </a:solidFill>
                <a:latin typeface="Arial" panose="020B0604020202020204" pitchFamily="34" charset="0"/>
                <a:ea typeface="Tahoma" panose="020B0604030504040204" pitchFamily="34" charset="0"/>
                <a:cs typeface="Arial" panose="020B0604020202020204" pitchFamily="34" charset="0"/>
              </a:rPr>
              <a:t/>
            </a:r>
            <a:br>
              <a:rPr lang="en-US" sz="2800" b="1" u="sng" dirty="0">
                <a:solidFill>
                  <a:srgbClr val="FFFF00"/>
                </a:solidFill>
                <a:latin typeface="Arial" panose="020B0604020202020204" pitchFamily="34" charset="0"/>
                <a:ea typeface="Tahoma" panose="020B0604030504040204" pitchFamily="34" charset="0"/>
                <a:cs typeface="Arial" panose="020B0604020202020204" pitchFamily="34" charset="0"/>
              </a:rPr>
            </a:br>
            <a:endParaRPr lang="en-IN" sz="2400" b="1" u="sng" dirty="0">
              <a:solidFill>
                <a:srgbClr val="FFFF00"/>
              </a:solidFill>
              <a:latin typeface="Arial" pitchFamily="34" charset="0"/>
              <a:cs typeface="Arial" pitchFamily="34" charset="0"/>
            </a:endParaRPr>
          </a:p>
        </p:txBody>
      </p:sp>
      <p:sp>
        <p:nvSpPr>
          <p:cNvPr id="4" name="TextBox 3"/>
          <p:cNvSpPr txBox="1"/>
          <p:nvPr/>
        </p:nvSpPr>
        <p:spPr>
          <a:xfrm>
            <a:off x="152400" y="1525316"/>
            <a:ext cx="8686800" cy="5650778"/>
          </a:xfrm>
          <a:prstGeom prst="rect">
            <a:avLst/>
          </a:prstGeom>
          <a:noFill/>
        </p:spPr>
        <p:txBody>
          <a:bodyPr wrap="square" rtlCol="0">
            <a:spAutoFit/>
          </a:bodyPr>
          <a:lstStyle/>
          <a:p>
            <a:pPr marL="457200" indent="-457200" algn="just">
              <a:spcAft>
                <a:spcPts val="1200"/>
              </a:spcAft>
              <a:buFont typeface="Wingdings" panose="05000000000000000000" pitchFamily="2" charset="2"/>
              <a:buChar char="Ø"/>
              <a:defRPr/>
            </a:pPr>
            <a:r>
              <a:rPr lang="en-US" sz="2400" dirty="0">
                <a:solidFill>
                  <a:schemeClr val="bg1"/>
                </a:solidFill>
                <a:latin typeface="Arial" panose="020B0604020202020204" pitchFamily="34" charset="0"/>
                <a:cs typeface="Arial" panose="020B0604020202020204" pitchFamily="34" charset="0"/>
              </a:rPr>
              <a:t>To be designed to explode the anti-submarine rocket RGB -60 at a preset depth or upon hitting the underwater target</a:t>
            </a:r>
          </a:p>
          <a:p>
            <a:pPr marL="457200" indent="-457200" algn="just">
              <a:spcAft>
                <a:spcPts val="1200"/>
              </a:spcAft>
              <a:buFont typeface="Wingdings" panose="05000000000000000000" pitchFamily="2" charset="2"/>
              <a:buChar char="Ø"/>
              <a:defRPr/>
            </a:pPr>
            <a:endParaRPr lang="en-US" sz="2400" dirty="0">
              <a:solidFill>
                <a:schemeClr val="bg1"/>
              </a:solidFill>
              <a:latin typeface="Arial" panose="020B0604020202020204" pitchFamily="34" charset="0"/>
              <a:cs typeface="Arial" panose="020B0604020202020204" pitchFamily="34" charset="0"/>
            </a:endParaRPr>
          </a:p>
          <a:p>
            <a:pPr marL="457200" indent="-457200" algn="just">
              <a:spcAft>
                <a:spcPts val="1200"/>
              </a:spcAft>
              <a:buFont typeface="Wingdings" panose="05000000000000000000" pitchFamily="2" charset="2"/>
              <a:buChar char="Ø"/>
              <a:defRPr/>
            </a:pPr>
            <a:r>
              <a:rPr lang="en-US" sz="2400" dirty="0">
                <a:solidFill>
                  <a:srgbClr val="FFFF00"/>
                </a:solidFill>
                <a:latin typeface="Arial" panose="020B0604020202020204" pitchFamily="34" charset="0"/>
                <a:cs typeface="Arial" panose="020B0604020202020204" pitchFamily="34" charset="0"/>
              </a:rPr>
              <a:t>It should operate within the designated depth envelope:-</a:t>
            </a:r>
            <a:endParaRPr lang="en-GB" sz="2400" dirty="0">
              <a:solidFill>
                <a:srgbClr val="FFFF00"/>
              </a:solidFill>
              <a:latin typeface="Arial" panose="020B0604020202020204" pitchFamily="34" charset="0"/>
              <a:cs typeface="Arial" panose="020B0604020202020204" pitchFamily="34" charset="0"/>
            </a:endParaRPr>
          </a:p>
          <a:p>
            <a:pPr marL="1257300" lvl="2" indent="-342900" algn="just" defTabSz="1244600">
              <a:lnSpc>
                <a:spcPct val="80000"/>
              </a:lnSpc>
              <a:spcBef>
                <a:spcPct val="0"/>
              </a:spcBef>
              <a:buFont typeface="Wingdings" panose="05000000000000000000" pitchFamily="2" charset="2"/>
              <a:buChar char="ü"/>
            </a:pPr>
            <a:r>
              <a:rPr lang="en-US" sz="2400" dirty="0">
                <a:solidFill>
                  <a:schemeClr val="bg1"/>
                </a:solidFill>
                <a:latin typeface="Arial" panose="020B0604020202020204" pitchFamily="34" charset="0"/>
                <a:cs typeface="Arial" panose="020B0604020202020204" pitchFamily="34" charset="0"/>
              </a:rPr>
              <a:t>Length  - 361mm</a:t>
            </a:r>
          </a:p>
          <a:p>
            <a:pPr marL="1257300" lvl="2" indent="-342900" algn="just" defTabSz="1244600">
              <a:lnSpc>
                <a:spcPct val="80000"/>
              </a:lnSpc>
              <a:spcBef>
                <a:spcPct val="0"/>
              </a:spcBef>
              <a:buFont typeface="Wingdings" panose="05000000000000000000" pitchFamily="2" charset="2"/>
              <a:buChar char="ü"/>
            </a:pPr>
            <a:r>
              <a:rPr lang="en-US" sz="2400" dirty="0">
                <a:solidFill>
                  <a:srgbClr val="FFFF00"/>
                </a:solidFill>
                <a:latin typeface="Arial" panose="020B0604020202020204" pitchFamily="34" charset="0"/>
                <a:cs typeface="Arial" panose="020B0604020202020204" pitchFamily="34" charset="0"/>
              </a:rPr>
              <a:t>Dia.       - 135mm</a:t>
            </a:r>
          </a:p>
          <a:p>
            <a:pPr marL="1257300" lvl="2" indent="-342900" algn="just" defTabSz="1244600">
              <a:lnSpc>
                <a:spcPct val="80000"/>
              </a:lnSpc>
              <a:spcBef>
                <a:spcPct val="0"/>
              </a:spcBef>
              <a:buFont typeface="Wingdings" panose="05000000000000000000" pitchFamily="2" charset="2"/>
              <a:buChar char="ü"/>
            </a:pPr>
            <a:r>
              <a:rPr lang="en-US" sz="2400" dirty="0">
                <a:solidFill>
                  <a:schemeClr val="bg1"/>
                </a:solidFill>
                <a:latin typeface="Arial" panose="020B0604020202020204" pitchFamily="34" charset="0"/>
                <a:cs typeface="Arial" panose="020B0604020202020204" pitchFamily="34" charset="0"/>
              </a:rPr>
              <a:t>Weight - 6.5kg</a:t>
            </a:r>
          </a:p>
          <a:p>
            <a:pPr marL="1257300" lvl="2" indent="-342900" algn="just" defTabSz="1244600">
              <a:lnSpc>
                <a:spcPct val="80000"/>
              </a:lnSpc>
              <a:spcBef>
                <a:spcPct val="0"/>
              </a:spcBef>
              <a:buFont typeface="Wingdings" panose="05000000000000000000" pitchFamily="2" charset="2"/>
              <a:buChar char="ü"/>
            </a:pPr>
            <a:r>
              <a:rPr lang="en-US" sz="2400" dirty="0">
                <a:solidFill>
                  <a:srgbClr val="FFFF00"/>
                </a:solidFill>
                <a:latin typeface="Arial" panose="020B0604020202020204" pitchFamily="34" charset="0"/>
                <a:cs typeface="Arial" panose="020B0604020202020204" pitchFamily="34" charset="0"/>
              </a:rPr>
              <a:t>Life       &gt; 10 years</a:t>
            </a:r>
          </a:p>
          <a:p>
            <a:pPr marL="1257300" lvl="2" indent="-342900" algn="just" defTabSz="1244600">
              <a:lnSpc>
                <a:spcPct val="80000"/>
              </a:lnSpc>
              <a:spcBef>
                <a:spcPct val="0"/>
              </a:spcBef>
              <a:buFont typeface="Wingdings" panose="05000000000000000000" pitchFamily="2" charset="2"/>
              <a:buChar char="ü"/>
            </a:pPr>
            <a:endParaRPr lang="en-US" sz="2400" dirty="0">
              <a:solidFill>
                <a:schemeClr val="bg1"/>
              </a:solidFill>
              <a:latin typeface="Arial" panose="020B0604020202020204" pitchFamily="34" charset="0"/>
              <a:cs typeface="Arial" panose="020B0604020202020204" pitchFamily="34" charset="0"/>
            </a:endParaRPr>
          </a:p>
          <a:p>
            <a:pPr lvl="2" algn="just">
              <a:lnSpc>
                <a:spcPct val="80000"/>
              </a:lnSpc>
              <a:defRPr/>
            </a:pPr>
            <a:endParaRPr lang="en-US" sz="2400" dirty="0">
              <a:solidFill>
                <a:schemeClr val="bg1"/>
              </a:solidFill>
              <a:latin typeface="Arial" panose="020B0604020202020204" pitchFamily="34" charset="0"/>
              <a:cs typeface="Arial" panose="020B0604020202020204" pitchFamily="34" charset="0"/>
            </a:endParaRPr>
          </a:p>
          <a:p>
            <a:pPr indent="-361950" algn="just">
              <a:buFont typeface="Wingdings" panose="05000000000000000000" pitchFamily="2" charset="2"/>
              <a:buChar char="Ø"/>
            </a:pPr>
            <a:r>
              <a:rPr lang="en-GB" sz="2400" dirty="0">
                <a:solidFill>
                  <a:schemeClr val="bg1"/>
                </a:solidFill>
                <a:latin typeface="Arial" panose="020B0604020202020204" pitchFamily="34" charset="0"/>
                <a:cs typeface="Arial" panose="020B0604020202020204" pitchFamily="34" charset="0"/>
              </a:rPr>
              <a:t> Cost – 1.3 Cr (Qty – 500/ Yr)</a:t>
            </a:r>
          </a:p>
          <a:p>
            <a:pPr indent="-361950" algn="just">
              <a:buFont typeface="Wingdings" panose="05000000000000000000" pitchFamily="2" charset="2"/>
              <a:buChar char="Ø"/>
            </a:pPr>
            <a:endParaRPr lang="en-GB" sz="2400" dirty="0">
              <a:solidFill>
                <a:schemeClr val="bg1"/>
              </a:solidFill>
              <a:latin typeface="Arial" panose="020B0604020202020204" pitchFamily="34" charset="0"/>
              <a:cs typeface="Arial" panose="020B0604020202020204" pitchFamily="34" charset="0"/>
            </a:endParaRPr>
          </a:p>
          <a:p>
            <a:pPr lvl="8" indent="-361950" algn="just"/>
            <a:r>
              <a:rPr lang="en-US" sz="2400" b="1" dirty="0">
                <a:solidFill>
                  <a:srgbClr val="FFFF00"/>
                </a:solidFill>
                <a:ea typeface="Times New Roman" pitchFamily="18" charset="0"/>
                <a:cs typeface="Arial" pitchFamily="34" charset="0"/>
              </a:rPr>
              <a:t>	</a:t>
            </a:r>
            <a:r>
              <a:rPr lang="en-US" sz="2400" b="1" u="sng" dirty="0">
                <a:solidFill>
                  <a:srgbClr val="FFFF00"/>
                </a:solidFill>
                <a:ea typeface="Times New Roman" pitchFamily="18" charset="0"/>
                <a:cs typeface="Arial" pitchFamily="34" charset="0"/>
              </a:rPr>
              <a:t>PFT</a:t>
            </a:r>
            <a:r>
              <a:rPr lang="en-US" sz="2400" dirty="0">
                <a:solidFill>
                  <a:srgbClr val="FFFF00"/>
                </a:solidFill>
                <a:ea typeface="Times New Roman" pitchFamily="18" charset="0"/>
                <a:cs typeface="Arial" pitchFamily="34" charset="0"/>
              </a:rPr>
              <a:t> – Capt  GR </a:t>
            </a:r>
            <a:r>
              <a:rPr lang="en-US" sz="2400" dirty="0" err="1">
                <a:solidFill>
                  <a:srgbClr val="FFFF00"/>
                </a:solidFill>
                <a:ea typeface="Times New Roman" pitchFamily="18" charset="0"/>
                <a:cs typeface="Arial" pitchFamily="34" charset="0"/>
              </a:rPr>
              <a:t>Wani</a:t>
            </a:r>
            <a:r>
              <a:rPr lang="en-US" sz="2400" dirty="0">
                <a:solidFill>
                  <a:srgbClr val="FFFF00"/>
                </a:solidFill>
                <a:ea typeface="Times New Roman" pitchFamily="18" charset="0"/>
                <a:cs typeface="Arial" pitchFamily="34" charset="0"/>
              </a:rPr>
              <a:t> (26194691)</a:t>
            </a:r>
          </a:p>
          <a:p>
            <a:pPr lvl="3" indent="-361950" algn="just"/>
            <a:r>
              <a:rPr lang="en-US" sz="2400" dirty="0">
                <a:solidFill>
                  <a:srgbClr val="FFFF00"/>
                </a:solidFill>
                <a:ea typeface="Times New Roman" pitchFamily="18" charset="0"/>
                <a:cs typeface="Arial" pitchFamily="34" charset="0"/>
              </a:rPr>
              <a:t>               	                        Cdr S </a:t>
            </a:r>
            <a:r>
              <a:rPr lang="en-US" sz="2400" dirty="0" err="1">
                <a:solidFill>
                  <a:srgbClr val="FFFF00"/>
                </a:solidFill>
                <a:ea typeface="Times New Roman" pitchFamily="18" charset="0"/>
                <a:cs typeface="Arial" pitchFamily="34" charset="0"/>
              </a:rPr>
              <a:t>Dutt</a:t>
            </a:r>
            <a:r>
              <a:rPr lang="en-US" sz="2400" dirty="0">
                <a:solidFill>
                  <a:srgbClr val="FFFF00"/>
                </a:solidFill>
                <a:ea typeface="Times New Roman" pitchFamily="18" charset="0"/>
                <a:cs typeface="Arial" pitchFamily="34" charset="0"/>
              </a:rPr>
              <a:t> Roy (26194649)</a:t>
            </a:r>
            <a:endParaRPr lang="en-GB" sz="2400" dirty="0">
              <a:solidFill>
                <a:schemeClr val="bg1"/>
              </a:solidFill>
              <a:latin typeface="Arial" panose="020B0604020202020204" pitchFamily="34" charset="0"/>
              <a:cs typeface="Arial" panose="020B0604020202020204" pitchFamily="34" charset="0"/>
            </a:endParaRPr>
          </a:p>
          <a:p>
            <a:pPr algn="just"/>
            <a:r>
              <a:rPr lang="en-GB" sz="2400" dirty="0">
                <a:solidFill>
                  <a:srgbClr val="FFFF00"/>
                </a:solidFill>
                <a:latin typeface="Arial" panose="020B0604020202020204" pitchFamily="34" charset="0"/>
                <a:cs typeface="Arial" panose="020B0604020202020204" pitchFamily="34" charset="0"/>
              </a:rPr>
              <a:t>		</a:t>
            </a:r>
            <a:endParaRPr lang="en-GB"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635529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pPr lvl="0"/>
            <a:r>
              <a:rPr lang="en-GB" sz="2400" b="1" u="sng" dirty="0">
                <a:solidFill>
                  <a:srgbClr val="FFFF00"/>
                </a:solidFill>
                <a:latin typeface="Arial" panose="020B0604020202020204" pitchFamily="34" charset="0"/>
                <a:cs typeface="Arial" panose="020B0604020202020204" pitchFamily="34" charset="0"/>
              </a:rPr>
              <a:t/>
            </a:r>
            <a:br>
              <a:rPr lang="en-GB" sz="2400" b="1" u="sng" dirty="0">
                <a:solidFill>
                  <a:srgbClr val="FFFF00"/>
                </a:solidFill>
                <a:latin typeface="Arial" panose="020B0604020202020204" pitchFamily="34" charset="0"/>
                <a:cs typeface="Arial" panose="020B0604020202020204" pitchFamily="34" charset="0"/>
              </a:rPr>
            </a:br>
            <a:r>
              <a:rPr lang="en-GB" sz="2400" b="1" u="sng" dirty="0">
                <a:solidFill>
                  <a:srgbClr val="FFFF00"/>
                </a:solidFill>
                <a:latin typeface="Arial" panose="020B0604020202020204" pitchFamily="34" charset="0"/>
                <a:cs typeface="Arial" panose="020B0604020202020204" pitchFamily="34" charset="0"/>
              </a:rPr>
              <a:t/>
            </a:r>
            <a:br>
              <a:rPr lang="en-GB" sz="2400" b="1" u="sng" dirty="0">
                <a:solidFill>
                  <a:srgbClr val="FFFF00"/>
                </a:solidFill>
                <a:latin typeface="Arial" panose="020B0604020202020204" pitchFamily="34" charset="0"/>
                <a:cs typeface="Arial" panose="020B0604020202020204" pitchFamily="34" charset="0"/>
              </a:rPr>
            </a:br>
            <a:r>
              <a:rPr lang="en-US" sz="2400" b="1" u="sng" dirty="0">
                <a:solidFill>
                  <a:srgbClr val="FFFF00"/>
                </a:solidFill>
                <a:latin typeface="Tahoma" panose="020B0604030504040204" pitchFamily="34" charset="0"/>
                <a:ea typeface="Tahoma" panose="020B0604030504040204" pitchFamily="34" charset="0"/>
                <a:cs typeface="Tahoma" panose="020B0604030504040204" pitchFamily="34" charset="0"/>
              </a:rPr>
              <a:t>PROXIMITY, DA AND GRAZE FUZE FOR 76/62 SRGM WITH UNIVERSAL CAPABILITY FOR 76-127MM AMMUNITION</a:t>
            </a:r>
            <a:br>
              <a:rPr lang="en-US" sz="2400" b="1" u="sng" dirty="0">
                <a:solidFill>
                  <a:srgbClr val="FFFF00"/>
                </a:solidFill>
                <a:latin typeface="Tahoma" panose="020B0604030504040204" pitchFamily="34" charset="0"/>
                <a:ea typeface="Tahoma" panose="020B0604030504040204" pitchFamily="34" charset="0"/>
                <a:cs typeface="Tahoma" panose="020B0604030504040204" pitchFamily="34" charset="0"/>
              </a:rPr>
            </a:br>
            <a:r>
              <a:rPr lang="en-US" sz="2800" b="1" u="sng" dirty="0">
                <a:solidFill>
                  <a:srgbClr val="FFFF00"/>
                </a:solidFill>
                <a:latin typeface="Arial" panose="020B0604020202020204" pitchFamily="34" charset="0"/>
                <a:ea typeface="Tahoma" panose="020B0604030504040204" pitchFamily="34" charset="0"/>
                <a:cs typeface="Arial" panose="020B0604020202020204" pitchFamily="34" charset="0"/>
              </a:rPr>
              <a:t/>
            </a:r>
            <a:br>
              <a:rPr lang="en-US" sz="2800" b="1" u="sng" dirty="0">
                <a:solidFill>
                  <a:srgbClr val="FFFF00"/>
                </a:solidFill>
                <a:latin typeface="Arial" panose="020B0604020202020204" pitchFamily="34" charset="0"/>
                <a:ea typeface="Tahoma" panose="020B0604030504040204" pitchFamily="34" charset="0"/>
                <a:cs typeface="Arial" panose="020B0604020202020204" pitchFamily="34" charset="0"/>
              </a:rPr>
            </a:br>
            <a:endParaRPr lang="en-IN" sz="2400" b="1" u="sng" dirty="0">
              <a:solidFill>
                <a:srgbClr val="FFFF00"/>
              </a:solidFill>
              <a:latin typeface="Arial" pitchFamily="34" charset="0"/>
              <a:cs typeface="Arial" pitchFamily="34" charset="0"/>
            </a:endParaRPr>
          </a:p>
        </p:txBody>
      </p:sp>
      <p:sp>
        <p:nvSpPr>
          <p:cNvPr id="4" name="TextBox 3"/>
          <p:cNvSpPr txBox="1"/>
          <p:nvPr/>
        </p:nvSpPr>
        <p:spPr>
          <a:xfrm>
            <a:off x="152400" y="990600"/>
            <a:ext cx="8686800" cy="5970865"/>
          </a:xfrm>
          <a:prstGeom prst="rect">
            <a:avLst/>
          </a:prstGeom>
          <a:noFill/>
        </p:spPr>
        <p:txBody>
          <a:bodyPr wrap="square" rtlCol="0">
            <a:spAutoFit/>
          </a:bodyPr>
          <a:lstStyle/>
          <a:p>
            <a:pPr marL="342900" lvl="0" indent="-342900" algn="just">
              <a:buFont typeface="Wingdings" panose="05000000000000000000" pitchFamily="2" charset="2"/>
              <a:buChar char="Ø"/>
              <a:tabLst>
                <a:tab pos="457200" algn="l"/>
              </a:tabLst>
              <a:defRPr/>
            </a:pPr>
            <a:r>
              <a:rPr lang="en-US" sz="2400" dirty="0">
                <a:solidFill>
                  <a:schemeClr val="bg1"/>
                </a:solidFill>
                <a:latin typeface="Arial" panose="020B0604020202020204" pitchFamily="34" charset="0"/>
                <a:cs typeface="Arial" panose="020B0604020202020204" pitchFamily="34" charset="0"/>
              </a:rPr>
              <a:t>It is proposed that the </a:t>
            </a:r>
            <a:r>
              <a:rPr lang="en-US" sz="2400" dirty="0" err="1">
                <a:solidFill>
                  <a:schemeClr val="bg1"/>
                </a:solidFill>
                <a:latin typeface="Arial" panose="020B0604020202020204" pitchFamily="34" charset="0"/>
                <a:cs typeface="Arial" panose="020B0604020202020204" pitchFamily="34" charset="0"/>
              </a:rPr>
              <a:t>fuze</a:t>
            </a:r>
            <a:r>
              <a:rPr lang="en-US" sz="2400" dirty="0">
                <a:solidFill>
                  <a:schemeClr val="bg1"/>
                </a:solidFill>
                <a:latin typeface="Arial" panose="020B0604020202020204" pitchFamily="34" charset="0"/>
                <a:cs typeface="Arial" panose="020B0604020202020204" pitchFamily="34" charset="0"/>
              </a:rPr>
              <a:t> for 76/62 SRGM be developed as an universal </a:t>
            </a:r>
            <a:r>
              <a:rPr lang="en-US" sz="2400" dirty="0" err="1">
                <a:solidFill>
                  <a:schemeClr val="bg1"/>
                </a:solidFill>
                <a:latin typeface="Arial" panose="020B0604020202020204" pitchFamily="34" charset="0"/>
                <a:cs typeface="Arial" panose="020B0604020202020204" pitchFamily="34" charset="0"/>
              </a:rPr>
              <a:t>fuze</a:t>
            </a:r>
            <a:r>
              <a:rPr lang="en-US" sz="2400" dirty="0">
                <a:solidFill>
                  <a:schemeClr val="bg1"/>
                </a:solidFill>
                <a:latin typeface="Arial" panose="020B0604020202020204" pitchFamily="34" charset="0"/>
                <a:cs typeface="Arial" panose="020B0604020202020204" pitchFamily="34" charset="0"/>
              </a:rPr>
              <a:t> with electronics that can be adapted for higher calibers</a:t>
            </a:r>
          </a:p>
          <a:p>
            <a:pPr marL="342900" lvl="0" indent="-342900" algn="just">
              <a:buFont typeface="Wingdings" panose="05000000000000000000" pitchFamily="2" charset="2"/>
              <a:buChar char="Ø"/>
              <a:tabLst>
                <a:tab pos="457200" algn="l"/>
              </a:tabLst>
              <a:defRPr/>
            </a:pPr>
            <a:endParaRPr lang="en-US" sz="1400" dirty="0">
              <a:solidFill>
                <a:schemeClr val="bg1"/>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tabLst>
                <a:tab pos="457200" algn="l"/>
              </a:tabLst>
              <a:defRPr/>
            </a:pPr>
            <a:r>
              <a:rPr lang="en-US" sz="2400" dirty="0">
                <a:solidFill>
                  <a:srgbClr val="FFFF00"/>
                </a:solidFill>
                <a:latin typeface="Arial" panose="020B0604020202020204" pitchFamily="34" charset="0"/>
                <a:cs typeface="Arial" panose="020B0604020202020204" pitchFamily="34" charset="0"/>
              </a:rPr>
              <a:t> </a:t>
            </a:r>
            <a:r>
              <a:rPr lang="en-US" sz="2400" i="1" dirty="0">
                <a:solidFill>
                  <a:srgbClr val="FFFF00"/>
                </a:solidFill>
              </a:rPr>
              <a:t>IN</a:t>
            </a:r>
            <a:r>
              <a:rPr lang="en-US" sz="2400" dirty="0">
                <a:solidFill>
                  <a:srgbClr val="FFFF00"/>
                </a:solidFill>
              </a:rPr>
              <a:t> uses guns of calibers in the range of 76mm to 100mm, and envisaged to use guns of higher caliber up to 127mm</a:t>
            </a:r>
          </a:p>
          <a:p>
            <a:pPr marL="342900" indent="-342900" algn="just">
              <a:buFont typeface="Wingdings" panose="05000000000000000000" pitchFamily="2" charset="2"/>
              <a:buChar char="Ø"/>
              <a:tabLst>
                <a:tab pos="457200" algn="l"/>
              </a:tabLst>
              <a:defRPr/>
            </a:pPr>
            <a:endParaRPr lang="en-US" sz="1600" b="1" i="1" dirty="0">
              <a:solidFill>
                <a:schemeClr val="bg1"/>
              </a:solidFill>
            </a:endParaRPr>
          </a:p>
          <a:p>
            <a:pPr marL="342900" indent="-342900" algn="just">
              <a:buFont typeface="Wingdings" panose="05000000000000000000" pitchFamily="2" charset="2"/>
              <a:buChar char="Ø"/>
              <a:tabLst>
                <a:tab pos="457200" algn="l"/>
              </a:tabLst>
              <a:defRPr/>
            </a:pPr>
            <a:r>
              <a:rPr lang="en-US" sz="2400" b="1" i="1" dirty="0">
                <a:solidFill>
                  <a:schemeClr val="bg1"/>
                </a:solidFill>
              </a:rPr>
              <a:t> </a:t>
            </a:r>
            <a:r>
              <a:rPr lang="en-US" sz="2400" dirty="0">
                <a:solidFill>
                  <a:schemeClr val="bg1"/>
                </a:solidFill>
              </a:rPr>
              <a:t>Salient features:-</a:t>
            </a:r>
          </a:p>
          <a:p>
            <a:pPr marL="342900" indent="-342900" algn="just">
              <a:buFont typeface="Wingdings" panose="05000000000000000000" pitchFamily="2" charset="2"/>
              <a:buChar char="Ø"/>
              <a:tabLst>
                <a:tab pos="457200" algn="l"/>
              </a:tabLst>
              <a:defRPr/>
            </a:pPr>
            <a:endParaRPr lang="en-US" sz="1600" b="1" i="1" dirty="0">
              <a:solidFill>
                <a:schemeClr val="bg1"/>
              </a:solidFill>
            </a:endParaRPr>
          </a:p>
          <a:p>
            <a:pPr marL="1257300" lvl="2" indent="-342900" algn="just">
              <a:buFont typeface="Wingdings" panose="05000000000000000000" pitchFamily="2" charset="2"/>
              <a:buChar char="ü"/>
              <a:tabLst>
                <a:tab pos="457200" algn="l"/>
              </a:tabLst>
              <a:defRPr/>
            </a:pPr>
            <a:r>
              <a:rPr lang="en-US" sz="2400" dirty="0">
                <a:solidFill>
                  <a:schemeClr val="bg1"/>
                </a:solidFill>
              </a:rPr>
              <a:t>Universal </a:t>
            </a:r>
            <a:r>
              <a:rPr lang="en-US" sz="2400" dirty="0" err="1">
                <a:solidFill>
                  <a:schemeClr val="bg1"/>
                </a:solidFill>
              </a:rPr>
              <a:t>fuze</a:t>
            </a:r>
            <a:r>
              <a:rPr lang="en-US" sz="2400" dirty="0">
                <a:solidFill>
                  <a:schemeClr val="bg1"/>
                </a:solidFill>
              </a:rPr>
              <a:t> should be adaptable to functioning in proximity(default) or DA mode</a:t>
            </a:r>
          </a:p>
          <a:p>
            <a:pPr marL="1257300" lvl="2" indent="-342900" algn="just">
              <a:buFont typeface="Wingdings" panose="05000000000000000000" pitchFamily="2" charset="2"/>
              <a:buChar char="ü"/>
              <a:tabLst>
                <a:tab pos="457200" algn="l"/>
              </a:tabLst>
              <a:defRPr/>
            </a:pPr>
            <a:r>
              <a:rPr lang="en-US" sz="2400" dirty="0">
                <a:solidFill>
                  <a:srgbClr val="FFFF00"/>
                </a:solidFill>
              </a:rPr>
              <a:t>Graze action backup</a:t>
            </a:r>
          </a:p>
          <a:p>
            <a:pPr marL="1257300" lvl="2" indent="-342900" algn="just">
              <a:buFont typeface="Wingdings" panose="05000000000000000000" pitchFamily="2" charset="2"/>
              <a:buChar char="ü"/>
              <a:tabLst>
                <a:tab pos="457200" algn="l"/>
              </a:tabLst>
              <a:defRPr/>
            </a:pPr>
            <a:r>
              <a:rPr lang="en-US" sz="2400" dirty="0">
                <a:solidFill>
                  <a:schemeClr val="bg1"/>
                </a:solidFill>
              </a:rPr>
              <a:t>Proximity mode should have Self Destruct option after a specified flight time as backup</a:t>
            </a:r>
          </a:p>
          <a:p>
            <a:pPr marL="342900" indent="-342900" algn="just">
              <a:buFont typeface="Wingdings" panose="05000000000000000000" pitchFamily="2" charset="2"/>
              <a:buChar char="Ø"/>
              <a:tabLst>
                <a:tab pos="457200" algn="l"/>
              </a:tabLst>
              <a:defRPr/>
            </a:pPr>
            <a:r>
              <a:rPr lang="en-US" sz="2400" dirty="0">
                <a:solidFill>
                  <a:srgbClr val="FFFF00"/>
                </a:solidFill>
              </a:rPr>
              <a:t> Cost – 6000 per unit (</a:t>
            </a:r>
            <a:r>
              <a:rPr lang="en-US" sz="2400" dirty="0" err="1">
                <a:solidFill>
                  <a:srgbClr val="FFFF00"/>
                </a:solidFill>
              </a:rPr>
              <a:t>Qty</a:t>
            </a:r>
            <a:r>
              <a:rPr lang="en-US" sz="2400" dirty="0">
                <a:solidFill>
                  <a:srgbClr val="FFFF00"/>
                </a:solidFill>
              </a:rPr>
              <a:t>- 5000 </a:t>
            </a:r>
            <a:r>
              <a:rPr lang="en-US" sz="2400" dirty="0" err="1">
                <a:solidFill>
                  <a:srgbClr val="FFFF00"/>
                </a:solidFill>
              </a:rPr>
              <a:t>fuzes</a:t>
            </a:r>
            <a:r>
              <a:rPr lang="en-US" sz="2400" dirty="0">
                <a:solidFill>
                  <a:srgbClr val="FFFF00"/>
                </a:solidFill>
              </a:rPr>
              <a:t> @ 500/ </a:t>
            </a:r>
            <a:r>
              <a:rPr lang="en-US" sz="2400" dirty="0" err="1">
                <a:solidFill>
                  <a:srgbClr val="FFFF00"/>
                </a:solidFill>
              </a:rPr>
              <a:t>Yr</a:t>
            </a:r>
            <a:r>
              <a:rPr lang="en-US" sz="2400" dirty="0">
                <a:solidFill>
                  <a:srgbClr val="FFFF00"/>
                </a:solidFill>
              </a:rPr>
              <a:t>)</a:t>
            </a:r>
          </a:p>
          <a:p>
            <a:pPr lvl="8" indent="-361950" algn="just">
              <a:buFont typeface="Wingdings" panose="05000000000000000000" pitchFamily="2" charset="2"/>
              <a:buChar char="Ø"/>
            </a:pPr>
            <a:r>
              <a:rPr lang="en-US" sz="2400" b="1" u="sng" dirty="0">
                <a:solidFill>
                  <a:srgbClr val="FFFF00"/>
                </a:solidFill>
                <a:ea typeface="Times New Roman" pitchFamily="18" charset="0"/>
                <a:cs typeface="Arial" pitchFamily="34" charset="0"/>
              </a:rPr>
              <a:t>PFT</a:t>
            </a:r>
            <a:r>
              <a:rPr lang="en-US" sz="2400" dirty="0">
                <a:solidFill>
                  <a:srgbClr val="FFFF00"/>
                </a:solidFill>
                <a:ea typeface="Times New Roman" pitchFamily="18" charset="0"/>
                <a:cs typeface="Arial" pitchFamily="34" charset="0"/>
              </a:rPr>
              <a:t> – Capt  GR </a:t>
            </a:r>
            <a:r>
              <a:rPr lang="en-US" sz="2400" dirty="0" err="1">
                <a:solidFill>
                  <a:srgbClr val="FFFF00"/>
                </a:solidFill>
                <a:ea typeface="Times New Roman" pitchFamily="18" charset="0"/>
                <a:cs typeface="Arial" pitchFamily="34" charset="0"/>
              </a:rPr>
              <a:t>Wani</a:t>
            </a:r>
            <a:r>
              <a:rPr lang="en-US" sz="2400" dirty="0">
                <a:solidFill>
                  <a:srgbClr val="FFFF00"/>
                </a:solidFill>
                <a:ea typeface="Times New Roman" pitchFamily="18" charset="0"/>
                <a:cs typeface="Arial" pitchFamily="34" charset="0"/>
              </a:rPr>
              <a:t> (26194691)</a:t>
            </a:r>
          </a:p>
          <a:p>
            <a:pPr lvl="3" indent="-361950" algn="just"/>
            <a:r>
              <a:rPr lang="en-US" sz="2400" dirty="0">
                <a:solidFill>
                  <a:srgbClr val="FFFF00"/>
                </a:solidFill>
                <a:ea typeface="Times New Roman" pitchFamily="18" charset="0"/>
                <a:cs typeface="Arial" pitchFamily="34" charset="0"/>
              </a:rPr>
              <a:t>               	                        Cdr S </a:t>
            </a:r>
            <a:r>
              <a:rPr lang="en-US" sz="2400" dirty="0" err="1">
                <a:solidFill>
                  <a:srgbClr val="FFFF00"/>
                </a:solidFill>
                <a:ea typeface="Times New Roman" pitchFamily="18" charset="0"/>
                <a:cs typeface="Arial" pitchFamily="34" charset="0"/>
              </a:rPr>
              <a:t>Dutt</a:t>
            </a:r>
            <a:r>
              <a:rPr lang="en-US" sz="2400" dirty="0">
                <a:solidFill>
                  <a:srgbClr val="FFFF00"/>
                </a:solidFill>
                <a:ea typeface="Times New Roman" pitchFamily="18" charset="0"/>
                <a:cs typeface="Arial" pitchFamily="34" charset="0"/>
              </a:rPr>
              <a:t> Roy (26194649)</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7588144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noAutofit/>
          </a:bodyPr>
          <a:lstStyle/>
          <a:p>
            <a:r>
              <a:rPr lang="en-GB" sz="3200" b="1" u="sng" dirty="0">
                <a:solidFill>
                  <a:srgbClr val="FFFF00"/>
                </a:solidFill>
                <a:latin typeface="Arial" panose="020B0604020202020204" pitchFamily="34" charset="0"/>
                <a:cs typeface="Arial" panose="020B0604020202020204" pitchFamily="34" charset="0"/>
              </a:rPr>
              <a:t/>
            </a:r>
            <a:br>
              <a:rPr lang="en-GB" sz="3200" b="1" u="sng" dirty="0">
                <a:solidFill>
                  <a:srgbClr val="FFFF00"/>
                </a:solidFill>
                <a:latin typeface="Arial" panose="020B0604020202020204" pitchFamily="34" charset="0"/>
                <a:cs typeface="Arial" panose="020B0604020202020204" pitchFamily="34" charset="0"/>
              </a:rPr>
            </a:br>
            <a:r>
              <a:rPr lang="en-GB" sz="3200" b="1" u="sng" dirty="0">
                <a:solidFill>
                  <a:srgbClr val="FFFF00"/>
                </a:solidFill>
                <a:latin typeface="Arial" panose="020B0604020202020204" pitchFamily="34" charset="0"/>
                <a:cs typeface="Arial" panose="020B0604020202020204" pitchFamily="34" charset="0"/>
              </a:rPr>
              <a:t/>
            </a:r>
            <a:br>
              <a:rPr lang="en-GB" sz="3200" b="1" u="sng" dirty="0">
                <a:solidFill>
                  <a:srgbClr val="FFFF00"/>
                </a:solidFill>
                <a:latin typeface="Arial" panose="020B0604020202020204" pitchFamily="34" charset="0"/>
                <a:cs typeface="Arial" panose="020B0604020202020204" pitchFamily="34" charset="0"/>
              </a:rPr>
            </a:br>
            <a:r>
              <a:rPr lang="en-GB" sz="3200" b="1" u="sng" dirty="0">
                <a:solidFill>
                  <a:srgbClr val="FFFF00"/>
                </a:solidFill>
                <a:latin typeface="Arial" panose="020B0604020202020204" pitchFamily="34" charset="0"/>
                <a:cs typeface="Arial" panose="020B0604020202020204" pitchFamily="34" charset="0"/>
              </a:rPr>
              <a:t/>
            </a:r>
            <a:br>
              <a:rPr lang="en-GB" sz="3200" b="1" u="sng" dirty="0">
                <a:solidFill>
                  <a:srgbClr val="FFFF00"/>
                </a:solidFill>
                <a:latin typeface="Arial" panose="020B0604020202020204" pitchFamily="34" charset="0"/>
                <a:cs typeface="Arial" panose="020B0604020202020204" pitchFamily="34" charset="0"/>
              </a:rPr>
            </a:br>
            <a:r>
              <a:rPr lang="en-US" sz="3200" b="1" u="sng" dirty="0">
                <a:solidFill>
                  <a:srgbClr val="FFFF00"/>
                </a:solidFill>
                <a:latin typeface="Tahoma" panose="020B0604030504040204" pitchFamily="34" charset="0"/>
                <a:ea typeface="Tahoma" panose="020B0604030504040204" pitchFamily="34" charset="0"/>
                <a:cs typeface="Tahoma" panose="020B0604030504040204" pitchFamily="34" charset="0"/>
              </a:rPr>
              <a:t>DETONATOR 7 SEC DELAY FOR HAND GRENADE 36M</a:t>
            </a:r>
            <a:br>
              <a:rPr lang="en-US" sz="3200" b="1" u="sng" dirty="0">
                <a:solidFill>
                  <a:srgbClr val="FFFF00"/>
                </a:solidFill>
                <a:latin typeface="Tahoma" panose="020B0604030504040204" pitchFamily="34" charset="0"/>
                <a:ea typeface="Tahoma" panose="020B0604030504040204" pitchFamily="34" charset="0"/>
                <a:cs typeface="Tahoma" panose="020B0604030504040204" pitchFamily="34" charset="0"/>
              </a:rPr>
            </a:br>
            <a:r>
              <a:rPr lang="en-US" sz="3200" b="1" u="sng" dirty="0">
                <a:solidFill>
                  <a:srgbClr val="FFFF00"/>
                </a:solidFill>
                <a:latin typeface="Tahoma" panose="020B0604030504040204" pitchFamily="34" charset="0"/>
                <a:ea typeface="Tahoma" panose="020B0604030504040204" pitchFamily="34" charset="0"/>
                <a:cs typeface="Tahoma" panose="020B0604030504040204" pitchFamily="34" charset="0"/>
              </a:rPr>
              <a:t/>
            </a:r>
            <a:br>
              <a:rPr lang="en-US" sz="3200" b="1" u="sng" dirty="0">
                <a:solidFill>
                  <a:srgbClr val="FFFF00"/>
                </a:solidFill>
                <a:latin typeface="Tahoma" panose="020B0604030504040204" pitchFamily="34" charset="0"/>
                <a:ea typeface="Tahoma" panose="020B0604030504040204" pitchFamily="34" charset="0"/>
                <a:cs typeface="Tahoma" panose="020B0604030504040204" pitchFamily="34" charset="0"/>
              </a:rPr>
            </a:br>
            <a:r>
              <a:rPr lang="en-US" sz="3600" b="1" u="sng" dirty="0">
                <a:solidFill>
                  <a:srgbClr val="FFFF00"/>
                </a:solidFill>
                <a:latin typeface="Arial" panose="020B0604020202020204" pitchFamily="34" charset="0"/>
                <a:ea typeface="Tahoma" panose="020B0604030504040204" pitchFamily="34" charset="0"/>
                <a:cs typeface="Arial" panose="020B0604020202020204" pitchFamily="34" charset="0"/>
              </a:rPr>
              <a:t/>
            </a:r>
            <a:br>
              <a:rPr lang="en-US" sz="3600" b="1" u="sng" dirty="0">
                <a:solidFill>
                  <a:srgbClr val="FFFF00"/>
                </a:solidFill>
                <a:latin typeface="Arial" panose="020B0604020202020204" pitchFamily="34" charset="0"/>
                <a:ea typeface="Tahoma" panose="020B0604030504040204" pitchFamily="34" charset="0"/>
                <a:cs typeface="Arial" panose="020B0604020202020204" pitchFamily="34" charset="0"/>
              </a:rPr>
            </a:br>
            <a:endParaRPr lang="en-IN" sz="3200" b="1" u="sng" dirty="0">
              <a:solidFill>
                <a:srgbClr val="FFFF00"/>
              </a:solidFill>
              <a:latin typeface="Arial" pitchFamily="34" charset="0"/>
              <a:cs typeface="Arial" pitchFamily="34" charset="0"/>
            </a:endParaRPr>
          </a:p>
        </p:txBody>
      </p:sp>
      <p:sp>
        <p:nvSpPr>
          <p:cNvPr id="4" name="TextBox 3"/>
          <p:cNvSpPr txBox="1"/>
          <p:nvPr/>
        </p:nvSpPr>
        <p:spPr>
          <a:xfrm>
            <a:off x="304800" y="1371600"/>
            <a:ext cx="8610600" cy="6832640"/>
          </a:xfrm>
          <a:prstGeom prst="rect">
            <a:avLst/>
          </a:prstGeom>
          <a:noFill/>
        </p:spPr>
        <p:txBody>
          <a:bodyPr wrap="square" rtlCol="0">
            <a:spAutoFit/>
          </a:bodyPr>
          <a:lstStyle/>
          <a:p>
            <a:pPr marL="342900" indent="-342900" algn="just">
              <a:lnSpc>
                <a:spcPct val="80000"/>
              </a:lnSpc>
              <a:buFont typeface="Wingdings" panose="05000000000000000000" pitchFamily="2" charset="2"/>
              <a:buChar char="Ø"/>
            </a:pPr>
            <a:r>
              <a:rPr lang="en-US" sz="2800" dirty="0">
                <a:solidFill>
                  <a:schemeClr val="bg1"/>
                </a:solidFill>
                <a:latin typeface="Arial" panose="020B0604020202020204" pitchFamily="34" charset="0"/>
                <a:cs typeface="Arial" panose="020B0604020202020204" pitchFamily="34" charset="0"/>
              </a:rPr>
              <a:t>The detonator, when initiated by the 0.22 RF cap(with VH-2 composition), should ensure explosion of CDSC 0.5kg</a:t>
            </a:r>
            <a:endParaRPr lang="en-US" sz="2800" i="1" dirty="0">
              <a:solidFill>
                <a:schemeClr val="bg1"/>
              </a:solidFill>
              <a:latin typeface="Arial" panose="020B0604020202020204" pitchFamily="34" charset="0"/>
              <a:cs typeface="Arial" panose="020B0604020202020204" pitchFamily="34" charset="0"/>
            </a:endParaRPr>
          </a:p>
          <a:p>
            <a:pPr marL="342900" lvl="0" indent="-342900" algn="just">
              <a:buFont typeface="Wingdings" panose="05000000000000000000" pitchFamily="2" charset="2"/>
              <a:buChar char="Ø"/>
              <a:tabLst>
                <a:tab pos="457200" algn="l"/>
              </a:tabLst>
              <a:defRPr/>
            </a:pPr>
            <a:endParaRPr lang="en-US" sz="1600" dirty="0">
              <a:solidFill>
                <a:schemeClr val="bg1"/>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tabLst>
                <a:tab pos="457200" algn="l"/>
              </a:tabLst>
              <a:defRPr/>
            </a:pPr>
            <a:r>
              <a:rPr lang="en-US" sz="2800" dirty="0">
                <a:solidFill>
                  <a:srgbClr val="FFFF00"/>
                </a:solidFill>
                <a:latin typeface="Arial" panose="020B0604020202020204" pitchFamily="34" charset="0"/>
                <a:cs typeface="Arial" panose="020B0604020202020204" pitchFamily="34" charset="0"/>
              </a:rPr>
              <a:t>The detonator should ensure a specified delay life &gt; 10 years</a:t>
            </a:r>
          </a:p>
          <a:p>
            <a:pPr marL="342900" indent="-342900" algn="just">
              <a:buFont typeface="Wingdings" panose="05000000000000000000" pitchFamily="2" charset="2"/>
              <a:buChar char="Ø"/>
              <a:tabLst>
                <a:tab pos="457200" algn="l"/>
              </a:tabLst>
              <a:defRPr/>
            </a:pPr>
            <a:endParaRPr lang="en-US" sz="2800" dirty="0">
              <a:solidFill>
                <a:schemeClr val="bg1"/>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tabLst>
                <a:tab pos="457200" algn="l"/>
              </a:tabLst>
              <a:defRPr/>
            </a:pPr>
            <a:r>
              <a:rPr lang="en-US" sz="2800" dirty="0">
                <a:solidFill>
                  <a:schemeClr val="bg1"/>
                </a:solidFill>
                <a:latin typeface="Arial" panose="020B0604020202020204" pitchFamily="34" charset="0"/>
                <a:cs typeface="Arial" panose="020B0604020202020204" pitchFamily="34" charset="0"/>
              </a:rPr>
              <a:t> Cost – 800 per detonator (</a:t>
            </a:r>
            <a:r>
              <a:rPr lang="en-US" sz="2800" dirty="0" err="1">
                <a:solidFill>
                  <a:schemeClr val="bg1"/>
                </a:solidFill>
                <a:latin typeface="Arial" panose="020B0604020202020204" pitchFamily="34" charset="0"/>
                <a:cs typeface="Arial" panose="020B0604020202020204" pitchFamily="34" charset="0"/>
              </a:rPr>
              <a:t>Qty</a:t>
            </a:r>
            <a:r>
              <a:rPr lang="en-US" sz="2800" dirty="0">
                <a:solidFill>
                  <a:schemeClr val="bg1"/>
                </a:solidFill>
                <a:latin typeface="Arial" panose="020B0604020202020204" pitchFamily="34" charset="0"/>
                <a:cs typeface="Arial" panose="020B0604020202020204" pitchFamily="34" charset="0"/>
              </a:rPr>
              <a:t>- 5000)</a:t>
            </a:r>
          </a:p>
          <a:p>
            <a:pPr marL="1257300" lvl="2" indent="-342900" algn="just">
              <a:buFont typeface="Wingdings" panose="05000000000000000000" pitchFamily="2" charset="2"/>
              <a:buChar char="ü"/>
              <a:tabLst>
                <a:tab pos="457200" algn="l"/>
              </a:tabLst>
              <a:defRPr/>
            </a:pPr>
            <a:endParaRPr lang="en-US" sz="2800" dirty="0">
              <a:solidFill>
                <a:schemeClr val="bg1"/>
              </a:solidFill>
              <a:latin typeface="Arial" panose="020B0604020202020204" pitchFamily="34" charset="0"/>
              <a:cs typeface="Arial" panose="020B0604020202020204" pitchFamily="34" charset="0"/>
            </a:endParaRPr>
          </a:p>
          <a:p>
            <a:pPr marL="1257300" lvl="2" indent="-342900" algn="just">
              <a:buFont typeface="Wingdings" panose="05000000000000000000" pitchFamily="2" charset="2"/>
              <a:buChar char="ü"/>
              <a:tabLst>
                <a:tab pos="457200" algn="l"/>
              </a:tabLst>
              <a:defRPr/>
            </a:pPr>
            <a:endParaRPr lang="en-US" sz="2800" dirty="0">
              <a:solidFill>
                <a:schemeClr val="bg1"/>
              </a:solidFill>
              <a:latin typeface="Arial" panose="020B0604020202020204" pitchFamily="34" charset="0"/>
              <a:cs typeface="Arial" panose="020B0604020202020204" pitchFamily="34" charset="0"/>
            </a:endParaRPr>
          </a:p>
          <a:p>
            <a:pPr lvl="8" indent="-361950" algn="just"/>
            <a:r>
              <a:rPr lang="en-US" sz="2400" b="1" dirty="0">
                <a:solidFill>
                  <a:srgbClr val="FFFF00"/>
                </a:solidFill>
                <a:ea typeface="Times New Roman" pitchFamily="18" charset="0"/>
                <a:cs typeface="Arial" pitchFamily="34" charset="0"/>
              </a:rPr>
              <a:t>	</a:t>
            </a:r>
            <a:r>
              <a:rPr lang="en-US" sz="2400" b="1" u="sng" dirty="0">
                <a:solidFill>
                  <a:srgbClr val="FFFF00"/>
                </a:solidFill>
                <a:ea typeface="Times New Roman" pitchFamily="18" charset="0"/>
                <a:cs typeface="Arial" pitchFamily="34" charset="0"/>
              </a:rPr>
              <a:t>PFT</a:t>
            </a:r>
            <a:r>
              <a:rPr lang="en-US" sz="2400" dirty="0">
                <a:solidFill>
                  <a:srgbClr val="FFFF00"/>
                </a:solidFill>
                <a:ea typeface="Times New Roman" pitchFamily="18" charset="0"/>
                <a:cs typeface="Arial" pitchFamily="34" charset="0"/>
              </a:rPr>
              <a:t> – Capt  GR </a:t>
            </a:r>
            <a:r>
              <a:rPr lang="en-US" sz="2400" dirty="0" err="1">
                <a:solidFill>
                  <a:srgbClr val="FFFF00"/>
                </a:solidFill>
                <a:ea typeface="Times New Roman" pitchFamily="18" charset="0"/>
                <a:cs typeface="Arial" pitchFamily="34" charset="0"/>
              </a:rPr>
              <a:t>Wani</a:t>
            </a:r>
            <a:r>
              <a:rPr lang="en-US" sz="2400" dirty="0">
                <a:solidFill>
                  <a:srgbClr val="FFFF00"/>
                </a:solidFill>
                <a:ea typeface="Times New Roman" pitchFamily="18" charset="0"/>
                <a:cs typeface="Arial" pitchFamily="34" charset="0"/>
              </a:rPr>
              <a:t> (26194691)</a:t>
            </a:r>
          </a:p>
          <a:p>
            <a:pPr lvl="3" indent="-361950" algn="just"/>
            <a:r>
              <a:rPr lang="en-US" sz="2400" dirty="0">
                <a:solidFill>
                  <a:srgbClr val="FFFF00"/>
                </a:solidFill>
                <a:ea typeface="Times New Roman" pitchFamily="18" charset="0"/>
                <a:cs typeface="Arial" pitchFamily="34" charset="0"/>
              </a:rPr>
              <a:t>               	           	           Cdr S </a:t>
            </a:r>
            <a:r>
              <a:rPr lang="en-US" sz="2400" dirty="0" err="1">
                <a:solidFill>
                  <a:srgbClr val="FFFF00"/>
                </a:solidFill>
                <a:ea typeface="Times New Roman" pitchFamily="18" charset="0"/>
                <a:cs typeface="Arial" pitchFamily="34" charset="0"/>
              </a:rPr>
              <a:t>Dutt</a:t>
            </a:r>
            <a:r>
              <a:rPr lang="en-US" sz="2400" dirty="0">
                <a:solidFill>
                  <a:srgbClr val="FFFF00"/>
                </a:solidFill>
                <a:ea typeface="Times New Roman" pitchFamily="18" charset="0"/>
                <a:cs typeface="Arial" pitchFamily="34" charset="0"/>
              </a:rPr>
              <a:t> Roy (26194649)</a:t>
            </a:r>
            <a:endParaRPr lang="en-GB" sz="2400" dirty="0">
              <a:solidFill>
                <a:schemeClr val="bg1"/>
              </a:solidFill>
              <a:latin typeface="Arial" panose="020B0604020202020204" pitchFamily="34" charset="0"/>
              <a:cs typeface="Arial" panose="020B0604020202020204" pitchFamily="34" charset="0"/>
            </a:endParaRPr>
          </a:p>
          <a:p>
            <a:pPr marL="1257300" lvl="2" indent="-342900" algn="just">
              <a:tabLst>
                <a:tab pos="457200" algn="l"/>
              </a:tabLst>
              <a:defRPr/>
            </a:pPr>
            <a:endParaRPr lang="en-US" sz="2800" b="1" i="1" dirty="0">
              <a:solidFill>
                <a:schemeClr val="bg1"/>
              </a:solidFill>
              <a:latin typeface="Arial" panose="020B0604020202020204" pitchFamily="34" charset="0"/>
              <a:cs typeface="Arial" panose="020B0604020202020204" pitchFamily="34" charset="0"/>
            </a:endParaRPr>
          </a:p>
          <a:p>
            <a:pPr marL="342900" lvl="0" indent="-342900" algn="just">
              <a:buFont typeface="Wingdings" panose="05000000000000000000" pitchFamily="2" charset="2"/>
              <a:buChar char="Ø"/>
              <a:tabLst>
                <a:tab pos="457200" algn="l"/>
              </a:tabLst>
              <a:defRPr/>
            </a:pPr>
            <a:endParaRPr lang="en-US" sz="2800" dirty="0">
              <a:solidFill>
                <a:schemeClr val="bg1"/>
              </a:solidFill>
              <a:latin typeface="Arial" panose="020B0604020202020204" pitchFamily="34" charset="0"/>
              <a:cs typeface="Arial" panose="020B0604020202020204" pitchFamily="34" charset="0"/>
            </a:endParaRPr>
          </a:p>
          <a:p>
            <a:pPr algn="just">
              <a:spcAft>
                <a:spcPts val="1200"/>
              </a:spcAft>
              <a:defRPr/>
            </a:pPr>
            <a:endParaRPr lang="en-US" sz="2800" dirty="0">
              <a:solidFill>
                <a:schemeClr val="bg1"/>
              </a:solidFill>
              <a:latin typeface="Arial" panose="020B0604020202020204" pitchFamily="34" charset="0"/>
              <a:cs typeface="Arial" panose="020B0604020202020204" pitchFamily="34" charset="0"/>
            </a:endParaRPr>
          </a:p>
          <a:p>
            <a:pPr marL="1257300" lvl="2" indent="-342900" algn="just" defTabSz="1244600">
              <a:lnSpc>
                <a:spcPct val="80000"/>
              </a:lnSpc>
              <a:spcBef>
                <a:spcPct val="0"/>
              </a:spcBef>
              <a:buFont typeface="Wingdings" panose="05000000000000000000" pitchFamily="2" charset="2"/>
              <a:buChar char="ü"/>
            </a:pPr>
            <a:endParaRPr lang="en-US" sz="2800" dirty="0">
              <a:solidFill>
                <a:schemeClr val="bg1"/>
              </a:solidFill>
              <a:latin typeface="Arial" panose="020B0604020202020204" pitchFamily="34" charset="0"/>
              <a:cs typeface="Arial" panose="020B0604020202020204" pitchFamily="34" charset="0"/>
            </a:endParaRPr>
          </a:p>
          <a:p>
            <a:pPr lvl="2" algn="just">
              <a:lnSpc>
                <a:spcPct val="80000"/>
              </a:lnSpc>
              <a:defRPr/>
            </a:pPr>
            <a:endParaRPr lang="en-US"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4968359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2778DF-0BE0-4FD4-B26D-C0DECAA41143}" type="datetime1">
              <a:rPr lang="en-US" smtClean="0"/>
              <a:pPr/>
              <a:t>5/8/2018</a:t>
            </a:fld>
            <a:endParaRPr lang="en-IN" dirty="0"/>
          </a:p>
        </p:txBody>
      </p:sp>
      <p:sp>
        <p:nvSpPr>
          <p:cNvPr id="5" name="Slide Number Placeholder 4"/>
          <p:cNvSpPr>
            <a:spLocks noGrp="1"/>
          </p:cNvSpPr>
          <p:nvPr>
            <p:ph type="sldNum" sz="quarter" idx="12"/>
          </p:nvPr>
        </p:nvSpPr>
        <p:spPr/>
        <p:txBody>
          <a:bodyPr/>
          <a:lstStyle/>
          <a:p>
            <a:fld id="{3E8FA35D-07B2-4982-A05C-FA53E8620EA8}" type="slidenum">
              <a:rPr lang="en-IN" smtClean="0"/>
              <a:pPr/>
              <a:t>33</a:t>
            </a:fld>
            <a:endParaRPr lang="en-IN" dirty="0"/>
          </a:p>
        </p:txBody>
      </p:sp>
      <p:sp>
        <p:nvSpPr>
          <p:cNvPr id="7" name="Title 1"/>
          <p:cNvSpPr txBox="1">
            <a:spLocks/>
          </p:cNvSpPr>
          <p:nvPr/>
        </p:nvSpPr>
        <p:spPr>
          <a:xfrm>
            <a:off x="457200" y="1371600"/>
            <a:ext cx="8229600" cy="26289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b="1" u="sng" dirty="0">
                <a:solidFill>
                  <a:srgbClr val="FFFF00"/>
                </a:solidFill>
              </a:rPr>
              <a:t>Army Projects</a:t>
            </a:r>
          </a:p>
          <a:p>
            <a:endParaRPr lang="en-IN" b="1" u="sng" dirty="0">
              <a:solidFill>
                <a:srgbClr val="FFFF00"/>
              </a:solidFill>
            </a:endParaRPr>
          </a:p>
        </p:txBody>
      </p:sp>
    </p:spTree>
    <p:extLst>
      <p:ext uri="{BB962C8B-B14F-4D97-AF65-F5344CB8AC3E}">
        <p14:creationId xmlns:p14="http://schemas.microsoft.com/office/powerpoint/2010/main" xmlns="" val="40279431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2376517655"/>
              </p:ext>
            </p:extLst>
          </p:nvPr>
        </p:nvGraphicFramePr>
        <p:xfrm>
          <a:off x="251521" y="914400"/>
          <a:ext cx="8663879" cy="5031674"/>
        </p:xfrm>
        <a:graphic>
          <a:graphicData uri="http://schemas.openxmlformats.org/drawingml/2006/table">
            <a:tbl>
              <a:tblPr firstRow="1" bandRow="1">
                <a:tableStyleId>{5C22544A-7EE6-4342-B048-85BDC9FD1C3A}</a:tableStyleId>
              </a:tblPr>
              <a:tblGrid>
                <a:gridCol w="669307">
                  <a:extLst>
                    <a:ext uri="{9D8B030D-6E8A-4147-A177-3AD203B41FA5}">
                      <a16:colId xmlns:a16="http://schemas.microsoft.com/office/drawing/2014/main" xmlns="" val="20000"/>
                    </a:ext>
                  </a:extLst>
                </a:gridCol>
                <a:gridCol w="7994572">
                  <a:extLst>
                    <a:ext uri="{9D8B030D-6E8A-4147-A177-3AD203B41FA5}">
                      <a16:colId xmlns:a16="http://schemas.microsoft.com/office/drawing/2014/main" xmlns="" val="20001"/>
                    </a:ext>
                  </a:extLst>
                </a:gridCol>
              </a:tblGrid>
              <a:tr h="483758">
                <a:tc>
                  <a:txBody>
                    <a:bodyPr/>
                    <a:lstStyle/>
                    <a:p>
                      <a:pPr algn="ctr">
                        <a:lnSpc>
                          <a:spcPct val="100000"/>
                        </a:lnSpc>
                        <a:spcBef>
                          <a:spcPts val="0"/>
                        </a:spcBef>
                        <a:spcAft>
                          <a:spcPts val="0"/>
                        </a:spcAft>
                      </a:pPr>
                      <a:endParaRPr lang="en-US" sz="2800" b="1" u="sng" dirty="0">
                        <a:solidFill>
                          <a:srgbClr val="FFFF00"/>
                        </a:solidFill>
                        <a:latin typeface="+mn-lt"/>
                        <a:ea typeface="Tahoma" panose="020B0604030504040204" pitchFamily="34" charset="0"/>
                        <a:cs typeface="Tahoma" panose="020B0604030504040204" pitchFamily="34" charset="0"/>
                      </a:endParaRPr>
                    </a:p>
                  </a:txBody>
                  <a:tcPr>
                    <a:cell3D prstMaterial="dkEdge">
                      <a:bevel/>
                      <a:lightRig rig="flood" dir="t"/>
                    </a:cell3D>
                    <a:noFill/>
                  </a:tcPr>
                </a:tc>
                <a:tc>
                  <a:txBody>
                    <a:bodyPr/>
                    <a:lstStyle/>
                    <a:p>
                      <a:pPr algn="ctr">
                        <a:lnSpc>
                          <a:spcPct val="100000"/>
                        </a:lnSpc>
                        <a:spcBef>
                          <a:spcPts val="0"/>
                        </a:spcBef>
                        <a:spcAft>
                          <a:spcPts val="0"/>
                        </a:spcAft>
                      </a:pPr>
                      <a:r>
                        <a:rPr lang="en-US" sz="2800" b="1" u="sng" dirty="0">
                          <a:solidFill>
                            <a:srgbClr val="FFFF00"/>
                          </a:solidFill>
                          <a:latin typeface="+mn-lt"/>
                          <a:ea typeface="Tahoma" panose="020B0604030504040204" pitchFamily="34" charset="0"/>
                          <a:cs typeface="Tahoma" panose="020B0604030504040204" pitchFamily="34" charset="0"/>
                        </a:rPr>
                        <a:t>Project</a:t>
                      </a:r>
                    </a:p>
                  </a:txBody>
                  <a:tcPr>
                    <a:cell3D prstMaterial="dkEdge">
                      <a:bevel/>
                      <a:lightRig rig="flood" dir="t"/>
                    </a:cell3D>
                    <a:noFill/>
                  </a:tcPr>
                </a:tc>
                <a:extLst>
                  <a:ext uri="{0D108BD9-81ED-4DB2-BD59-A6C34878D82A}">
                    <a16:rowId xmlns:a16="http://schemas.microsoft.com/office/drawing/2014/main" xmlns="" val="10000"/>
                  </a:ext>
                </a:extLst>
              </a:tr>
              <a:tr h="682952">
                <a:tc>
                  <a:txBody>
                    <a:bodyPr/>
                    <a:lstStyle/>
                    <a:p>
                      <a:pPr algn="ctr">
                        <a:lnSpc>
                          <a:spcPct val="150000"/>
                        </a:lnSpc>
                        <a:spcBef>
                          <a:spcPts val="0"/>
                        </a:spcBef>
                        <a:spcAft>
                          <a:spcPts val="0"/>
                        </a:spcAft>
                      </a:pPr>
                      <a:r>
                        <a:rPr lang="en-US" sz="2800" b="1" dirty="0">
                          <a:solidFill>
                            <a:schemeClr val="accent6">
                              <a:lumMod val="40000"/>
                              <a:lumOff val="60000"/>
                            </a:schemeClr>
                          </a:solidFill>
                          <a:latin typeface="+mn-lt"/>
                          <a:ea typeface="Tahoma" panose="020B0604030504040204" pitchFamily="34" charset="0"/>
                          <a:cs typeface="Tahoma" panose="020B0604030504040204" pitchFamily="34" charset="0"/>
                        </a:rPr>
                        <a:t>1</a:t>
                      </a:r>
                    </a:p>
                  </a:txBody>
                  <a:tcPr>
                    <a:cell3D prstMaterial="dkEdge">
                      <a:bevel/>
                      <a:lightRig rig="flood" dir="t"/>
                    </a:cell3D>
                    <a:noFill/>
                  </a:tcPr>
                </a:tc>
                <a:tc>
                  <a:txBody>
                    <a:bodyPr/>
                    <a:lstStyle/>
                    <a:p>
                      <a:pPr marL="19685">
                        <a:lnSpc>
                          <a:spcPct val="115000"/>
                        </a:lnSpc>
                        <a:spcBef>
                          <a:spcPts val="100"/>
                        </a:spcBef>
                        <a:spcAft>
                          <a:spcPts val="100"/>
                        </a:spcAft>
                      </a:pPr>
                      <a:r>
                        <a:rPr lang="en-US" sz="2200" b="0" i="0" kern="1200" dirty="0">
                          <a:solidFill>
                            <a:schemeClr val="bg1"/>
                          </a:solidFill>
                          <a:latin typeface="Arial" pitchFamily="34" charset="0"/>
                          <a:ea typeface="Calibri"/>
                          <a:cs typeface="Arial" pitchFamily="34" charset="0"/>
                        </a:rPr>
                        <a:t>Upgraded Assault </a:t>
                      </a:r>
                      <a:r>
                        <a:rPr lang="en-US" sz="2200" b="0" i="0" kern="1200" dirty="0" err="1">
                          <a:solidFill>
                            <a:schemeClr val="bg1"/>
                          </a:solidFill>
                          <a:latin typeface="Arial" pitchFamily="34" charset="0"/>
                          <a:ea typeface="Calibri"/>
                          <a:cs typeface="Arial" pitchFamily="34" charset="0"/>
                        </a:rPr>
                        <a:t>Trackway</a:t>
                      </a:r>
                      <a:endParaRPr lang="en-IN" sz="2200" b="0" i="0" dirty="0">
                        <a:solidFill>
                          <a:schemeClr val="bg1"/>
                        </a:solidFill>
                        <a:latin typeface="Arial" pitchFamily="34" charset="0"/>
                        <a:ea typeface="Calibri"/>
                        <a:cs typeface="Arial" pitchFamily="34" charset="0"/>
                      </a:endParaRPr>
                    </a:p>
                  </a:txBody>
                  <a:tcPr marL="45720" marR="45720">
                    <a:cell3D prstMaterial="dkEdge">
                      <a:bevel/>
                      <a:lightRig rig="flood" dir="t"/>
                    </a:cell3D>
                    <a:noFill/>
                  </a:tcPr>
                </a:tc>
                <a:extLst>
                  <a:ext uri="{0D108BD9-81ED-4DB2-BD59-A6C34878D82A}">
                    <a16:rowId xmlns:a16="http://schemas.microsoft.com/office/drawing/2014/main" xmlns="" val="10001"/>
                  </a:ext>
                </a:extLst>
              </a:tr>
              <a:tr h="711408">
                <a:tc>
                  <a:txBody>
                    <a:bodyPr/>
                    <a:lstStyle/>
                    <a:p>
                      <a:pPr marL="0" algn="ctr" defTabSz="914400" rtl="0" eaLnBrk="1" latinLnBrk="0" hangingPunct="1">
                        <a:lnSpc>
                          <a:spcPct val="150000"/>
                        </a:lnSpc>
                        <a:spcBef>
                          <a:spcPts val="0"/>
                        </a:spcBef>
                        <a:spcAft>
                          <a:spcPts val="0"/>
                        </a:spcAft>
                        <a:buClr>
                          <a:srgbClr val="FFFFFF"/>
                        </a:buClr>
                        <a:buSzPct val="100000"/>
                        <a:defRPr/>
                      </a:pPr>
                      <a:r>
                        <a:rPr lang="en-US" sz="2800" b="1" kern="1200" dirty="0">
                          <a:solidFill>
                            <a:schemeClr val="accent6">
                              <a:lumMod val="40000"/>
                              <a:lumOff val="60000"/>
                            </a:schemeClr>
                          </a:solidFill>
                          <a:latin typeface="+mn-lt"/>
                          <a:ea typeface="Tahoma" panose="020B0604030504040204" pitchFamily="34" charset="0"/>
                          <a:cs typeface="Tahoma" panose="020B0604030504040204" pitchFamily="34" charset="0"/>
                        </a:rPr>
                        <a:t>2</a:t>
                      </a:r>
                    </a:p>
                  </a:txBody>
                  <a:tcPr>
                    <a:cell3D prstMaterial="dkEdge">
                      <a:bevel/>
                      <a:lightRig rig="flood" dir="t"/>
                    </a:cell3D>
                    <a:noFill/>
                  </a:tcPr>
                </a:tc>
                <a:tc>
                  <a:txBody>
                    <a:bodyPr/>
                    <a:lstStyle/>
                    <a:p>
                      <a:pPr marL="1905">
                        <a:lnSpc>
                          <a:spcPct val="115000"/>
                        </a:lnSpc>
                        <a:spcBef>
                          <a:spcPts val="100"/>
                        </a:spcBef>
                        <a:spcAft>
                          <a:spcPts val="100"/>
                        </a:spcAft>
                      </a:pPr>
                      <a:r>
                        <a:rPr lang="en-US" sz="2200" b="0" i="0" kern="1200" dirty="0">
                          <a:solidFill>
                            <a:schemeClr val="bg1"/>
                          </a:solidFill>
                          <a:latin typeface="Arial" pitchFamily="34" charset="0"/>
                          <a:ea typeface="Calibri"/>
                          <a:cs typeface="Arial" pitchFamily="34" charset="0"/>
                        </a:rPr>
                        <a:t>MEAT </a:t>
                      </a:r>
                      <a:r>
                        <a:rPr lang="en-US" sz="2200" b="0" i="0" kern="1200" dirty="0">
                          <a:solidFill>
                            <a:schemeClr val="bg1"/>
                          </a:solidFill>
                          <a:latin typeface="Arial" pitchFamily="34" charset="0"/>
                          <a:ea typeface="Times New Roman" panose="02020603050405020304" pitchFamily="18" charset="0"/>
                          <a:cs typeface="Arial" pitchFamily="34" charset="0"/>
                        </a:rPr>
                        <a:t>(MANEOVERABLE EXPANDABLE AERIAL TARGET)</a:t>
                      </a:r>
                      <a:endParaRPr lang="en-IN" sz="2200" b="0" i="0" kern="1200" dirty="0">
                        <a:solidFill>
                          <a:schemeClr val="bg1"/>
                        </a:solidFill>
                        <a:latin typeface="Arial" pitchFamily="34" charset="0"/>
                        <a:ea typeface="Calibri"/>
                        <a:cs typeface="Arial" pitchFamily="34" charset="0"/>
                      </a:endParaRPr>
                    </a:p>
                  </a:txBody>
                  <a:tcPr marL="45720" marR="45720">
                    <a:cell3D prstMaterial="dkEdge">
                      <a:bevel/>
                      <a:lightRig rig="flood" dir="t"/>
                    </a:cell3D>
                    <a:noFill/>
                  </a:tcPr>
                </a:tc>
                <a:extLst>
                  <a:ext uri="{0D108BD9-81ED-4DB2-BD59-A6C34878D82A}">
                    <a16:rowId xmlns:a16="http://schemas.microsoft.com/office/drawing/2014/main" xmlns="" val="10002"/>
                  </a:ext>
                </a:extLst>
              </a:tr>
              <a:tr h="682952">
                <a:tc>
                  <a:txBody>
                    <a:bodyPr/>
                    <a:lstStyle/>
                    <a:p>
                      <a:pPr marL="0" algn="ctr" defTabSz="914400" rtl="0" eaLnBrk="1" latinLnBrk="0" hangingPunct="1">
                        <a:lnSpc>
                          <a:spcPct val="150000"/>
                        </a:lnSpc>
                        <a:spcBef>
                          <a:spcPts val="0"/>
                        </a:spcBef>
                        <a:spcAft>
                          <a:spcPts val="0"/>
                        </a:spcAft>
                        <a:buClr>
                          <a:srgbClr val="FFFFFF"/>
                        </a:buClr>
                        <a:buSzPct val="100000"/>
                        <a:defRPr/>
                      </a:pPr>
                      <a:r>
                        <a:rPr lang="en-US" sz="2800" b="1" kern="1200" dirty="0">
                          <a:solidFill>
                            <a:schemeClr val="bg1"/>
                          </a:solidFill>
                          <a:latin typeface="+mn-lt"/>
                          <a:ea typeface="Tahoma" panose="020B0604030504040204" pitchFamily="34" charset="0"/>
                          <a:cs typeface="Tahoma" panose="020B0604030504040204" pitchFamily="34" charset="0"/>
                        </a:rPr>
                        <a:t>3</a:t>
                      </a:r>
                    </a:p>
                  </a:txBody>
                  <a:tcPr>
                    <a:cell3D prstMaterial="dkEdge">
                      <a:bevel/>
                      <a:lightRig rig="flood" dir="t"/>
                    </a:cell3D>
                    <a:noFill/>
                  </a:tcPr>
                </a:tc>
                <a:tc>
                  <a:txBody>
                    <a:bodyPr/>
                    <a:lstStyle/>
                    <a:p>
                      <a:pPr>
                        <a:lnSpc>
                          <a:spcPct val="115000"/>
                        </a:lnSpc>
                        <a:spcBef>
                          <a:spcPts val="100"/>
                        </a:spcBef>
                        <a:spcAft>
                          <a:spcPts val="100"/>
                        </a:spcAft>
                      </a:pPr>
                      <a:r>
                        <a:rPr lang="en-US" sz="2200" b="0" i="0" dirty="0">
                          <a:solidFill>
                            <a:schemeClr val="bg1"/>
                          </a:solidFill>
                          <a:latin typeface="Arial" pitchFamily="34" charset="0"/>
                          <a:ea typeface="Times New Roman"/>
                          <a:cs typeface="Arial" pitchFamily="34" charset="0"/>
                        </a:rPr>
                        <a:t>125 mm APFSDS for T-72 &amp; T-90 Tanks</a:t>
                      </a:r>
                      <a:endParaRPr lang="en-IN" sz="2200" b="0" i="0" dirty="0">
                        <a:solidFill>
                          <a:schemeClr val="bg1"/>
                        </a:solidFill>
                        <a:latin typeface="Arial" pitchFamily="34" charset="0"/>
                        <a:ea typeface="Times New Roman"/>
                        <a:cs typeface="Arial" pitchFamily="34" charset="0"/>
                      </a:endParaRPr>
                    </a:p>
                  </a:txBody>
                  <a:tcPr marL="45720" marR="45720">
                    <a:cell3D prstMaterial="dkEdge">
                      <a:bevel/>
                      <a:lightRig rig="flood" dir="t"/>
                    </a:cell3D>
                    <a:noFill/>
                  </a:tcPr>
                </a:tc>
                <a:extLst>
                  <a:ext uri="{0D108BD9-81ED-4DB2-BD59-A6C34878D82A}">
                    <a16:rowId xmlns:a16="http://schemas.microsoft.com/office/drawing/2014/main" xmlns="" val="10003"/>
                  </a:ext>
                </a:extLst>
              </a:tr>
              <a:tr h="682952">
                <a:tc>
                  <a:txBody>
                    <a:bodyPr/>
                    <a:lstStyle/>
                    <a:p>
                      <a:pPr algn="ctr">
                        <a:lnSpc>
                          <a:spcPct val="150000"/>
                        </a:lnSpc>
                        <a:spcBef>
                          <a:spcPts val="0"/>
                        </a:spcBef>
                        <a:spcAft>
                          <a:spcPts val="0"/>
                        </a:spcAft>
                      </a:pPr>
                      <a:r>
                        <a:rPr lang="en-US" sz="2800" b="1" dirty="0">
                          <a:solidFill>
                            <a:schemeClr val="bg1"/>
                          </a:solidFill>
                          <a:latin typeface="+mn-lt"/>
                          <a:ea typeface="Tahoma" panose="020B0604030504040204" pitchFamily="34" charset="0"/>
                          <a:cs typeface="Tahoma" panose="020B0604030504040204" pitchFamily="34" charset="0"/>
                        </a:rPr>
                        <a:t>4</a:t>
                      </a:r>
                    </a:p>
                  </a:txBody>
                  <a:tcPr>
                    <a:cell3D prstMaterial="dkEdge">
                      <a:bevel/>
                      <a:lightRig rig="flood" dir="t"/>
                    </a:cell3D>
                    <a:noFill/>
                  </a:tcPr>
                </a:tc>
                <a:tc>
                  <a:txBody>
                    <a:bodyPr/>
                    <a:lstStyle/>
                    <a:p>
                      <a:pPr algn="just">
                        <a:lnSpc>
                          <a:spcPct val="115000"/>
                        </a:lnSpc>
                        <a:spcBef>
                          <a:spcPts val="100"/>
                        </a:spcBef>
                        <a:spcAft>
                          <a:spcPts val="100"/>
                        </a:spcAft>
                      </a:pPr>
                      <a:r>
                        <a:rPr lang="en-US" sz="2200" b="0" i="0" dirty="0">
                          <a:solidFill>
                            <a:schemeClr val="bg1"/>
                          </a:solidFill>
                          <a:latin typeface="Arial" pitchFamily="34" charset="0"/>
                          <a:ea typeface="Times New Roman"/>
                          <a:cs typeface="Arial" pitchFamily="34" charset="0"/>
                        </a:rPr>
                        <a:t>Light Weight Body  </a:t>
                      </a:r>
                      <a:r>
                        <a:rPr lang="en-US" sz="2200" b="0" i="0" dirty="0" err="1">
                          <a:solidFill>
                            <a:schemeClr val="bg1"/>
                          </a:solidFill>
                          <a:latin typeface="Arial" pitchFamily="34" charset="0"/>
                          <a:ea typeface="Times New Roman"/>
                          <a:cs typeface="Arial" pitchFamily="34" charset="0"/>
                        </a:rPr>
                        <a:t>Armour</a:t>
                      </a:r>
                      <a:endParaRPr lang="en-IN" sz="2200" b="0" i="0" dirty="0">
                        <a:solidFill>
                          <a:schemeClr val="bg1"/>
                        </a:solidFill>
                        <a:latin typeface="Arial" pitchFamily="34" charset="0"/>
                        <a:ea typeface="Times New Roman"/>
                        <a:cs typeface="Arial" pitchFamily="34" charset="0"/>
                      </a:endParaRPr>
                    </a:p>
                  </a:txBody>
                  <a:tcPr marL="45720" marR="45720">
                    <a:cell3D prstMaterial="dkEdge">
                      <a:bevel/>
                      <a:lightRig rig="flood" dir="t"/>
                    </a:cell3D>
                    <a:noFill/>
                  </a:tcPr>
                </a:tc>
                <a:extLst>
                  <a:ext uri="{0D108BD9-81ED-4DB2-BD59-A6C34878D82A}">
                    <a16:rowId xmlns:a16="http://schemas.microsoft.com/office/drawing/2014/main" xmlns="" val="10004"/>
                  </a:ext>
                </a:extLst>
              </a:tr>
              <a:tr h="682952">
                <a:tc>
                  <a:txBody>
                    <a:bodyPr/>
                    <a:lstStyle/>
                    <a:p>
                      <a:pPr marL="0" algn="ctr" defTabSz="914400" rtl="0" eaLnBrk="1" latinLnBrk="0" hangingPunct="1">
                        <a:lnSpc>
                          <a:spcPct val="150000"/>
                        </a:lnSpc>
                        <a:spcBef>
                          <a:spcPts val="0"/>
                        </a:spcBef>
                        <a:spcAft>
                          <a:spcPts val="0"/>
                        </a:spcAft>
                        <a:buClr>
                          <a:srgbClr val="FFFFFF"/>
                        </a:buClr>
                        <a:buSzPct val="100000"/>
                        <a:defRPr/>
                      </a:pPr>
                      <a:r>
                        <a:rPr lang="en-US" sz="2800" b="1" kern="1200" dirty="0">
                          <a:solidFill>
                            <a:schemeClr val="bg1"/>
                          </a:solidFill>
                          <a:latin typeface="+mn-lt"/>
                          <a:ea typeface="Tahoma" panose="020B0604030504040204" pitchFamily="34" charset="0"/>
                          <a:cs typeface="Tahoma" panose="020B0604030504040204" pitchFamily="34" charset="0"/>
                        </a:rPr>
                        <a:t>5</a:t>
                      </a:r>
                    </a:p>
                  </a:txBody>
                  <a:tcPr>
                    <a:cell3D prstMaterial="dkEdge">
                      <a:bevel/>
                      <a:lightRig rig="flood" dir="t"/>
                    </a:cell3D>
                    <a:noFill/>
                  </a:tcPr>
                </a:tc>
                <a:tc>
                  <a:txBody>
                    <a:bodyPr/>
                    <a:lstStyle/>
                    <a:p>
                      <a:pPr>
                        <a:lnSpc>
                          <a:spcPct val="115000"/>
                        </a:lnSpc>
                        <a:spcBef>
                          <a:spcPts val="100"/>
                        </a:spcBef>
                        <a:spcAft>
                          <a:spcPts val="100"/>
                        </a:spcAft>
                      </a:pPr>
                      <a:r>
                        <a:rPr lang="en-US" sz="2200" b="0" i="0" kern="1200" dirty="0">
                          <a:solidFill>
                            <a:schemeClr val="bg1"/>
                          </a:solidFill>
                          <a:latin typeface="Arial" pitchFamily="34" charset="0"/>
                          <a:ea typeface="Times New Roman"/>
                          <a:cs typeface="Arial" pitchFamily="34" charset="0"/>
                        </a:rPr>
                        <a:t>Individual Protection System with inbuilt Sensors</a:t>
                      </a:r>
                      <a:endParaRPr lang="en-IN" sz="2200" b="0" i="0" kern="1200" dirty="0">
                        <a:solidFill>
                          <a:schemeClr val="bg1"/>
                        </a:solidFill>
                        <a:latin typeface="Arial" pitchFamily="34" charset="0"/>
                        <a:ea typeface="Times New Roman"/>
                        <a:cs typeface="Arial" pitchFamily="34" charset="0"/>
                      </a:endParaRPr>
                    </a:p>
                  </a:txBody>
                  <a:tcPr marL="45720" marR="45720">
                    <a:cell3D prstMaterial="dkEdge">
                      <a:bevel/>
                      <a:lightRig rig="flood" dir="t"/>
                    </a:cell3D>
                    <a:noFill/>
                  </a:tcPr>
                </a:tc>
                <a:extLst>
                  <a:ext uri="{0D108BD9-81ED-4DB2-BD59-A6C34878D82A}">
                    <a16:rowId xmlns:a16="http://schemas.microsoft.com/office/drawing/2014/main" xmlns="" val="10005"/>
                  </a:ext>
                </a:extLst>
              </a:tr>
              <a:tr h="855914">
                <a:tc>
                  <a:txBody>
                    <a:bodyPr/>
                    <a:lstStyle/>
                    <a:p>
                      <a:pPr marL="0" algn="ctr" defTabSz="914400" rtl="0" eaLnBrk="1" latinLnBrk="0" hangingPunct="1">
                        <a:lnSpc>
                          <a:spcPct val="150000"/>
                        </a:lnSpc>
                        <a:spcBef>
                          <a:spcPts val="0"/>
                        </a:spcBef>
                        <a:spcAft>
                          <a:spcPts val="0"/>
                        </a:spcAft>
                        <a:buClr>
                          <a:srgbClr val="FFFFFF"/>
                        </a:buClr>
                        <a:buSzPct val="100000"/>
                        <a:defRPr/>
                      </a:pPr>
                      <a:r>
                        <a:rPr lang="en-US" sz="2800" b="1" kern="1200" dirty="0">
                          <a:solidFill>
                            <a:schemeClr val="bg1"/>
                          </a:solidFill>
                          <a:latin typeface="+mn-lt"/>
                          <a:ea typeface="Tahoma" panose="020B0604030504040204" pitchFamily="34" charset="0"/>
                          <a:cs typeface="Tahoma" panose="020B0604030504040204" pitchFamily="34" charset="0"/>
                        </a:rPr>
                        <a:t>6</a:t>
                      </a:r>
                    </a:p>
                  </a:txBody>
                  <a:tcPr>
                    <a:cell3D prstMaterial="dkEdge">
                      <a:bevel/>
                      <a:lightRig rig="flood" dir="t"/>
                    </a:cell3D>
                    <a:noFill/>
                  </a:tcPr>
                </a:tc>
                <a:tc>
                  <a:txBody>
                    <a:bodyPr/>
                    <a:lstStyle/>
                    <a:p>
                      <a:pPr>
                        <a:lnSpc>
                          <a:spcPct val="115000"/>
                        </a:lnSpc>
                        <a:spcBef>
                          <a:spcPts val="100"/>
                        </a:spcBef>
                        <a:spcAft>
                          <a:spcPts val="100"/>
                        </a:spcAft>
                      </a:pPr>
                      <a:r>
                        <a:rPr lang="en-US" sz="2200" b="0" i="0" dirty="0">
                          <a:solidFill>
                            <a:schemeClr val="bg1"/>
                          </a:solidFill>
                          <a:latin typeface="Arial" pitchFamily="34" charset="0"/>
                          <a:ea typeface="Times New Roman"/>
                          <a:cs typeface="Arial" pitchFamily="34" charset="0"/>
                        </a:rPr>
                        <a:t>Pre fragmented  Programmable Proximity Fuse Ammunition</a:t>
                      </a:r>
                      <a:endParaRPr lang="en-IN" sz="2200" b="0" i="0" dirty="0">
                        <a:solidFill>
                          <a:schemeClr val="bg1"/>
                        </a:solidFill>
                        <a:latin typeface="Arial" pitchFamily="34" charset="0"/>
                        <a:ea typeface="Times New Roman"/>
                        <a:cs typeface="Arial" pitchFamily="34" charset="0"/>
                      </a:endParaRPr>
                    </a:p>
                  </a:txBody>
                  <a:tcPr marL="45720" marR="45720">
                    <a:cell3D prstMaterial="dkEdge">
                      <a:bevel/>
                      <a:lightRig rig="flood" dir="t"/>
                    </a:cell3D>
                    <a:noFill/>
                  </a:tcPr>
                </a:tc>
                <a:extLst>
                  <a:ext uri="{0D108BD9-81ED-4DB2-BD59-A6C34878D82A}">
                    <a16:rowId xmlns:a16="http://schemas.microsoft.com/office/drawing/2014/main" xmlns="" val="10006"/>
                  </a:ext>
                </a:extLst>
              </a:tr>
            </a:tbl>
          </a:graphicData>
        </a:graphic>
      </p:graphicFrame>
      <p:sp>
        <p:nvSpPr>
          <p:cNvPr id="7" name="Title 1"/>
          <p:cNvSpPr txBox="1">
            <a:spLocks/>
          </p:cNvSpPr>
          <p:nvPr/>
        </p:nvSpPr>
        <p:spPr>
          <a:xfrm>
            <a:off x="0" y="0"/>
            <a:ext cx="9144000" cy="856343"/>
          </a:xfrm>
          <a:prstGeom prst="roundRect">
            <a:avLst/>
          </a:prstGeom>
          <a:solidFill>
            <a:srgbClr val="0070C0"/>
          </a:solidFill>
          <a:effectLst>
            <a:innerShdw blurRad="63500" dist="50800" dir="8100000">
              <a:prstClr val="black">
                <a:alpha val="50000"/>
              </a:prstClr>
            </a:innerShdw>
            <a:softEdge rad="31750"/>
          </a:effectLst>
          <a:scene3d>
            <a:camera prst="orthographicFront"/>
            <a:lightRig rig="threePt" dir="t"/>
          </a:scene3d>
          <a:sp3d>
            <a:bevelT w="139700" h="139700" prst="divot"/>
          </a:sp3d>
        </p:spPr>
        <p:txBody>
          <a:bodyPr anchor="ctr"/>
          <a:lstStyle/>
          <a:p>
            <a:pPr algn="ctr">
              <a:defRPr/>
            </a:pPr>
            <a:r>
              <a:rPr lang="en-US" sz="3600" b="1" u="sng" dirty="0">
                <a:solidFill>
                  <a:srgbClr val="FFFF00"/>
                </a:solidFill>
                <a:latin typeface="+mj-lt"/>
                <a:ea typeface="Tahoma" panose="020B0604030504040204" pitchFamily="34" charset="0"/>
                <a:cs typeface="Tahoma" panose="020B0604030504040204" pitchFamily="34" charset="0"/>
              </a:rPr>
              <a:t>MAKE II </a:t>
            </a:r>
            <a:r>
              <a:rPr lang="en-US" sz="3600" b="1" u="sng" dirty="0">
                <a:solidFill>
                  <a:srgbClr val="FFFF00"/>
                </a:solidFill>
                <a:ea typeface="Tahoma" panose="020B0604030504040204" pitchFamily="34" charset="0"/>
                <a:cs typeface="Tahoma" panose="020B0604030504040204" pitchFamily="34" charset="0"/>
              </a:rPr>
              <a:t>PROJECTS - </a:t>
            </a:r>
            <a:r>
              <a:rPr lang="en-US" sz="3600" b="1" u="sng" dirty="0">
                <a:solidFill>
                  <a:srgbClr val="FFFF00"/>
                </a:solidFill>
                <a:latin typeface="+mj-lt"/>
                <a:ea typeface="Tahoma" panose="020B0604030504040204" pitchFamily="34" charset="0"/>
                <a:cs typeface="Tahoma" panose="020B0604030504040204" pitchFamily="34" charset="0"/>
              </a:rPr>
              <a:t>AIP ACCORDED</a:t>
            </a:r>
            <a:endParaRPr lang="en-IN" sz="3600" b="1" u="sng" dirty="0">
              <a:solidFill>
                <a:srgbClr val="FFFF00"/>
              </a:solidFill>
              <a:latin typeface="+mj-lt"/>
            </a:endParaRPr>
          </a:p>
        </p:txBody>
      </p:sp>
    </p:spTree>
    <p:extLst>
      <p:ext uri="{BB962C8B-B14F-4D97-AF65-F5344CB8AC3E}">
        <p14:creationId xmlns:p14="http://schemas.microsoft.com/office/powerpoint/2010/main" xmlns="" val="42495123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920449902"/>
              </p:ext>
            </p:extLst>
          </p:nvPr>
        </p:nvGraphicFramePr>
        <p:xfrm>
          <a:off x="304800" y="762000"/>
          <a:ext cx="8610599" cy="6076618"/>
        </p:xfrm>
        <a:graphic>
          <a:graphicData uri="http://schemas.openxmlformats.org/drawingml/2006/table">
            <a:tbl>
              <a:tblPr firstRow="1" firstCol="1" bandRow="1">
                <a:tableStyleId>{5C22544A-7EE6-4342-B048-85BDC9FD1C3A}</a:tableStyleId>
              </a:tblPr>
              <a:tblGrid>
                <a:gridCol w="1840163">
                  <a:extLst>
                    <a:ext uri="{9D8B030D-6E8A-4147-A177-3AD203B41FA5}">
                      <a16:colId xmlns:a16="http://schemas.microsoft.com/office/drawing/2014/main" xmlns="" val="20000"/>
                    </a:ext>
                  </a:extLst>
                </a:gridCol>
                <a:gridCol w="1001369">
                  <a:extLst>
                    <a:ext uri="{9D8B030D-6E8A-4147-A177-3AD203B41FA5}">
                      <a16:colId xmlns:a16="http://schemas.microsoft.com/office/drawing/2014/main" xmlns="" val="20001"/>
                    </a:ext>
                  </a:extLst>
                </a:gridCol>
                <a:gridCol w="1169837">
                  <a:extLst>
                    <a:ext uri="{9D8B030D-6E8A-4147-A177-3AD203B41FA5}">
                      <a16:colId xmlns:a16="http://schemas.microsoft.com/office/drawing/2014/main" xmlns="" val="20002"/>
                    </a:ext>
                  </a:extLst>
                </a:gridCol>
                <a:gridCol w="1343012">
                  <a:extLst>
                    <a:ext uri="{9D8B030D-6E8A-4147-A177-3AD203B41FA5}">
                      <a16:colId xmlns:a16="http://schemas.microsoft.com/office/drawing/2014/main" xmlns="" val="20003"/>
                    </a:ext>
                  </a:extLst>
                </a:gridCol>
                <a:gridCol w="1168656">
                  <a:extLst>
                    <a:ext uri="{9D8B030D-6E8A-4147-A177-3AD203B41FA5}">
                      <a16:colId xmlns:a16="http://schemas.microsoft.com/office/drawing/2014/main" xmlns="" val="20004"/>
                    </a:ext>
                  </a:extLst>
                </a:gridCol>
                <a:gridCol w="2087562">
                  <a:extLst>
                    <a:ext uri="{9D8B030D-6E8A-4147-A177-3AD203B41FA5}">
                      <a16:colId xmlns:a16="http://schemas.microsoft.com/office/drawing/2014/main" xmlns="" val="20005"/>
                    </a:ext>
                  </a:extLst>
                </a:gridCol>
              </a:tblGrid>
              <a:tr h="449089">
                <a:tc>
                  <a:txBody>
                    <a:bodyPr/>
                    <a:lstStyle/>
                    <a:p>
                      <a:pPr algn="ctr">
                        <a:lnSpc>
                          <a:spcPct val="115000"/>
                        </a:lnSpc>
                        <a:spcAft>
                          <a:spcPts val="0"/>
                        </a:spcAft>
                      </a:pPr>
                      <a:r>
                        <a:rPr lang="en-US" sz="1800" u="sng" kern="1200" dirty="0">
                          <a:effectLst/>
                          <a:latin typeface="Arial" panose="020B0604020202020204" pitchFamily="34" charset="0"/>
                          <a:cs typeface="Arial" panose="020B0604020202020204" pitchFamily="34" charset="0"/>
                        </a:rPr>
                        <a:t>Sponsor </a:t>
                      </a:r>
                      <a:r>
                        <a:rPr lang="en-US" sz="1800" u="sng" kern="1200" dirty="0" err="1">
                          <a:effectLst/>
                          <a:latin typeface="Arial" panose="020B0604020202020204" pitchFamily="34" charset="0"/>
                          <a:cs typeface="Arial" panose="020B0604020202020204" pitchFamily="34" charset="0"/>
                        </a:rPr>
                        <a:t>Dte</a:t>
                      </a:r>
                      <a:r>
                        <a:rPr lang="en-US" sz="1800" u="sng" kern="1200" dirty="0">
                          <a:effectLst/>
                          <a:latin typeface="Arial" panose="020B0604020202020204" pitchFamily="34" charset="0"/>
                          <a:cs typeface="Arial" panose="020B0604020202020204" pitchFamily="34" charset="0"/>
                        </a:rPr>
                        <a:t> </a:t>
                      </a:r>
                      <a:endParaRPr lang="en-IN" sz="1800" dirty="0">
                        <a:effectLst/>
                        <a:latin typeface="Arial" panose="020B0604020202020204" pitchFamily="34" charset="0"/>
                        <a:ea typeface="Times New Roman" panose="02020603050405020304" pitchFamily="18" charset="0"/>
                        <a:cs typeface="Arial" panose="020B0604020202020204" pitchFamily="34" charset="0"/>
                      </a:endParaRPr>
                    </a:p>
                  </a:txBody>
                  <a:tcPr marL="70538" marR="70538" marT="35269" marB="35269"/>
                </a:tc>
                <a:tc>
                  <a:txBody>
                    <a:bodyPr/>
                    <a:lstStyle/>
                    <a:p>
                      <a:pPr algn="ctr">
                        <a:lnSpc>
                          <a:spcPct val="115000"/>
                        </a:lnSpc>
                        <a:spcAft>
                          <a:spcPts val="0"/>
                        </a:spcAft>
                      </a:pPr>
                      <a:r>
                        <a:rPr lang="en-US" sz="1800" u="sng" kern="1200" dirty="0" err="1">
                          <a:effectLst/>
                          <a:latin typeface="Arial" panose="020B0604020202020204" pitchFamily="34" charset="0"/>
                          <a:cs typeface="Arial" panose="020B0604020202020204" pitchFamily="34" charset="0"/>
                        </a:rPr>
                        <a:t>Qty</a:t>
                      </a:r>
                      <a:r>
                        <a:rPr lang="en-US" sz="1800" u="sng" kern="1200" dirty="0">
                          <a:effectLst/>
                          <a:latin typeface="Arial" panose="020B0604020202020204" pitchFamily="34" charset="0"/>
                          <a:cs typeface="Arial" panose="020B0604020202020204" pitchFamily="34" charset="0"/>
                        </a:rPr>
                        <a:t> </a:t>
                      </a:r>
                      <a:endParaRPr lang="en-IN" sz="1800" dirty="0">
                        <a:effectLst/>
                        <a:latin typeface="Arial" panose="020B0604020202020204" pitchFamily="34" charset="0"/>
                        <a:ea typeface="Times New Roman" panose="02020603050405020304" pitchFamily="18" charset="0"/>
                        <a:cs typeface="Arial" panose="020B0604020202020204" pitchFamily="34" charset="0"/>
                      </a:endParaRPr>
                    </a:p>
                  </a:txBody>
                  <a:tcPr marL="70538" marR="70538" marT="35269" marB="35269"/>
                </a:tc>
                <a:tc>
                  <a:txBody>
                    <a:bodyPr/>
                    <a:lstStyle/>
                    <a:p>
                      <a:pPr algn="ctr">
                        <a:lnSpc>
                          <a:spcPct val="115000"/>
                        </a:lnSpc>
                        <a:spcAft>
                          <a:spcPts val="0"/>
                        </a:spcAft>
                      </a:pPr>
                      <a:r>
                        <a:rPr lang="en-US" sz="1800" u="sng" kern="1200">
                          <a:effectLst/>
                          <a:latin typeface="Arial" panose="020B0604020202020204" pitchFamily="34" charset="0"/>
                          <a:cs typeface="Arial" panose="020B0604020202020204" pitchFamily="34" charset="0"/>
                        </a:rPr>
                        <a:t>Cost </a:t>
                      </a:r>
                      <a:endParaRPr lang="en-IN" sz="1800">
                        <a:effectLst/>
                        <a:latin typeface="Arial" panose="020B0604020202020204" pitchFamily="34" charset="0"/>
                        <a:ea typeface="Times New Roman" panose="02020603050405020304" pitchFamily="18" charset="0"/>
                        <a:cs typeface="Arial" panose="020B0604020202020204" pitchFamily="34" charset="0"/>
                      </a:endParaRPr>
                    </a:p>
                  </a:txBody>
                  <a:tcPr marL="70538" marR="70538" marT="35269" marB="35269"/>
                </a:tc>
                <a:tc>
                  <a:txBody>
                    <a:bodyPr/>
                    <a:lstStyle/>
                    <a:p>
                      <a:pPr algn="ctr">
                        <a:lnSpc>
                          <a:spcPct val="115000"/>
                        </a:lnSpc>
                        <a:spcAft>
                          <a:spcPts val="0"/>
                        </a:spcAft>
                      </a:pPr>
                      <a:r>
                        <a:rPr lang="en-US" sz="1800" u="sng" kern="1200">
                          <a:effectLst/>
                          <a:latin typeface="Arial" panose="020B0604020202020204" pitchFamily="34" charset="0"/>
                          <a:cs typeface="Arial" panose="020B0604020202020204" pitchFamily="34" charset="0"/>
                        </a:rPr>
                        <a:t>AoN </a:t>
                      </a:r>
                      <a:endParaRPr lang="en-IN" sz="1800">
                        <a:effectLst/>
                        <a:latin typeface="Arial" panose="020B0604020202020204" pitchFamily="34" charset="0"/>
                        <a:ea typeface="Times New Roman" panose="02020603050405020304" pitchFamily="18" charset="0"/>
                        <a:cs typeface="Arial" panose="020B0604020202020204" pitchFamily="34" charset="0"/>
                      </a:endParaRPr>
                    </a:p>
                  </a:txBody>
                  <a:tcPr marL="70538" marR="70538" marT="35269" marB="35269"/>
                </a:tc>
                <a:tc>
                  <a:txBody>
                    <a:bodyPr/>
                    <a:lstStyle/>
                    <a:p>
                      <a:pPr algn="ctr">
                        <a:lnSpc>
                          <a:spcPct val="115000"/>
                        </a:lnSpc>
                        <a:spcAft>
                          <a:spcPts val="0"/>
                        </a:spcAft>
                      </a:pPr>
                      <a:r>
                        <a:rPr lang="en-US" sz="1800" u="sng" kern="1200">
                          <a:effectLst/>
                          <a:latin typeface="Arial" panose="020B0604020202020204" pitchFamily="34" charset="0"/>
                          <a:cs typeface="Arial" panose="020B0604020202020204" pitchFamily="34" charset="0"/>
                        </a:rPr>
                        <a:t>Stg </a:t>
                      </a:r>
                      <a:endParaRPr lang="en-IN" sz="1800">
                        <a:effectLst/>
                        <a:latin typeface="Arial" panose="020B0604020202020204" pitchFamily="34" charset="0"/>
                        <a:ea typeface="Times New Roman" panose="02020603050405020304" pitchFamily="18" charset="0"/>
                        <a:cs typeface="Arial" panose="020B0604020202020204" pitchFamily="34" charset="0"/>
                      </a:endParaRPr>
                    </a:p>
                  </a:txBody>
                  <a:tcPr marL="70538" marR="70538" marT="35269" marB="35269"/>
                </a:tc>
                <a:tc>
                  <a:txBody>
                    <a:bodyPr/>
                    <a:lstStyle/>
                    <a:p>
                      <a:pPr algn="ctr">
                        <a:lnSpc>
                          <a:spcPct val="115000"/>
                        </a:lnSpc>
                        <a:spcAft>
                          <a:spcPts val="0"/>
                        </a:spcAft>
                      </a:pPr>
                      <a:r>
                        <a:rPr lang="en-US" sz="1800" u="sng" kern="1200">
                          <a:effectLst/>
                          <a:latin typeface="Arial" panose="020B0604020202020204" pitchFamily="34" charset="0"/>
                          <a:cs typeface="Arial" panose="020B0604020202020204" pitchFamily="34" charset="0"/>
                        </a:rPr>
                        <a:t>Vendor Base</a:t>
                      </a:r>
                      <a:endParaRPr lang="en-IN" sz="1800">
                        <a:effectLst/>
                        <a:latin typeface="Arial" panose="020B0604020202020204" pitchFamily="34" charset="0"/>
                        <a:cs typeface="Arial" panose="020B0604020202020204" pitchFamily="34" charset="0"/>
                      </a:endParaRPr>
                    </a:p>
                    <a:p>
                      <a:pPr algn="ctr">
                        <a:lnSpc>
                          <a:spcPct val="115000"/>
                        </a:lnSpc>
                        <a:spcAft>
                          <a:spcPts val="0"/>
                        </a:spcAft>
                      </a:pPr>
                      <a:r>
                        <a:rPr lang="en-US" sz="1800" u="sng" kern="1200">
                          <a:effectLst/>
                          <a:latin typeface="Arial" panose="020B0604020202020204" pitchFamily="34" charset="0"/>
                          <a:cs typeface="Arial" panose="020B0604020202020204" pitchFamily="34" charset="0"/>
                        </a:rPr>
                        <a:t>/DAs </a:t>
                      </a:r>
                      <a:endParaRPr lang="en-IN" sz="1800">
                        <a:effectLst/>
                        <a:latin typeface="Arial" panose="020B0604020202020204" pitchFamily="34" charset="0"/>
                        <a:ea typeface="Times New Roman" panose="02020603050405020304" pitchFamily="18" charset="0"/>
                        <a:cs typeface="Arial" panose="020B0604020202020204" pitchFamily="34" charset="0"/>
                      </a:endParaRPr>
                    </a:p>
                  </a:txBody>
                  <a:tcPr marL="70538" marR="70538" marT="35269" marB="35269"/>
                </a:tc>
                <a:extLst>
                  <a:ext uri="{0D108BD9-81ED-4DB2-BD59-A6C34878D82A}">
                    <a16:rowId xmlns:a16="http://schemas.microsoft.com/office/drawing/2014/main" xmlns="" val="10000"/>
                  </a:ext>
                </a:extLst>
              </a:tr>
              <a:tr h="259813">
                <a:tc>
                  <a:txBody>
                    <a:bodyPr/>
                    <a:lstStyle/>
                    <a:p>
                      <a:pPr algn="ctr">
                        <a:lnSpc>
                          <a:spcPct val="115000"/>
                        </a:lnSpc>
                        <a:spcAft>
                          <a:spcPts val="0"/>
                        </a:spcAft>
                      </a:pPr>
                      <a:r>
                        <a:rPr lang="en-US" sz="1800" kern="1200" dirty="0">
                          <a:effectLst/>
                          <a:latin typeface="Arial" panose="020B0604020202020204" pitchFamily="34" charset="0"/>
                          <a:cs typeface="Arial" panose="020B0604020202020204" pitchFamily="34" charset="0"/>
                        </a:rPr>
                        <a:t>DG CE </a:t>
                      </a:r>
                      <a:endParaRPr lang="en-IN" sz="1800" dirty="0">
                        <a:effectLst/>
                        <a:latin typeface="Arial" panose="020B0604020202020204" pitchFamily="34" charset="0"/>
                        <a:ea typeface="Times New Roman" panose="02020603050405020304" pitchFamily="18" charset="0"/>
                        <a:cs typeface="Arial" panose="020B0604020202020204" pitchFamily="34" charset="0"/>
                      </a:endParaRPr>
                    </a:p>
                  </a:txBody>
                  <a:tcPr marL="70538" marR="70538" marT="35269" marB="35269"/>
                </a:tc>
                <a:tc>
                  <a:txBody>
                    <a:bodyPr/>
                    <a:lstStyle/>
                    <a:p>
                      <a:pPr algn="ctr">
                        <a:lnSpc>
                          <a:spcPct val="115000"/>
                        </a:lnSpc>
                        <a:spcAft>
                          <a:spcPts val="0"/>
                        </a:spcAft>
                      </a:pPr>
                      <a:r>
                        <a:rPr lang="en-US" sz="1800" kern="1200">
                          <a:effectLst/>
                          <a:latin typeface="Arial" panose="020B0604020202020204" pitchFamily="34" charset="0"/>
                          <a:cs typeface="Arial" panose="020B0604020202020204" pitchFamily="34" charset="0"/>
                        </a:rPr>
                        <a:t>100 </a:t>
                      </a:r>
                      <a:endParaRPr lang="en-IN" sz="1800">
                        <a:effectLst/>
                        <a:latin typeface="Arial" panose="020B0604020202020204" pitchFamily="34" charset="0"/>
                        <a:ea typeface="Times New Roman" panose="02020603050405020304" pitchFamily="18" charset="0"/>
                        <a:cs typeface="Arial" panose="020B0604020202020204" pitchFamily="34" charset="0"/>
                      </a:endParaRPr>
                    </a:p>
                  </a:txBody>
                  <a:tcPr marL="79355" marR="79355" marT="35269" marB="35269"/>
                </a:tc>
                <a:tc>
                  <a:txBody>
                    <a:bodyPr/>
                    <a:lstStyle/>
                    <a:p>
                      <a:pPr algn="ctr">
                        <a:lnSpc>
                          <a:spcPct val="115000"/>
                        </a:lnSpc>
                        <a:spcAft>
                          <a:spcPts val="0"/>
                        </a:spcAft>
                      </a:pPr>
                      <a:r>
                        <a:rPr lang="en-US" sz="1800" kern="1200">
                          <a:effectLst/>
                          <a:latin typeface="Arial" panose="020B0604020202020204" pitchFamily="34" charset="0"/>
                          <a:cs typeface="Arial" panose="020B0604020202020204" pitchFamily="34" charset="0"/>
                        </a:rPr>
                        <a:t>100 Cr </a:t>
                      </a:r>
                      <a:endParaRPr lang="en-IN" sz="1800">
                        <a:effectLst/>
                        <a:latin typeface="Arial" panose="020B0604020202020204" pitchFamily="34" charset="0"/>
                        <a:ea typeface="Times New Roman" panose="02020603050405020304" pitchFamily="18" charset="0"/>
                        <a:cs typeface="Arial" panose="020B0604020202020204" pitchFamily="34" charset="0"/>
                      </a:endParaRPr>
                    </a:p>
                  </a:txBody>
                  <a:tcPr marL="70538" marR="70538" marT="35269" marB="35269"/>
                </a:tc>
                <a:tc>
                  <a:txBody>
                    <a:bodyPr/>
                    <a:lstStyle/>
                    <a:p>
                      <a:pPr algn="ctr">
                        <a:lnSpc>
                          <a:spcPct val="115000"/>
                        </a:lnSpc>
                        <a:spcAft>
                          <a:spcPts val="0"/>
                        </a:spcAft>
                      </a:pPr>
                      <a:r>
                        <a:rPr lang="en-US" sz="1800" kern="1200">
                          <a:effectLst/>
                          <a:latin typeface="Arial" panose="020B0604020202020204" pitchFamily="34" charset="0"/>
                          <a:cs typeface="Arial" panose="020B0604020202020204" pitchFamily="34" charset="0"/>
                        </a:rPr>
                        <a:t>2017 </a:t>
                      </a:r>
                      <a:endParaRPr lang="en-IN" sz="1800">
                        <a:effectLst/>
                        <a:latin typeface="Arial" panose="020B0604020202020204" pitchFamily="34" charset="0"/>
                        <a:ea typeface="Times New Roman" panose="02020603050405020304" pitchFamily="18" charset="0"/>
                        <a:cs typeface="Arial" panose="020B0604020202020204" pitchFamily="34" charset="0"/>
                      </a:endParaRPr>
                    </a:p>
                  </a:txBody>
                  <a:tcPr marL="70538" marR="70538" marT="35269" marB="35269"/>
                </a:tc>
                <a:tc>
                  <a:txBody>
                    <a:bodyPr/>
                    <a:lstStyle/>
                    <a:p>
                      <a:pPr algn="ctr">
                        <a:lnSpc>
                          <a:spcPct val="115000"/>
                        </a:lnSpc>
                        <a:spcAft>
                          <a:spcPts val="0"/>
                        </a:spcAft>
                      </a:pPr>
                      <a:r>
                        <a:rPr lang="en-US" sz="1800" kern="1200">
                          <a:effectLst/>
                          <a:latin typeface="Arial" panose="020B0604020202020204" pitchFamily="34" charset="0"/>
                          <a:cs typeface="Arial" panose="020B0604020202020204" pitchFamily="34" charset="0"/>
                        </a:rPr>
                        <a:t>IPMT </a:t>
                      </a:r>
                      <a:endParaRPr lang="en-IN" sz="1800">
                        <a:effectLst/>
                        <a:latin typeface="Arial" panose="020B0604020202020204" pitchFamily="34" charset="0"/>
                        <a:ea typeface="Times New Roman" panose="02020603050405020304" pitchFamily="18" charset="0"/>
                        <a:cs typeface="Arial" panose="020B0604020202020204" pitchFamily="34" charset="0"/>
                      </a:endParaRPr>
                    </a:p>
                  </a:txBody>
                  <a:tcPr marL="70538" marR="70538" marT="35269" marB="35269"/>
                </a:tc>
                <a:tc>
                  <a:txBody>
                    <a:bodyPr/>
                    <a:lstStyle/>
                    <a:p>
                      <a:pPr>
                        <a:lnSpc>
                          <a:spcPct val="115000"/>
                        </a:lnSpc>
                      </a:pPr>
                      <a:endParaRPr lang="en-IN" sz="1800">
                        <a:effectLst/>
                        <a:latin typeface="Arial" panose="020B0604020202020204" pitchFamily="34" charset="0"/>
                        <a:cs typeface="Arial" panose="020B0604020202020204" pitchFamily="34" charset="0"/>
                      </a:endParaRPr>
                    </a:p>
                  </a:txBody>
                  <a:tcPr marL="70538" marR="70538" marT="35269" marB="35269"/>
                </a:tc>
                <a:extLst>
                  <a:ext uri="{0D108BD9-81ED-4DB2-BD59-A6C34878D82A}">
                    <a16:rowId xmlns:a16="http://schemas.microsoft.com/office/drawing/2014/main" xmlns="" val="10001"/>
                  </a:ext>
                </a:extLst>
              </a:tr>
              <a:tr h="307132">
                <a:tc gridSpan="6">
                  <a:txBody>
                    <a:bodyPr/>
                    <a:lstStyle/>
                    <a:p>
                      <a:pPr algn="ctr">
                        <a:lnSpc>
                          <a:spcPct val="115000"/>
                        </a:lnSpc>
                        <a:spcAft>
                          <a:spcPts val="0"/>
                        </a:spcAft>
                      </a:pPr>
                      <a:r>
                        <a:rPr lang="en-US" sz="1800" u="sng" kern="1200" dirty="0">
                          <a:effectLst/>
                          <a:latin typeface="Arial" panose="020B0604020202020204" pitchFamily="34" charset="0"/>
                          <a:cs typeface="Arial" panose="020B0604020202020204" pitchFamily="34" charset="0"/>
                        </a:rPr>
                        <a:t>Brief of Case</a:t>
                      </a:r>
                      <a:endParaRPr lang="en-IN" sz="1800" dirty="0">
                        <a:effectLst/>
                        <a:latin typeface="Arial" panose="020B0604020202020204" pitchFamily="34" charset="0"/>
                        <a:ea typeface="Times New Roman" panose="02020603050405020304" pitchFamily="18" charset="0"/>
                        <a:cs typeface="Arial" panose="020B0604020202020204" pitchFamily="34" charset="0"/>
                      </a:endParaRPr>
                    </a:p>
                  </a:txBody>
                  <a:tcPr marL="70538" marR="70538" marT="35269" marB="35269"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10002"/>
                  </a:ext>
                </a:extLst>
              </a:tr>
              <a:tr h="1206192">
                <a:tc gridSpan="6">
                  <a:txBody>
                    <a:bodyPr/>
                    <a:lstStyle/>
                    <a:p>
                      <a:pPr marL="342900" lvl="0" indent="-342900" algn="just">
                        <a:lnSpc>
                          <a:spcPct val="115000"/>
                        </a:lnSpc>
                        <a:spcAft>
                          <a:spcPts val="0"/>
                        </a:spcAft>
                        <a:buFont typeface="Wingdings" panose="05000000000000000000" pitchFamily="2" charset="2"/>
                        <a:buChar char=""/>
                      </a:pPr>
                      <a:r>
                        <a:rPr lang="en-IN" sz="1800" kern="1200" dirty="0">
                          <a:effectLst/>
                          <a:latin typeface="Arial" panose="020B0604020202020204" pitchFamily="34" charset="0"/>
                          <a:cs typeface="Arial" panose="020B0604020202020204" pitchFamily="34" charset="0"/>
                        </a:rPr>
                        <a:t>The equipment is held with Engineers for construction of operational tracks in under developed/desert terrain. The present ATW Class 12 has its limitations and a new track way is envisaged to support move of vehicles of weight </a:t>
                      </a:r>
                      <a:r>
                        <a:rPr lang="en-IN" sz="1800" kern="1200" dirty="0" err="1">
                          <a:effectLst/>
                          <a:latin typeface="Arial" panose="020B0604020202020204" pitchFamily="34" charset="0"/>
                          <a:cs typeface="Arial" panose="020B0604020202020204" pitchFamily="34" charset="0"/>
                        </a:rPr>
                        <a:t>upto</a:t>
                      </a:r>
                      <a:r>
                        <a:rPr lang="en-IN" sz="1800" kern="1200" dirty="0">
                          <a:effectLst/>
                          <a:latin typeface="Arial" panose="020B0604020202020204" pitchFamily="34" charset="0"/>
                          <a:cs typeface="Arial" panose="020B0604020202020204" pitchFamily="34" charset="0"/>
                        </a:rPr>
                        <a:t> 25,000kgs and will be lighter in weight with a reduced volume for faster employment</a:t>
                      </a:r>
                      <a:endParaRPr lang="en-IN" sz="1800" dirty="0">
                        <a:effectLst/>
                        <a:latin typeface="Arial" panose="020B0604020202020204" pitchFamily="34" charset="0"/>
                        <a:cs typeface="Arial" panose="020B0604020202020204" pitchFamily="34" charset="0"/>
                      </a:endParaRPr>
                    </a:p>
                    <a:p>
                      <a:pPr marL="342900" lvl="0" indent="-342900" algn="just">
                        <a:lnSpc>
                          <a:spcPct val="115000"/>
                        </a:lnSpc>
                        <a:spcAft>
                          <a:spcPts val="0"/>
                        </a:spcAft>
                        <a:buFont typeface="Wingdings" panose="05000000000000000000" pitchFamily="2" charset="2"/>
                        <a:buChar char=""/>
                      </a:pPr>
                      <a:r>
                        <a:rPr lang="en-US" sz="1800" kern="1200" dirty="0">
                          <a:effectLst/>
                          <a:latin typeface="Arial" panose="020B0604020202020204" pitchFamily="34" charset="0"/>
                          <a:cs typeface="Arial" panose="020B0604020202020204" pitchFamily="34" charset="0"/>
                        </a:rPr>
                        <a:t>This </a:t>
                      </a:r>
                      <a:r>
                        <a:rPr lang="en-US" sz="1800" kern="1200" dirty="0" err="1">
                          <a:effectLst/>
                          <a:latin typeface="Arial" panose="020B0604020202020204" pitchFamily="34" charset="0"/>
                          <a:cs typeface="Arial" panose="020B0604020202020204" pitchFamily="34" charset="0"/>
                        </a:rPr>
                        <a:t>eqpt</a:t>
                      </a:r>
                      <a:r>
                        <a:rPr lang="en-US" sz="1800" kern="1200" dirty="0">
                          <a:effectLst/>
                          <a:latin typeface="Arial" panose="020B0604020202020204" pitchFamily="34" charset="0"/>
                          <a:cs typeface="Arial" panose="020B0604020202020204" pitchFamily="34" charset="0"/>
                        </a:rPr>
                        <a:t> will replace the </a:t>
                      </a:r>
                      <a:r>
                        <a:rPr lang="en-US" sz="1800" kern="1200" dirty="0" err="1">
                          <a:effectLst/>
                          <a:latin typeface="Arial" panose="020B0604020202020204" pitchFamily="34" charset="0"/>
                          <a:cs typeface="Arial" panose="020B0604020202020204" pitchFamily="34" charset="0"/>
                        </a:rPr>
                        <a:t>inservice</a:t>
                      </a:r>
                      <a:r>
                        <a:rPr lang="en-US" sz="1800" kern="1200" dirty="0">
                          <a:effectLst/>
                          <a:latin typeface="Arial" panose="020B0604020202020204" pitchFamily="34" charset="0"/>
                          <a:cs typeface="Arial" panose="020B0604020202020204" pitchFamily="34" charset="0"/>
                        </a:rPr>
                        <a:t> ATW Cl-12 </a:t>
                      </a:r>
                      <a:endParaRPr lang="en-IN" sz="1800" dirty="0">
                        <a:effectLst/>
                        <a:latin typeface="Arial" panose="020B0604020202020204" pitchFamily="34" charset="0"/>
                        <a:cs typeface="Arial" panose="020B0604020202020204" pitchFamily="34" charset="0"/>
                      </a:endParaRPr>
                    </a:p>
                  </a:txBody>
                  <a:tcPr marL="70538" marR="70538" marT="35269" marB="35269"/>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10003"/>
                  </a:ext>
                </a:extLst>
              </a:tr>
              <a:tr h="311051">
                <a:tc gridSpan="6">
                  <a:txBody>
                    <a:bodyPr/>
                    <a:lstStyle/>
                    <a:p>
                      <a:pPr algn="ctr">
                        <a:lnSpc>
                          <a:spcPct val="115000"/>
                        </a:lnSpc>
                        <a:spcAft>
                          <a:spcPts val="0"/>
                        </a:spcAft>
                      </a:pPr>
                      <a:r>
                        <a:rPr lang="en-US" sz="1800" u="sng" kern="1200" dirty="0">
                          <a:effectLst/>
                          <a:latin typeface="Arial" panose="020B0604020202020204" pitchFamily="34" charset="0"/>
                          <a:cs typeface="Arial" panose="020B0604020202020204" pitchFamily="34" charset="0"/>
                        </a:rPr>
                        <a:t>Milestones</a:t>
                      </a:r>
                      <a:endParaRPr lang="en-IN" sz="1800" dirty="0">
                        <a:effectLst/>
                        <a:latin typeface="Arial" panose="020B0604020202020204" pitchFamily="34" charset="0"/>
                        <a:ea typeface="Times New Roman" panose="02020603050405020304" pitchFamily="18" charset="0"/>
                        <a:cs typeface="Arial" panose="020B0604020202020204" pitchFamily="34" charset="0"/>
                      </a:endParaRPr>
                    </a:p>
                  </a:txBody>
                  <a:tcPr marL="70538" marR="70538" marT="35269" marB="35269"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10004"/>
                  </a:ext>
                </a:extLst>
              </a:tr>
              <a:tr h="478480">
                <a:tc gridSpan="6">
                  <a:txBody>
                    <a:bodyPr/>
                    <a:lstStyle/>
                    <a:p>
                      <a:pPr marL="342900" lvl="0" indent="-342900" algn="just">
                        <a:lnSpc>
                          <a:spcPct val="115000"/>
                        </a:lnSpc>
                        <a:spcAft>
                          <a:spcPts val="300"/>
                        </a:spcAft>
                        <a:buFont typeface="Wingdings" panose="05000000000000000000" pitchFamily="2" charset="2"/>
                        <a:buChar char=""/>
                      </a:pPr>
                      <a:r>
                        <a:rPr lang="en-US" sz="1800" kern="1200" dirty="0" err="1">
                          <a:effectLst/>
                          <a:latin typeface="Arial" panose="020B0604020202020204" pitchFamily="34" charset="0"/>
                          <a:cs typeface="Arial" panose="020B0604020202020204" pitchFamily="34" charset="0"/>
                        </a:rPr>
                        <a:t>AoN</a:t>
                      </a:r>
                      <a:r>
                        <a:rPr lang="en-US" sz="1800" kern="1200" dirty="0">
                          <a:effectLst/>
                          <a:latin typeface="Arial" panose="020B0604020202020204" pitchFamily="34" charset="0"/>
                          <a:cs typeface="Arial" panose="020B0604020202020204" pitchFamily="34" charset="0"/>
                        </a:rPr>
                        <a:t> accorded on 28 Jun 17</a:t>
                      </a:r>
                      <a:endParaRPr lang="en-IN" sz="1800" dirty="0">
                        <a:effectLst/>
                        <a:latin typeface="Arial" panose="020B0604020202020204" pitchFamily="34" charset="0"/>
                        <a:cs typeface="Arial" panose="020B0604020202020204" pitchFamily="34" charset="0"/>
                      </a:endParaRPr>
                    </a:p>
                    <a:p>
                      <a:pPr marL="342900" lvl="0" indent="-342900" algn="just">
                        <a:lnSpc>
                          <a:spcPct val="115000"/>
                        </a:lnSpc>
                        <a:spcAft>
                          <a:spcPts val="300"/>
                        </a:spcAft>
                        <a:buFont typeface="Wingdings" panose="05000000000000000000" pitchFamily="2" charset="2"/>
                        <a:buChar char=""/>
                      </a:pPr>
                      <a:r>
                        <a:rPr lang="en-US" sz="1800" kern="1200" dirty="0" err="1">
                          <a:effectLst/>
                          <a:latin typeface="Arial" panose="020B0604020202020204" pitchFamily="34" charset="0"/>
                          <a:cs typeface="Arial" panose="020B0604020202020204" pitchFamily="34" charset="0"/>
                        </a:rPr>
                        <a:t>EoI</a:t>
                      </a:r>
                      <a:r>
                        <a:rPr lang="en-US" sz="1800" kern="1200" dirty="0">
                          <a:effectLst/>
                          <a:latin typeface="Arial" panose="020B0604020202020204" pitchFamily="34" charset="0"/>
                          <a:cs typeface="Arial" panose="020B0604020202020204" pitchFamily="34" charset="0"/>
                        </a:rPr>
                        <a:t> hosted on </a:t>
                      </a:r>
                      <a:r>
                        <a:rPr lang="en-US" sz="1800" kern="1200" dirty="0" err="1">
                          <a:effectLst/>
                          <a:latin typeface="Arial" panose="020B0604020202020204" pitchFamily="34" charset="0"/>
                          <a:cs typeface="Arial" panose="020B0604020202020204" pitchFamily="34" charset="0"/>
                        </a:rPr>
                        <a:t>MoD</a:t>
                      </a:r>
                      <a:r>
                        <a:rPr lang="en-US" sz="1800" kern="1200" dirty="0">
                          <a:effectLst/>
                          <a:latin typeface="Arial" panose="020B0604020202020204" pitchFamily="34" charset="0"/>
                          <a:cs typeface="Arial" panose="020B0604020202020204" pitchFamily="34" charset="0"/>
                        </a:rPr>
                        <a:t> website on 19 Mar 18 </a:t>
                      </a:r>
                      <a:endParaRPr lang="en-IN" sz="1800" dirty="0">
                        <a:effectLst/>
                        <a:latin typeface="Arial" panose="020B0604020202020204" pitchFamily="34" charset="0"/>
                        <a:cs typeface="Arial" panose="020B0604020202020204" pitchFamily="34" charset="0"/>
                      </a:endParaRPr>
                    </a:p>
                  </a:txBody>
                  <a:tcPr marL="70538" marR="70538" marT="35269" marB="35269"/>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10005"/>
                  </a:ext>
                </a:extLst>
              </a:tr>
              <a:tr h="1514206">
                <a:tc gridSpan="6">
                  <a:txBody>
                    <a:bodyPr/>
                    <a:lstStyle/>
                    <a:p>
                      <a:pPr>
                        <a:lnSpc>
                          <a:spcPct val="115000"/>
                        </a:lnSpc>
                        <a:spcAft>
                          <a:spcPts val="0"/>
                        </a:spcAft>
                      </a:pPr>
                      <a:r>
                        <a:rPr lang="en-US" sz="1800" u="sng" kern="1200" dirty="0" err="1">
                          <a:effectLst/>
                          <a:latin typeface="Arial" panose="020B0604020202020204" pitchFamily="34" charset="0"/>
                          <a:cs typeface="Arial" panose="020B0604020202020204" pitchFamily="34" charset="0"/>
                        </a:rPr>
                        <a:t>Proj</a:t>
                      </a:r>
                      <a:r>
                        <a:rPr lang="en-US" sz="1800" u="sng" kern="1200" dirty="0">
                          <a:effectLst/>
                          <a:latin typeface="Arial" panose="020B0604020202020204" pitchFamily="34" charset="0"/>
                          <a:cs typeface="Arial" panose="020B0604020202020204" pitchFamily="34" charset="0"/>
                        </a:rPr>
                        <a:t> </a:t>
                      </a:r>
                      <a:r>
                        <a:rPr lang="en-US" sz="1800" u="sng" kern="1200" dirty="0" err="1">
                          <a:effectLst/>
                          <a:latin typeface="Arial" panose="020B0604020202020204" pitchFamily="34" charset="0"/>
                          <a:cs typeface="Arial" panose="020B0604020202020204" pitchFamily="34" charset="0"/>
                        </a:rPr>
                        <a:t>Offr</a:t>
                      </a:r>
                      <a:r>
                        <a:rPr lang="en-US" sz="1800" u="sng" kern="1200" dirty="0">
                          <a:effectLst/>
                          <a:latin typeface="Arial" panose="020B0604020202020204" pitchFamily="34" charset="0"/>
                          <a:cs typeface="Arial" panose="020B0604020202020204" pitchFamily="34" charset="0"/>
                        </a:rPr>
                        <a:t>:  </a:t>
                      </a:r>
                      <a:r>
                        <a:rPr lang="en-IN" sz="1800" kern="1200" dirty="0">
                          <a:effectLst/>
                          <a:latin typeface="Arial" panose="020B0604020202020204" pitchFamily="34" charset="0"/>
                          <a:cs typeface="Arial" panose="020B0604020202020204" pitchFamily="34" charset="0"/>
                        </a:rPr>
                        <a:t>Col </a:t>
                      </a:r>
                      <a:r>
                        <a:rPr lang="en-IN" sz="1800" kern="1200" dirty="0" err="1">
                          <a:effectLst/>
                          <a:latin typeface="Arial" panose="020B0604020202020204" pitchFamily="34" charset="0"/>
                          <a:cs typeface="Arial" panose="020B0604020202020204" pitchFamily="34" charset="0"/>
                        </a:rPr>
                        <a:t>Vikram</a:t>
                      </a:r>
                      <a:r>
                        <a:rPr lang="en-IN" sz="1800" kern="1200" dirty="0">
                          <a:effectLst/>
                          <a:latin typeface="Arial" panose="020B0604020202020204" pitchFamily="34" charset="0"/>
                          <a:cs typeface="Arial" panose="020B0604020202020204" pitchFamily="34" charset="0"/>
                        </a:rPr>
                        <a:t> Gulati </a:t>
                      </a:r>
                      <a:endParaRPr lang="en-IN" sz="1800" dirty="0">
                        <a:effectLst/>
                        <a:latin typeface="Arial" panose="020B0604020202020204" pitchFamily="34" charset="0"/>
                        <a:cs typeface="Arial" panose="020B0604020202020204" pitchFamily="34" charset="0"/>
                      </a:endParaRPr>
                    </a:p>
                    <a:p>
                      <a:pPr>
                        <a:lnSpc>
                          <a:spcPct val="115000"/>
                        </a:lnSpc>
                        <a:spcAft>
                          <a:spcPts val="0"/>
                        </a:spcAft>
                      </a:pPr>
                      <a:r>
                        <a:rPr lang="en-IN" sz="1800" kern="1200" dirty="0" err="1">
                          <a:effectLst/>
                          <a:latin typeface="Arial" panose="020B0604020202020204" pitchFamily="34" charset="0"/>
                          <a:cs typeface="Arial" panose="020B0604020202020204" pitchFamily="34" charset="0"/>
                        </a:rPr>
                        <a:t>Dir</a:t>
                      </a:r>
                      <a:r>
                        <a:rPr lang="en-IN" sz="1800" kern="1200" dirty="0">
                          <a:effectLst/>
                          <a:latin typeface="Arial" panose="020B0604020202020204" pitchFamily="34" charset="0"/>
                          <a:cs typeface="Arial" panose="020B0604020202020204" pitchFamily="34" charset="0"/>
                        </a:rPr>
                        <a:t> CE -5(B), DG  CE ,Kashmir House, </a:t>
                      </a:r>
                      <a:r>
                        <a:rPr lang="en-IN" sz="1800" kern="1200" dirty="0" err="1">
                          <a:effectLst/>
                          <a:latin typeface="Arial" panose="020B0604020202020204" pitchFamily="34" charset="0"/>
                          <a:cs typeface="Arial" panose="020B0604020202020204" pitchFamily="34" charset="0"/>
                        </a:rPr>
                        <a:t>Rajaji</a:t>
                      </a:r>
                      <a:r>
                        <a:rPr lang="en-IN" sz="1800" kern="1200" dirty="0">
                          <a:effectLst/>
                          <a:latin typeface="Arial" panose="020B0604020202020204" pitchFamily="34" charset="0"/>
                          <a:cs typeface="Arial" panose="020B0604020202020204" pitchFamily="34" charset="0"/>
                        </a:rPr>
                        <a:t> Marg ,  New Delhi - 110011</a:t>
                      </a:r>
                      <a:endParaRPr lang="en-IN" sz="1800" dirty="0">
                        <a:effectLst/>
                        <a:latin typeface="Arial" panose="020B0604020202020204" pitchFamily="34" charset="0"/>
                        <a:cs typeface="Arial" panose="020B0604020202020204" pitchFamily="34" charset="0"/>
                      </a:endParaRPr>
                    </a:p>
                    <a:p>
                      <a:pPr>
                        <a:lnSpc>
                          <a:spcPct val="115000"/>
                        </a:lnSpc>
                        <a:spcAft>
                          <a:spcPts val="0"/>
                        </a:spcAft>
                      </a:pPr>
                      <a:r>
                        <a:rPr lang="en-US" sz="1800" kern="1200" dirty="0">
                          <a:effectLst/>
                          <a:latin typeface="Arial" panose="020B0604020202020204" pitchFamily="34" charset="0"/>
                          <a:cs typeface="Arial" panose="020B0604020202020204" pitchFamily="34" charset="0"/>
                        </a:rPr>
                        <a:t>Tele : 23019604 ,Fax : 23019675 , E-mail : </a:t>
                      </a:r>
                      <a:r>
                        <a:rPr lang="en-US" sz="1800" u="sng" kern="1200" dirty="0">
                          <a:effectLst/>
                          <a:latin typeface="Arial" panose="020B0604020202020204" pitchFamily="34" charset="0"/>
                          <a:cs typeface="Arial" panose="020B0604020202020204" pitchFamily="34" charset="0"/>
                          <a:hlinkClick r:id="rId3"/>
                        </a:rPr>
                        <a:t>ce5-einc-army@nic.in</a:t>
                      </a:r>
                      <a:endParaRPr lang="en-IN" sz="18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10006"/>
                  </a:ext>
                </a:extLst>
              </a:tr>
            </a:tbl>
          </a:graphicData>
        </a:graphic>
      </p:graphicFrame>
      <p:sp>
        <p:nvSpPr>
          <p:cNvPr id="3" name="Rectangle 2"/>
          <p:cNvSpPr/>
          <p:nvPr/>
        </p:nvSpPr>
        <p:spPr>
          <a:xfrm>
            <a:off x="914400" y="0"/>
            <a:ext cx="7543800" cy="658642"/>
          </a:xfrm>
          <a:prstGeom prst="rect">
            <a:avLst/>
          </a:prstGeom>
        </p:spPr>
        <p:txBody>
          <a:bodyPr wrap="square">
            <a:spAutoFit/>
          </a:bodyPr>
          <a:lstStyle/>
          <a:p>
            <a:pPr algn="ctr">
              <a:lnSpc>
                <a:spcPct val="115000"/>
              </a:lnSpc>
              <a:spcAft>
                <a:spcPts val="0"/>
              </a:spcAft>
            </a:pPr>
            <a:r>
              <a:rPr lang="en-US" sz="3200" b="1" u="sng" dirty="0">
                <a:solidFill>
                  <a:srgbClr val="FFFF00"/>
                </a:solidFill>
                <a:latin typeface="Arial" panose="020B0604020202020204" pitchFamily="34" charset="0"/>
                <a:ea typeface="Times New Roman" panose="02020603050405020304" pitchFamily="18" charset="0"/>
                <a:cs typeface="Arial" panose="020B0604020202020204" pitchFamily="34" charset="0"/>
              </a:rPr>
              <a:t>UPGRADED ASSAULT TRACK WAY </a:t>
            </a:r>
            <a:endParaRPr lang="en-IN" sz="2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xmlns="" val="24455210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xmlns="" val="2159312899"/>
              </p:ext>
            </p:extLst>
          </p:nvPr>
        </p:nvGraphicFramePr>
        <p:xfrm>
          <a:off x="152400" y="1211951"/>
          <a:ext cx="8839199" cy="5480536"/>
        </p:xfrm>
        <a:graphic>
          <a:graphicData uri="http://schemas.openxmlformats.org/drawingml/2006/table">
            <a:tbl>
              <a:tblPr firstRow="1" firstCol="1" bandRow="1">
                <a:tableStyleId>{5C22544A-7EE6-4342-B048-85BDC9FD1C3A}</a:tableStyleId>
              </a:tblPr>
              <a:tblGrid>
                <a:gridCol w="1987166">
                  <a:extLst>
                    <a:ext uri="{9D8B030D-6E8A-4147-A177-3AD203B41FA5}">
                      <a16:colId xmlns:a16="http://schemas.microsoft.com/office/drawing/2014/main" xmlns="" val="20000"/>
                    </a:ext>
                  </a:extLst>
                </a:gridCol>
                <a:gridCol w="1081363">
                  <a:extLst>
                    <a:ext uri="{9D8B030D-6E8A-4147-A177-3AD203B41FA5}">
                      <a16:colId xmlns:a16="http://schemas.microsoft.com/office/drawing/2014/main" xmlns="" val="20001"/>
                    </a:ext>
                  </a:extLst>
                </a:gridCol>
                <a:gridCol w="1263288">
                  <a:extLst>
                    <a:ext uri="{9D8B030D-6E8A-4147-A177-3AD203B41FA5}">
                      <a16:colId xmlns:a16="http://schemas.microsoft.com/office/drawing/2014/main" xmlns="" val="20002"/>
                    </a:ext>
                  </a:extLst>
                </a:gridCol>
                <a:gridCol w="1262016">
                  <a:extLst>
                    <a:ext uri="{9D8B030D-6E8A-4147-A177-3AD203B41FA5}">
                      <a16:colId xmlns:a16="http://schemas.microsoft.com/office/drawing/2014/main" xmlns="" val="20003"/>
                    </a:ext>
                  </a:extLst>
                </a:gridCol>
                <a:gridCol w="1262016">
                  <a:extLst>
                    <a:ext uri="{9D8B030D-6E8A-4147-A177-3AD203B41FA5}">
                      <a16:colId xmlns:a16="http://schemas.microsoft.com/office/drawing/2014/main" xmlns="" val="20004"/>
                    </a:ext>
                  </a:extLst>
                </a:gridCol>
                <a:gridCol w="1983350">
                  <a:extLst>
                    <a:ext uri="{9D8B030D-6E8A-4147-A177-3AD203B41FA5}">
                      <a16:colId xmlns:a16="http://schemas.microsoft.com/office/drawing/2014/main" xmlns="" val="20005"/>
                    </a:ext>
                  </a:extLst>
                </a:gridCol>
              </a:tblGrid>
              <a:tr h="912766">
                <a:tc>
                  <a:txBody>
                    <a:bodyPr/>
                    <a:lstStyle/>
                    <a:p>
                      <a:pPr algn="ctr">
                        <a:lnSpc>
                          <a:spcPct val="115000"/>
                        </a:lnSpc>
                        <a:spcAft>
                          <a:spcPts val="0"/>
                        </a:spcAft>
                      </a:pPr>
                      <a:r>
                        <a:rPr lang="en-US" sz="2000" u="sng" kern="1200" dirty="0">
                          <a:effectLst/>
                          <a:latin typeface="Arial" panose="020B0604020202020204" pitchFamily="34" charset="0"/>
                          <a:cs typeface="Arial" panose="020B0604020202020204" pitchFamily="34" charset="0"/>
                        </a:rPr>
                        <a:t>Sponsor </a:t>
                      </a:r>
                      <a:r>
                        <a:rPr lang="en-US" sz="2000" u="sng" kern="1200" dirty="0" err="1">
                          <a:effectLst/>
                          <a:latin typeface="Arial" panose="020B0604020202020204" pitchFamily="34" charset="0"/>
                          <a:cs typeface="Arial" panose="020B0604020202020204" pitchFamily="34" charset="0"/>
                        </a:rPr>
                        <a:t>Dte</a:t>
                      </a:r>
                      <a:r>
                        <a:rPr lang="en-US" sz="2000" u="sng" kern="1200" dirty="0">
                          <a:effectLst/>
                          <a:latin typeface="Arial" panose="020B0604020202020204" pitchFamily="34" charset="0"/>
                          <a:cs typeface="Arial" panose="020B0604020202020204" pitchFamily="34" charset="0"/>
                        </a:rPr>
                        <a:t> </a:t>
                      </a:r>
                      <a:endParaRPr lang="en-IN" sz="2000" dirty="0">
                        <a:effectLst/>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algn="ctr">
                        <a:lnSpc>
                          <a:spcPct val="115000"/>
                        </a:lnSpc>
                        <a:spcAft>
                          <a:spcPts val="0"/>
                        </a:spcAft>
                      </a:pPr>
                      <a:r>
                        <a:rPr lang="en-US" sz="2000" u="sng" kern="1200" dirty="0" err="1">
                          <a:effectLst/>
                          <a:latin typeface="Arial" panose="020B0604020202020204" pitchFamily="34" charset="0"/>
                          <a:cs typeface="Arial" panose="020B0604020202020204" pitchFamily="34" charset="0"/>
                        </a:rPr>
                        <a:t>Qty</a:t>
                      </a:r>
                      <a:r>
                        <a:rPr lang="en-US" sz="2000" u="sng" kern="1200" dirty="0">
                          <a:effectLst/>
                          <a:latin typeface="Arial" panose="020B0604020202020204" pitchFamily="34" charset="0"/>
                          <a:cs typeface="Arial" panose="020B0604020202020204" pitchFamily="34" charset="0"/>
                        </a:rPr>
                        <a:t> </a:t>
                      </a:r>
                      <a:endParaRPr lang="en-IN" sz="2000" dirty="0">
                        <a:effectLst/>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algn="ctr">
                        <a:lnSpc>
                          <a:spcPct val="115000"/>
                        </a:lnSpc>
                        <a:spcAft>
                          <a:spcPts val="0"/>
                        </a:spcAft>
                      </a:pPr>
                      <a:r>
                        <a:rPr lang="en-US" sz="2000" u="sng" kern="1200" dirty="0">
                          <a:effectLst/>
                          <a:latin typeface="Arial" panose="020B0604020202020204" pitchFamily="34" charset="0"/>
                          <a:cs typeface="Arial" panose="020B0604020202020204" pitchFamily="34" charset="0"/>
                        </a:rPr>
                        <a:t>Cost </a:t>
                      </a:r>
                      <a:endParaRPr lang="en-IN" sz="2000" dirty="0">
                        <a:effectLst/>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algn="ctr">
                        <a:lnSpc>
                          <a:spcPct val="115000"/>
                        </a:lnSpc>
                        <a:spcAft>
                          <a:spcPts val="0"/>
                        </a:spcAft>
                      </a:pPr>
                      <a:r>
                        <a:rPr lang="en-US" sz="2000" u="sng" kern="1200" dirty="0" err="1">
                          <a:effectLst/>
                          <a:latin typeface="Arial" panose="020B0604020202020204" pitchFamily="34" charset="0"/>
                          <a:cs typeface="Arial" panose="020B0604020202020204" pitchFamily="34" charset="0"/>
                        </a:rPr>
                        <a:t>AoN</a:t>
                      </a:r>
                      <a:r>
                        <a:rPr lang="en-US" sz="2000" u="sng" kern="1200" dirty="0">
                          <a:effectLst/>
                          <a:latin typeface="Arial" panose="020B0604020202020204" pitchFamily="34" charset="0"/>
                          <a:cs typeface="Arial" panose="020B0604020202020204" pitchFamily="34" charset="0"/>
                        </a:rPr>
                        <a:t> </a:t>
                      </a:r>
                      <a:endParaRPr lang="en-IN" sz="2000" dirty="0">
                        <a:effectLst/>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algn="ctr">
                        <a:lnSpc>
                          <a:spcPct val="115000"/>
                        </a:lnSpc>
                        <a:spcAft>
                          <a:spcPts val="0"/>
                        </a:spcAft>
                      </a:pPr>
                      <a:r>
                        <a:rPr lang="en-US" sz="2000" u="sng" kern="1200" dirty="0" err="1">
                          <a:effectLst/>
                          <a:latin typeface="Arial" panose="020B0604020202020204" pitchFamily="34" charset="0"/>
                          <a:cs typeface="Arial" panose="020B0604020202020204" pitchFamily="34" charset="0"/>
                        </a:rPr>
                        <a:t>Stg</a:t>
                      </a:r>
                      <a:r>
                        <a:rPr lang="en-US" sz="2000" u="sng" kern="1200" dirty="0">
                          <a:effectLst/>
                          <a:latin typeface="Arial" panose="020B0604020202020204" pitchFamily="34" charset="0"/>
                          <a:cs typeface="Arial" panose="020B0604020202020204" pitchFamily="34" charset="0"/>
                        </a:rPr>
                        <a:t> </a:t>
                      </a:r>
                      <a:endParaRPr lang="en-IN" sz="2000" dirty="0">
                        <a:effectLst/>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algn="ctr">
                        <a:lnSpc>
                          <a:spcPct val="115000"/>
                        </a:lnSpc>
                        <a:spcAft>
                          <a:spcPts val="0"/>
                        </a:spcAft>
                      </a:pPr>
                      <a:r>
                        <a:rPr lang="en-US" sz="2000" u="sng" kern="1200" dirty="0">
                          <a:effectLst/>
                          <a:latin typeface="Arial" panose="020B0604020202020204" pitchFamily="34" charset="0"/>
                          <a:cs typeface="Arial" panose="020B0604020202020204" pitchFamily="34" charset="0"/>
                        </a:rPr>
                        <a:t>Vendor Base/</a:t>
                      </a:r>
                      <a:endParaRPr lang="en-IN" sz="2000" dirty="0">
                        <a:effectLst/>
                        <a:latin typeface="Arial" panose="020B0604020202020204" pitchFamily="34" charset="0"/>
                        <a:cs typeface="Arial" panose="020B0604020202020204" pitchFamily="34" charset="0"/>
                      </a:endParaRPr>
                    </a:p>
                    <a:p>
                      <a:pPr algn="ctr">
                        <a:lnSpc>
                          <a:spcPct val="115000"/>
                        </a:lnSpc>
                        <a:spcAft>
                          <a:spcPts val="0"/>
                        </a:spcAft>
                      </a:pPr>
                      <a:r>
                        <a:rPr lang="en-US" sz="2000" u="sng" kern="1200" dirty="0">
                          <a:effectLst/>
                          <a:latin typeface="Arial" panose="020B0604020202020204" pitchFamily="34" charset="0"/>
                          <a:cs typeface="Arial" panose="020B0604020202020204" pitchFamily="34" charset="0"/>
                        </a:rPr>
                        <a:t>DAs </a:t>
                      </a:r>
                      <a:endParaRPr lang="en-IN" sz="2000" dirty="0">
                        <a:effectLst/>
                        <a:latin typeface="Arial" panose="020B0604020202020204" pitchFamily="34" charset="0"/>
                        <a:ea typeface="Times New Roman" panose="02020603050405020304" pitchFamily="18" charset="0"/>
                        <a:cs typeface="Arial" panose="020B0604020202020204" pitchFamily="34" charset="0"/>
                      </a:endParaRPr>
                    </a:p>
                  </a:txBody>
                  <a:tcPr/>
                </a:tc>
                <a:extLst>
                  <a:ext uri="{0D108BD9-81ED-4DB2-BD59-A6C34878D82A}">
                    <a16:rowId xmlns:a16="http://schemas.microsoft.com/office/drawing/2014/main" xmlns="" val="10000"/>
                  </a:ext>
                </a:extLst>
              </a:tr>
              <a:tr h="504763">
                <a:tc>
                  <a:txBody>
                    <a:bodyPr/>
                    <a:lstStyle/>
                    <a:p>
                      <a:pPr algn="ctr">
                        <a:lnSpc>
                          <a:spcPct val="115000"/>
                        </a:lnSpc>
                        <a:spcAft>
                          <a:spcPts val="0"/>
                        </a:spcAft>
                      </a:pPr>
                      <a:r>
                        <a:rPr lang="en-US" sz="2000" kern="1200" dirty="0">
                          <a:effectLst/>
                          <a:latin typeface="Arial" panose="020B0604020202020204" pitchFamily="34" charset="0"/>
                          <a:cs typeface="Arial" panose="020B0604020202020204" pitchFamily="34" charset="0"/>
                        </a:rPr>
                        <a:t>DG AAD </a:t>
                      </a:r>
                      <a:endParaRPr lang="en-IN" sz="2000" dirty="0">
                        <a:effectLst/>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algn="ctr">
                        <a:lnSpc>
                          <a:spcPct val="115000"/>
                        </a:lnSpc>
                        <a:spcAft>
                          <a:spcPts val="0"/>
                        </a:spcAft>
                      </a:pPr>
                      <a:r>
                        <a:rPr lang="en-US" sz="2000" kern="1200" dirty="0">
                          <a:effectLst/>
                          <a:latin typeface="Arial" panose="020B0604020202020204" pitchFamily="34" charset="0"/>
                          <a:cs typeface="Arial" panose="020B0604020202020204" pitchFamily="34" charset="0"/>
                        </a:rPr>
                        <a:t>50/</a:t>
                      </a:r>
                      <a:r>
                        <a:rPr lang="en-US" sz="2000" kern="1200" dirty="0" err="1">
                          <a:effectLst/>
                          <a:latin typeface="Arial" panose="020B0604020202020204" pitchFamily="34" charset="0"/>
                          <a:cs typeface="Arial" panose="020B0604020202020204" pitchFamily="34" charset="0"/>
                        </a:rPr>
                        <a:t>Yr</a:t>
                      </a:r>
                      <a:r>
                        <a:rPr lang="en-US" sz="2000" kern="1200" dirty="0">
                          <a:effectLst/>
                          <a:latin typeface="Arial" panose="020B0604020202020204" pitchFamily="34" charset="0"/>
                          <a:cs typeface="Arial" panose="020B0604020202020204" pitchFamily="34" charset="0"/>
                        </a:rPr>
                        <a:t> </a:t>
                      </a:r>
                      <a:endParaRPr lang="en-IN" sz="2000" dirty="0">
                        <a:effectLst/>
                        <a:latin typeface="Arial" panose="020B0604020202020204" pitchFamily="34" charset="0"/>
                        <a:ea typeface="Times New Roman" panose="02020603050405020304" pitchFamily="18" charset="0"/>
                        <a:cs typeface="Arial" panose="020B0604020202020204" pitchFamily="34" charset="0"/>
                      </a:endParaRPr>
                    </a:p>
                  </a:txBody>
                  <a:tcPr marL="102870" marR="102870"/>
                </a:tc>
                <a:tc>
                  <a:txBody>
                    <a:bodyPr/>
                    <a:lstStyle/>
                    <a:p>
                      <a:pPr algn="ctr">
                        <a:lnSpc>
                          <a:spcPct val="115000"/>
                        </a:lnSpc>
                        <a:spcAft>
                          <a:spcPts val="0"/>
                        </a:spcAft>
                      </a:pPr>
                      <a:r>
                        <a:rPr lang="en-US" sz="2000" kern="1200">
                          <a:effectLst/>
                          <a:latin typeface="Arial" panose="020B0604020202020204" pitchFamily="34" charset="0"/>
                          <a:cs typeface="Arial" panose="020B0604020202020204" pitchFamily="34" charset="0"/>
                        </a:rPr>
                        <a:t>79 Cr </a:t>
                      </a:r>
                      <a:endParaRPr lang="en-IN" sz="2000">
                        <a:effectLst/>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algn="ctr">
                        <a:lnSpc>
                          <a:spcPct val="115000"/>
                        </a:lnSpc>
                        <a:spcAft>
                          <a:spcPts val="0"/>
                        </a:spcAft>
                      </a:pPr>
                      <a:r>
                        <a:rPr lang="en-US" sz="2000" kern="1200">
                          <a:effectLst/>
                          <a:latin typeface="Arial" panose="020B0604020202020204" pitchFamily="34" charset="0"/>
                          <a:cs typeface="Arial" panose="020B0604020202020204" pitchFamily="34" charset="0"/>
                        </a:rPr>
                        <a:t>- </a:t>
                      </a:r>
                      <a:endParaRPr lang="en-IN" sz="2000">
                        <a:effectLst/>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algn="ctr">
                        <a:lnSpc>
                          <a:spcPct val="115000"/>
                        </a:lnSpc>
                        <a:spcAft>
                          <a:spcPts val="0"/>
                        </a:spcAft>
                      </a:pPr>
                      <a:r>
                        <a:rPr lang="en-US" sz="2000" kern="1200" dirty="0" err="1">
                          <a:effectLst/>
                          <a:latin typeface="Arial" panose="020B0604020202020204" pitchFamily="34" charset="0"/>
                          <a:cs typeface="Arial" panose="020B0604020202020204" pitchFamily="34" charset="0"/>
                        </a:rPr>
                        <a:t>AoN</a:t>
                      </a:r>
                      <a:r>
                        <a:rPr lang="en-US" sz="2000" kern="1200" dirty="0">
                          <a:effectLst/>
                          <a:latin typeface="Arial" panose="020B0604020202020204" pitchFamily="34" charset="0"/>
                          <a:cs typeface="Arial" panose="020B0604020202020204" pitchFamily="34" charset="0"/>
                        </a:rPr>
                        <a:t> </a:t>
                      </a:r>
                      <a:endParaRPr lang="en-IN" sz="2000" dirty="0">
                        <a:effectLst/>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a:lnSpc>
                          <a:spcPct val="115000"/>
                        </a:lnSpc>
                      </a:pPr>
                      <a:endParaRPr lang="en-IN" sz="2000" dirty="0">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342320">
                <a:tc gridSpan="6">
                  <a:txBody>
                    <a:bodyPr/>
                    <a:lstStyle/>
                    <a:p>
                      <a:pPr algn="ctr">
                        <a:lnSpc>
                          <a:spcPct val="115000"/>
                        </a:lnSpc>
                        <a:spcAft>
                          <a:spcPts val="0"/>
                        </a:spcAft>
                      </a:pPr>
                      <a:r>
                        <a:rPr lang="en-US" sz="2000" u="sng" kern="1200" dirty="0">
                          <a:effectLst/>
                          <a:latin typeface="Arial" panose="020B0604020202020204" pitchFamily="34" charset="0"/>
                          <a:cs typeface="Arial" panose="020B0604020202020204" pitchFamily="34" charset="0"/>
                        </a:rPr>
                        <a:t>Brief of Case</a:t>
                      </a:r>
                      <a:endParaRPr lang="en-IN" sz="2000" dirty="0">
                        <a:effectLst/>
                        <a:latin typeface="Arial" panose="020B0604020202020204" pitchFamily="34" charset="0"/>
                        <a:ea typeface="Times New Roman" panose="02020603050405020304" pitchFamily="18" charset="0"/>
                        <a:cs typeface="Arial" panose="020B0604020202020204" pitchFamily="34" charset="0"/>
                      </a:endParaRPr>
                    </a:p>
                  </a:txBody>
                  <a:tcPr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10002"/>
                  </a:ext>
                </a:extLst>
              </a:tr>
              <a:tr h="2544780">
                <a:tc gridSpan="6">
                  <a:txBody>
                    <a:bodyPr/>
                    <a:lstStyle/>
                    <a:p>
                      <a:pPr marL="342900" lvl="0" indent="-342900" algn="just">
                        <a:lnSpc>
                          <a:spcPct val="115000"/>
                        </a:lnSpc>
                        <a:spcAft>
                          <a:spcPts val="0"/>
                        </a:spcAft>
                        <a:buFont typeface="Wingdings" panose="05000000000000000000" pitchFamily="2" charset="2"/>
                        <a:buChar char=""/>
                      </a:pPr>
                      <a:r>
                        <a:rPr lang="en-IN" sz="2000" kern="1200" dirty="0">
                          <a:effectLst/>
                          <a:latin typeface="Arial" panose="020B0604020202020204" pitchFamily="34" charset="0"/>
                          <a:cs typeface="Arial" panose="020B0604020202020204" pitchFamily="34" charset="0"/>
                        </a:rPr>
                        <a:t>MEAT is required to provide realistic live firing practice to crews of Air Defence weapons of Army, particularly the crews of long range missiles.  The MEAT should be capable of a maximum speed of 400 </a:t>
                      </a:r>
                      <a:r>
                        <a:rPr lang="en-IN" sz="2000" kern="1200" dirty="0" err="1">
                          <a:effectLst/>
                          <a:latin typeface="Arial" panose="020B0604020202020204" pitchFamily="34" charset="0"/>
                          <a:cs typeface="Arial" panose="020B0604020202020204" pitchFamily="34" charset="0"/>
                        </a:rPr>
                        <a:t>Kmph</a:t>
                      </a:r>
                      <a:r>
                        <a:rPr lang="en-IN" sz="2000" kern="1200" dirty="0">
                          <a:effectLst/>
                          <a:latin typeface="Arial" panose="020B0604020202020204" pitchFamily="34" charset="0"/>
                          <a:cs typeface="Arial" panose="020B0604020202020204" pitchFamily="34" charset="0"/>
                        </a:rPr>
                        <a:t> or more and an altitude range of 20 m to 5000 m.  It would be ground launched</a:t>
                      </a:r>
                      <a:endParaRPr lang="en-IN" sz="2000" dirty="0">
                        <a:effectLst/>
                        <a:latin typeface="Arial" panose="020B0604020202020204" pitchFamily="34" charset="0"/>
                        <a:cs typeface="Arial" panose="020B0604020202020204" pitchFamily="34" charset="0"/>
                      </a:endParaRPr>
                    </a:p>
                    <a:p>
                      <a:pPr marL="342900" lvl="0" indent="-342900" algn="just">
                        <a:lnSpc>
                          <a:spcPct val="115000"/>
                        </a:lnSpc>
                        <a:spcAft>
                          <a:spcPts val="0"/>
                        </a:spcAft>
                        <a:buFont typeface="Wingdings" panose="05000000000000000000" pitchFamily="2" charset="2"/>
                        <a:buChar char=""/>
                      </a:pPr>
                      <a:r>
                        <a:rPr lang="en-IN" sz="2000" kern="1200" dirty="0">
                          <a:effectLst/>
                          <a:latin typeface="Arial" panose="020B0604020202020204" pitchFamily="34" charset="0"/>
                          <a:cs typeface="Arial" panose="020B0604020202020204" pitchFamily="34" charset="0"/>
                        </a:rPr>
                        <a:t>The case is at an advanced stage of accord of approval </a:t>
                      </a:r>
                      <a:endParaRPr lang="en-IN" sz="2000" dirty="0">
                        <a:effectLst/>
                        <a:latin typeface="Arial" panose="020B0604020202020204" pitchFamily="34" charset="0"/>
                        <a:cs typeface="Arial" panose="020B0604020202020204" pitchFamily="34" charset="0"/>
                      </a:endParaRPr>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10003"/>
                  </a:ext>
                </a:extLst>
              </a:tr>
              <a:tr h="571504">
                <a:tc gridSpan="6">
                  <a:txBody>
                    <a:bodyPr/>
                    <a:lstStyle/>
                    <a:p>
                      <a:pPr algn="ctr">
                        <a:lnSpc>
                          <a:spcPct val="115000"/>
                        </a:lnSpc>
                        <a:spcAft>
                          <a:spcPts val="0"/>
                        </a:spcAft>
                      </a:pPr>
                      <a:r>
                        <a:rPr lang="en-US" sz="2000" u="sng" kern="1200" dirty="0">
                          <a:effectLst/>
                          <a:latin typeface="Arial" panose="020B0604020202020204" pitchFamily="34" charset="0"/>
                          <a:cs typeface="Arial" panose="020B0604020202020204" pitchFamily="34" charset="0"/>
                        </a:rPr>
                        <a:t>Milestones</a:t>
                      </a:r>
                      <a:endParaRPr lang="en-IN" sz="2000" dirty="0">
                        <a:effectLst/>
                        <a:latin typeface="Arial" panose="020B0604020202020204" pitchFamily="34" charset="0"/>
                        <a:ea typeface="Times New Roman" panose="02020603050405020304" pitchFamily="18" charset="0"/>
                        <a:cs typeface="Arial" panose="020B0604020202020204" pitchFamily="34" charset="0"/>
                      </a:endParaRPr>
                    </a:p>
                  </a:txBody>
                  <a:tcPr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10004"/>
                  </a:ext>
                </a:extLst>
              </a:tr>
              <a:tr h="504763">
                <a:tc gridSpan="6">
                  <a:txBody>
                    <a:bodyPr/>
                    <a:lstStyle/>
                    <a:p>
                      <a:pPr marL="342900" lvl="0" indent="-342900" algn="just">
                        <a:lnSpc>
                          <a:spcPct val="115000"/>
                        </a:lnSpc>
                        <a:spcAft>
                          <a:spcPts val="0"/>
                        </a:spcAft>
                        <a:buFont typeface="Wingdings" panose="05000000000000000000" pitchFamily="2" charset="2"/>
                        <a:buChar char=""/>
                      </a:pPr>
                      <a:r>
                        <a:rPr lang="en-US" sz="2000" kern="1200" dirty="0" err="1">
                          <a:effectLst/>
                          <a:latin typeface="Arial" panose="020B0604020202020204" pitchFamily="34" charset="0"/>
                          <a:cs typeface="Arial" panose="020B0604020202020204" pitchFamily="34" charset="0"/>
                        </a:rPr>
                        <a:t>EoI</a:t>
                      </a:r>
                      <a:r>
                        <a:rPr lang="en-US" sz="2000" kern="1200" dirty="0">
                          <a:effectLst/>
                          <a:latin typeface="Arial" panose="020B0604020202020204" pitchFamily="34" charset="0"/>
                          <a:cs typeface="Arial" panose="020B0604020202020204" pitchFamily="34" charset="0"/>
                        </a:rPr>
                        <a:t> uploaded on 13 Apr 18 </a:t>
                      </a:r>
                      <a:endParaRPr lang="en-IN" sz="2000" dirty="0">
                        <a:effectLst/>
                        <a:latin typeface="Arial" panose="020B0604020202020204" pitchFamily="34" charset="0"/>
                        <a:cs typeface="Arial" panose="020B0604020202020204" pitchFamily="34" charset="0"/>
                      </a:endParaRPr>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10005"/>
                  </a:ext>
                </a:extLst>
              </a:tr>
            </a:tbl>
          </a:graphicData>
        </a:graphic>
      </p:graphicFrame>
      <p:sp>
        <p:nvSpPr>
          <p:cNvPr id="10" name="Rectangle 9"/>
          <p:cNvSpPr/>
          <p:nvPr/>
        </p:nvSpPr>
        <p:spPr>
          <a:xfrm>
            <a:off x="0" y="-152400"/>
            <a:ext cx="9144000" cy="1366528"/>
          </a:xfrm>
          <a:prstGeom prst="rect">
            <a:avLst/>
          </a:prstGeom>
        </p:spPr>
        <p:txBody>
          <a:bodyPr wrap="square">
            <a:spAutoFit/>
          </a:bodyPr>
          <a:lstStyle/>
          <a:p>
            <a:pPr algn="ctr">
              <a:lnSpc>
                <a:spcPct val="115000"/>
              </a:lnSpc>
              <a:spcAft>
                <a:spcPts val="0"/>
              </a:spcAft>
            </a:pPr>
            <a:r>
              <a:rPr lang="en-US" sz="3600" b="1" u="sng" dirty="0">
                <a:solidFill>
                  <a:srgbClr val="FFFF00"/>
                </a:solidFill>
                <a:latin typeface="+mj-lt"/>
                <a:ea typeface="Times New Roman" panose="02020603050405020304" pitchFamily="18" charset="0"/>
                <a:cs typeface="Mangal" panose="02040503050203030202" pitchFamily="18" charset="0"/>
              </a:rPr>
              <a:t>MEAT (MANEOVERABLE EXPANDABLE AERIAL TARGET)</a:t>
            </a:r>
            <a:endParaRPr lang="en-IN" sz="3600" dirty="0">
              <a:solidFill>
                <a:srgbClr val="FFFF00"/>
              </a:solidFill>
              <a:effectLst/>
              <a:latin typeface="+mj-lt"/>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xmlns="" val="14968827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DB1152-7C94-432E-BE88-DCA7E8D2EED5}"/>
              </a:ext>
            </a:extLst>
          </p:cNvPr>
          <p:cNvSpPr>
            <a:spLocks noGrp="1"/>
          </p:cNvSpPr>
          <p:nvPr>
            <p:ph type="title"/>
          </p:nvPr>
        </p:nvSpPr>
        <p:spPr>
          <a:xfrm>
            <a:off x="0" y="22375"/>
            <a:ext cx="9144000" cy="1143000"/>
          </a:xfrm>
        </p:spPr>
        <p:txBody>
          <a:bodyPr>
            <a:noAutofit/>
          </a:bodyPr>
          <a:lstStyle/>
          <a:p>
            <a:r>
              <a:rPr lang="fr-FR" sz="3600" b="1" u="sng" dirty="0">
                <a:solidFill>
                  <a:srgbClr val="FFFF00"/>
                </a:solidFill>
              </a:rPr>
              <a:t>125MM APFSDS AMMUNITION FOR T-72/T- 90</a:t>
            </a:r>
            <a:endParaRPr lang="en-IN" sz="3600" b="1" u="sng" dirty="0">
              <a:solidFill>
                <a:srgbClr val="FFFF00"/>
              </a:solidFill>
            </a:endParaRPr>
          </a:p>
        </p:txBody>
      </p:sp>
      <p:graphicFrame>
        <p:nvGraphicFramePr>
          <p:cNvPr id="7" name="Table 6">
            <a:extLst>
              <a:ext uri="{FF2B5EF4-FFF2-40B4-BE49-F238E27FC236}">
                <a16:creationId xmlns:a16="http://schemas.microsoft.com/office/drawing/2014/main" xmlns="" id="{FF022A9F-6E57-4F4C-A65D-D4026136F7F0}"/>
              </a:ext>
            </a:extLst>
          </p:cNvPr>
          <p:cNvGraphicFramePr>
            <a:graphicFrameLocks noGrp="1"/>
          </p:cNvGraphicFramePr>
          <p:nvPr>
            <p:extLst/>
          </p:nvPr>
        </p:nvGraphicFramePr>
        <p:xfrm>
          <a:off x="190500" y="1165375"/>
          <a:ext cx="8763000" cy="5555493"/>
        </p:xfrm>
        <a:graphic>
          <a:graphicData uri="http://schemas.openxmlformats.org/drawingml/2006/table">
            <a:tbl>
              <a:tblPr firstRow="1" firstCol="1" bandRow="1">
                <a:tableStyleId>{5C22544A-7EE6-4342-B048-85BDC9FD1C3A}</a:tableStyleId>
              </a:tblPr>
              <a:tblGrid>
                <a:gridCol w="1423194">
                  <a:extLst>
                    <a:ext uri="{9D8B030D-6E8A-4147-A177-3AD203B41FA5}">
                      <a16:colId xmlns:a16="http://schemas.microsoft.com/office/drawing/2014/main" xmlns="" val="600623974"/>
                    </a:ext>
                  </a:extLst>
                </a:gridCol>
                <a:gridCol w="955477">
                  <a:extLst>
                    <a:ext uri="{9D8B030D-6E8A-4147-A177-3AD203B41FA5}">
                      <a16:colId xmlns:a16="http://schemas.microsoft.com/office/drawing/2014/main" xmlns="" val="2712805183"/>
                    </a:ext>
                  </a:extLst>
                </a:gridCol>
                <a:gridCol w="1413172">
                  <a:extLst>
                    <a:ext uri="{9D8B030D-6E8A-4147-A177-3AD203B41FA5}">
                      <a16:colId xmlns:a16="http://schemas.microsoft.com/office/drawing/2014/main" xmlns="" val="101114655"/>
                    </a:ext>
                  </a:extLst>
                </a:gridCol>
                <a:gridCol w="1104702">
                  <a:extLst>
                    <a:ext uri="{9D8B030D-6E8A-4147-A177-3AD203B41FA5}">
                      <a16:colId xmlns:a16="http://schemas.microsoft.com/office/drawing/2014/main" xmlns="" val="1692926386"/>
                    </a:ext>
                  </a:extLst>
                </a:gridCol>
                <a:gridCol w="1420966">
                  <a:extLst>
                    <a:ext uri="{9D8B030D-6E8A-4147-A177-3AD203B41FA5}">
                      <a16:colId xmlns:a16="http://schemas.microsoft.com/office/drawing/2014/main" xmlns="" val="3030587808"/>
                    </a:ext>
                  </a:extLst>
                </a:gridCol>
                <a:gridCol w="2445489">
                  <a:extLst>
                    <a:ext uri="{9D8B030D-6E8A-4147-A177-3AD203B41FA5}">
                      <a16:colId xmlns:a16="http://schemas.microsoft.com/office/drawing/2014/main" xmlns="" val="780225650"/>
                    </a:ext>
                  </a:extLst>
                </a:gridCol>
              </a:tblGrid>
              <a:tr h="492037">
                <a:tc>
                  <a:txBody>
                    <a:bodyPr/>
                    <a:lstStyle/>
                    <a:p>
                      <a:pPr algn="ctr">
                        <a:lnSpc>
                          <a:spcPct val="115000"/>
                        </a:lnSpc>
                        <a:spcAft>
                          <a:spcPts val="0"/>
                        </a:spcAft>
                      </a:pPr>
                      <a:r>
                        <a:rPr lang="en-US" sz="2000" u="sng">
                          <a:effectLst/>
                        </a:rPr>
                        <a:t>Sponsor Dte </a:t>
                      </a:r>
                      <a:endParaRPr lang="en-IN" sz="1400">
                        <a:effectLst/>
                        <a:latin typeface="Calibri" panose="020F0502020204030204" pitchFamily="34" charset="0"/>
                        <a:ea typeface="Times New Roman" panose="02020603050405020304" pitchFamily="18" charset="0"/>
                        <a:cs typeface="Mangal" panose="02040503050203030202" pitchFamily="18" charset="0"/>
                      </a:endParaRPr>
                    </a:p>
                  </a:txBody>
                  <a:tcPr marL="79974" marR="79974" marT="39987" marB="39987"/>
                </a:tc>
                <a:tc>
                  <a:txBody>
                    <a:bodyPr/>
                    <a:lstStyle/>
                    <a:p>
                      <a:pPr algn="ctr">
                        <a:lnSpc>
                          <a:spcPct val="115000"/>
                        </a:lnSpc>
                        <a:spcAft>
                          <a:spcPts val="0"/>
                        </a:spcAft>
                      </a:pPr>
                      <a:r>
                        <a:rPr lang="en-US" sz="2000" u="sng">
                          <a:effectLst/>
                        </a:rPr>
                        <a:t>Qty </a:t>
                      </a:r>
                      <a:endParaRPr lang="en-IN" sz="1400">
                        <a:effectLst/>
                        <a:latin typeface="Calibri" panose="020F0502020204030204" pitchFamily="34" charset="0"/>
                        <a:ea typeface="Times New Roman" panose="02020603050405020304" pitchFamily="18" charset="0"/>
                        <a:cs typeface="Mangal" panose="02040503050203030202" pitchFamily="18" charset="0"/>
                      </a:endParaRPr>
                    </a:p>
                  </a:txBody>
                  <a:tcPr marL="79974" marR="79974" marT="39987" marB="39987"/>
                </a:tc>
                <a:tc>
                  <a:txBody>
                    <a:bodyPr/>
                    <a:lstStyle/>
                    <a:p>
                      <a:pPr algn="ctr">
                        <a:lnSpc>
                          <a:spcPct val="115000"/>
                        </a:lnSpc>
                        <a:spcAft>
                          <a:spcPts val="0"/>
                        </a:spcAft>
                      </a:pPr>
                      <a:r>
                        <a:rPr lang="en-US" sz="2000" u="sng">
                          <a:effectLst/>
                        </a:rPr>
                        <a:t>Cost </a:t>
                      </a:r>
                      <a:endParaRPr lang="en-IN" sz="1400">
                        <a:effectLst/>
                        <a:latin typeface="Calibri" panose="020F0502020204030204" pitchFamily="34" charset="0"/>
                        <a:ea typeface="Times New Roman" panose="02020603050405020304" pitchFamily="18" charset="0"/>
                        <a:cs typeface="Mangal" panose="02040503050203030202" pitchFamily="18" charset="0"/>
                      </a:endParaRPr>
                    </a:p>
                  </a:txBody>
                  <a:tcPr marL="79974" marR="79974" marT="39987" marB="39987"/>
                </a:tc>
                <a:tc>
                  <a:txBody>
                    <a:bodyPr/>
                    <a:lstStyle/>
                    <a:p>
                      <a:pPr algn="ctr">
                        <a:lnSpc>
                          <a:spcPct val="115000"/>
                        </a:lnSpc>
                        <a:spcAft>
                          <a:spcPts val="0"/>
                        </a:spcAft>
                      </a:pPr>
                      <a:r>
                        <a:rPr lang="en-US" sz="2000" u="sng" dirty="0" err="1">
                          <a:effectLst/>
                        </a:rPr>
                        <a:t>AoN</a:t>
                      </a:r>
                      <a:r>
                        <a:rPr lang="en-US" sz="2000" u="sng" dirty="0">
                          <a:effectLst/>
                        </a:rPr>
                        <a:t> </a:t>
                      </a:r>
                      <a:endParaRPr lang="en-IN" sz="2000" dirty="0">
                        <a:effectLst/>
                        <a:latin typeface="Calibri" panose="020F0502020204030204" pitchFamily="34" charset="0"/>
                        <a:ea typeface="Times New Roman" panose="02020603050405020304" pitchFamily="18" charset="0"/>
                        <a:cs typeface="Mangal" panose="02040503050203030202" pitchFamily="18" charset="0"/>
                      </a:endParaRPr>
                    </a:p>
                  </a:txBody>
                  <a:tcPr marL="79974" marR="79974" marT="39987" marB="39987"/>
                </a:tc>
                <a:tc>
                  <a:txBody>
                    <a:bodyPr/>
                    <a:lstStyle/>
                    <a:p>
                      <a:pPr algn="ctr">
                        <a:lnSpc>
                          <a:spcPct val="115000"/>
                        </a:lnSpc>
                        <a:spcAft>
                          <a:spcPts val="0"/>
                        </a:spcAft>
                      </a:pPr>
                      <a:r>
                        <a:rPr lang="en-US" sz="2000" u="sng" dirty="0">
                          <a:effectLst/>
                        </a:rPr>
                        <a:t>Stg </a:t>
                      </a:r>
                      <a:endParaRPr lang="en-IN" sz="2000" dirty="0">
                        <a:effectLst/>
                        <a:latin typeface="Calibri" panose="020F0502020204030204" pitchFamily="34" charset="0"/>
                        <a:ea typeface="Times New Roman" panose="02020603050405020304" pitchFamily="18" charset="0"/>
                        <a:cs typeface="Mangal" panose="02040503050203030202" pitchFamily="18" charset="0"/>
                      </a:endParaRPr>
                    </a:p>
                  </a:txBody>
                  <a:tcPr marL="79974" marR="79974" marT="39987" marB="39987"/>
                </a:tc>
                <a:tc>
                  <a:txBody>
                    <a:bodyPr/>
                    <a:lstStyle/>
                    <a:p>
                      <a:pPr algn="ctr">
                        <a:lnSpc>
                          <a:spcPct val="115000"/>
                        </a:lnSpc>
                        <a:spcAft>
                          <a:spcPts val="0"/>
                        </a:spcAft>
                      </a:pPr>
                      <a:r>
                        <a:rPr lang="en-US" sz="2000" u="sng" dirty="0">
                          <a:effectLst/>
                        </a:rPr>
                        <a:t>Vendor Base/</a:t>
                      </a:r>
                      <a:endParaRPr lang="en-IN" sz="2000" dirty="0">
                        <a:effectLst/>
                      </a:endParaRPr>
                    </a:p>
                    <a:p>
                      <a:pPr algn="ctr">
                        <a:lnSpc>
                          <a:spcPct val="115000"/>
                        </a:lnSpc>
                        <a:spcAft>
                          <a:spcPts val="0"/>
                        </a:spcAft>
                      </a:pPr>
                      <a:r>
                        <a:rPr lang="en-US" sz="2000" u="sng" dirty="0">
                          <a:effectLst/>
                        </a:rPr>
                        <a:t>DAs </a:t>
                      </a:r>
                      <a:endParaRPr lang="en-IN" sz="2000" dirty="0">
                        <a:effectLst/>
                        <a:latin typeface="Calibri" panose="020F0502020204030204" pitchFamily="34" charset="0"/>
                        <a:ea typeface="Times New Roman" panose="02020603050405020304" pitchFamily="18" charset="0"/>
                        <a:cs typeface="Mangal" panose="02040503050203030202" pitchFamily="18" charset="0"/>
                      </a:endParaRPr>
                    </a:p>
                  </a:txBody>
                  <a:tcPr marL="79974" marR="79974" marT="39987" marB="39987"/>
                </a:tc>
                <a:extLst>
                  <a:ext uri="{0D108BD9-81ED-4DB2-BD59-A6C34878D82A}">
                    <a16:rowId xmlns:a16="http://schemas.microsoft.com/office/drawing/2014/main" xmlns="" val="1404977476"/>
                  </a:ext>
                </a:extLst>
              </a:tr>
              <a:tr h="373482">
                <a:tc>
                  <a:txBody>
                    <a:bodyPr/>
                    <a:lstStyle/>
                    <a:p>
                      <a:pPr algn="ctr">
                        <a:lnSpc>
                          <a:spcPct val="115000"/>
                        </a:lnSpc>
                        <a:spcAft>
                          <a:spcPts val="0"/>
                        </a:spcAft>
                      </a:pPr>
                      <a:r>
                        <a:rPr lang="en-US" sz="2000">
                          <a:effectLst/>
                        </a:rPr>
                        <a:t>DG  CE </a:t>
                      </a:r>
                      <a:endParaRPr lang="en-IN" sz="1400">
                        <a:effectLst/>
                        <a:latin typeface="Calibri" panose="020F0502020204030204" pitchFamily="34" charset="0"/>
                        <a:ea typeface="Times New Roman" panose="02020603050405020304" pitchFamily="18" charset="0"/>
                        <a:cs typeface="Mangal" panose="02040503050203030202" pitchFamily="18" charset="0"/>
                      </a:endParaRPr>
                    </a:p>
                  </a:txBody>
                  <a:tcPr marL="79974" marR="79974" marT="39987" marB="39987"/>
                </a:tc>
                <a:tc>
                  <a:txBody>
                    <a:bodyPr/>
                    <a:lstStyle/>
                    <a:p>
                      <a:pPr algn="ctr">
                        <a:lnSpc>
                          <a:spcPct val="115000"/>
                        </a:lnSpc>
                        <a:spcAft>
                          <a:spcPts val="0"/>
                        </a:spcAft>
                      </a:pPr>
                      <a:r>
                        <a:rPr lang="en-US" sz="2000">
                          <a:effectLst/>
                        </a:rPr>
                        <a:t>1000 </a:t>
                      </a:r>
                      <a:endParaRPr lang="en-IN" sz="1400">
                        <a:effectLst/>
                        <a:latin typeface="Calibri" panose="020F0502020204030204" pitchFamily="34" charset="0"/>
                        <a:ea typeface="Times New Roman" panose="02020603050405020304" pitchFamily="18" charset="0"/>
                        <a:cs typeface="Mangal" panose="02040503050203030202" pitchFamily="18" charset="0"/>
                      </a:endParaRPr>
                    </a:p>
                  </a:txBody>
                  <a:tcPr marL="89971" marR="89971" marT="39987" marB="39987"/>
                </a:tc>
                <a:tc>
                  <a:txBody>
                    <a:bodyPr/>
                    <a:lstStyle/>
                    <a:p>
                      <a:pPr algn="ctr">
                        <a:lnSpc>
                          <a:spcPct val="115000"/>
                        </a:lnSpc>
                        <a:spcAft>
                          <a:spcPts val="0"/>
                        </a:spcAft>
                      </a:pPr>
                      <a:r>
                        <a:rPr lang="en-US" sz="2000">
                          <a:effectLst/>
                        </a:rPr>
                        <a:t>2500 Cr </a:t>
                      </a:r>
                      <a:endParaRPr lang="en-IN" sz="1400">
                        <a:effectLst/>
                        <a:latin typeface="Calibri" panose="020F0502020204030204" pitchFamily="34" charset="0"/>
                        <a:ea typeface="Times New Roman" panose="02020603050405020304" pitchFamily="18" charset="0"/>
                        <a:cs typeface="Mangal" panose="02040503050203030202" pitchFamily="18" charset="0"/>
                      </a:endParaRPr>
                    </a:p>
                  </a:txBody>
                  <a:tcPr marL="79974" marR="79974" marT="39987" marB="39987"/>
                </a:tc>
                <a:tc>
                  <a:txBody>
                    <a:bodyPr/>
                    <a:lstStyle/>
                    <a:p>
                      <a:pPr algn="ctr">
                        <a:lnSpc>
                          <a:spcPct val="115000"/>
                        </a:lnSpc>
                        <a:spcAft>
                          <a:spcPts val="0"/>
                        </a:spcAft>
                      </a:pPr>
                      <a:r>
                        <a:rPr lang="en-US" sz="1200">
                          <a:effectLst/>
                        </a:rPr>
                        <a:t>- </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79974" marR="79974" marT="39987" marB="39987"/>
                </a:tc>
                <a:tc>
                  <a:txBody>
                    <a:bodyPr/>
                    <a:lstStyle/>
                    <a:p>
                      <a:pPr algn="ctr">
                        <a:lnSpc>
                          <a:spcPct val="115000"/>
                        </a:lnSpc>
                        <a:spcAft>
                          <a:spcPts val="0"/>
                        </a:spcAft>
                      </a:pPr>
                      <a:r>
                        <a:rPr lang="en-US" sz="2000" dirty="0" err="1">
                          <a:effectLst/>
                        </a:rPr>
                        <a:t>AoN</a:t>
                      </a:r>
                      <a:r>
                        <a:rPr lang="en-US" sz="1200" dirty="0">
                          <a:effectLst/>
                        </a:rPr>
                        <a:t> </a:t>
                      </a:r>
                      <a:endParaRPr lang="en-IN" sz="1000" dirty="0">
                        <a:effectLst/>
                        <a:latin typeface="Calibri" panose="020F0502020204030204" pitchFamily="34" charset="0"/>
                        <a:ea typeface="Times New Roman" panose="02020603050405020304" pitchFamily="18" charset="0"/>
                        <a:cs typeface="Mangal" panose="02040503050203030202" pitchFamily="18" charset="0"/>
                      </a:endParaRPr>
                    </a:p>
                  </a:txBody>
                  <a:tcPr marL="79974" marR="79974" marT="39987" marB="39987"/>
                </a:tc>
                <a:tc>
                  <a:txBody>
                    <a:bodyPr/>
                    <a:lstStyle/>
                    <a:p>
                      <a:pPr>
                        <a:lnSpc>
                          <a:spcPct val="115000"/>
                        </a:lnSpc>
                      </a:pPr>
                      <a:endParaRPr lang="en-IN" sz="1000">
                        <a:effectLst/>
                        <a:latin typeface="Calibri" panose="020F0502020204030204" pitchFamily="34" charset="0"/>
                        <a:cs typeface="Mangal" panose="02040503050203030202" pitchFamily="18" charset="0"/>
                      </a:endParaRPr>
                    </a:p>
                  </a:txBody>
                  <a:tcPr marL="79974" marR="79974" marT="39987" marB="39987"/>
                </a:tc>
                <a:extLst>
                  <a:ext uri="{0D108BD9-81ED-4DB2-BD59-A6C34878D82A}">
                    <a16:rowId xmlns:a16="http://schemas.microsoft.com/office/drawing/2014/main" xmlns="" val="3318994018"/>
                  </a:ext>
                </a:extLst>
              </a:tr>
              <a:tr h="346451">
                <a:tc gridSpan="6">
                  <a:txBody>
                    <a:bodyPr/>
                    <a:lstStyle/>
                    <a:p>
                      <a:pPr algn="ctr">
                        <a:lnSpc>
                          <a:spcPct val="115000"/>
                        </a:lnSpc>
                        <a:spcAft>
                          <a:spcPts val="0"/>
                        </a:spcAft>
                      </a:pPr>
                      <a:r>
                        <a:rPr lang="en-US" sz="2000" dirty="0">
                          <a:effectLst/>
                        </a:rPr>
                        <a:t>Brief of Case</a:t>
                      </a:r>
                      <a:endParaRPr lang="en-IN" sz="1400" dirty="0">
                        <a:effectLst/>
                        <a:latin typeface="Calibri" panose="020F0502020204030204" pitchFamily="34" charset="0"/>
                        <a:ea typeface="Times New Roman" panose="02020603050405020304" pitchFamily="18" charset="0"/>
                        <a:cs typeface="Mangal" panose="02040503050203030202" pitchFamily="18" charset="0"/>
                      </a:endParaRPr>
                    </a:p>
                  </a:txBody>
                  <a:tcPr marL="79974" marR="79974" marT="39987" marB="39987"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3684025275"/>
                  </a:ext>
                </a:extLst>
              </a:tr>
              <a:tr h="1557868">
                <a:tc gridSpan="6">
                  <a:txBody>
                    <a:bodyPr/>
                    <a:lstStyle/>
                    <a:p>
                      <a:pPr marL="342900" lvl="0" indent="-342900">
                        <a:lnSpc>
                          <a:spcPct val="100000"/>
                        </a:lnSpc>
                        <a:spcAft>
                          <a:spcPts val="0"/>
                        </a:spcAft>
                        <a:buFont typeface="Wingdings" panose="05000000000000000000" pitchFamily="2" charset="2"/>
                        <a:buChar char=""/>
                      </a:pPr>
                      <a:r>
                        <a:rPr lang="en-IN" sz="2000" dirty="0">
                          <a:effectLst/>
                        </a:rPr>
                        <a:t>125mm APFSDS ammunition is primary tank ammunition utilised for destroying enemy tanks. There is a requirements to develop an indigenous APFSDS ammunition for T-72/T-90 tanks with a capability of achieving Depth of Penetration (</a:t>
                      </a:r>
                      <a:r>
                        <a:rPr lang="en-IN" sz="2000" dirty="0" err="1">
                          <a:effectLst/>
                        </a:rPr>
                        <a:t>DoP</a:t>
                      </a:r>
                      <a:r>
                        <a:rPr lang="en-IN" sz="2000" dirty="0">
                          <a:effectLst/>
                        </a:rPr>
                        <a:t>) of more than 600mm to enhance lethality within the existing safety and consistency parameters</a:t>
                      </a:r>
                      <a:endParaRPr lang="en-IN" sz="1400" dirty="0">
                        <a:effectLst/>
                      </a:endParaRPr>
                    </a:p>
                    <a:p>
                      <a:pPr marL="342900" lvl="0" indent="-342900">
                        <a:lnSpc>
                          <a:spcPct val="115000"/>
                        </a:lnSpc>
                        <a:spcAft>
                          <a:spcPts val="0"/>
                        </a:spcAft>
                        <a:buFont typeface="Wingdings" panose="05000000000000000000" pitchFamily="2" charset="2"/>
                        <a:buChar char=""/>
                      </a:pPr>
                      <a:r>
                        <a:rPr lang="en-IN" sz="2000" dirty="0">
                          <a:effectLst/>
                        </a:rPr>
                        <a:t>The case is at an advanced stage of accord of approval </a:t>
                      </a:r>
                      <a:endParaRPr lang="en-IN" sz="1400" dirty="0">
                        <a:effectLst/>
                        <a:latin typeface="Calibri" panose="020F0502020204030204" pitchFamily="34" charset="0"/>
                        <a:ea typeface="Times New Roman" panose="02020603050405020304" pitchFamily="18" charset="0"/>
                        <a:cs typeface="Mangal" panose="02040503050203030202" pitchFamily="18" charset="0"/>
                      </a:endParaRPr>
                    </a:p>
                  </a:txBody>
                  <a:tcPr marL="79974" marR="79974" marT="39987" marB="39987"/>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3788099247"/>
                  </a:ext>
                </a:extLst>
              </a:tr>
              <a:tr h="394997">
                <a:tc gridSpan="6">
                  <a:txBody>
                    <a:bodyPr/>
                    <a:lstStyle/>
                    <a:p>
                      <a:pPr algn="ctr">
                        <a:lnSpc>
                          <a:spcPct val="115000"/>
                        </a:lnSpc>
                        <a:spcAft>
                          <a:spcPts val="0"/>
                        </a:spcAft>
                      </a:pPr>
                      <a:r>
                        <a:rPr lang="en-US" sz="2000" u="sng">
                          <a:effectLst/>
                        </a:rPr>
                        <a:t>Milestones</a:t>
                      </a:r>
                      <a:endParaRPr lang="en-IN" sz="1400">
                        <a:effectLst/>
                        <a:latin typeface="Calibri" panose="020F0502020204030204" pitchFamily="34" charset="0"/>
                        <a:ea typeface="Times New Roman" panose="02020603050405020304" pitchFamily="18" charset="0"/>
                        <a:cs typeface="Mangal" panose="02040503050203030202" pitchFamily="18" charset="0"/>
                      </a:endParaRPr>
                    </a:p>
                  </a:txBody>
                  <a:tcPr marL="79974" marR="79974" marT="39987" marB="39987"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3747150293"/>
                  </a:ext>
                </a:extLst>
              </a:tr>
              <a:tr h="492037">
                <a:tc gridSpan="6">
                  <a:txBody>
                    <a:bodyPr/>
                    <a:lstStyle/>
                    <a:p>
                      <a:pPr marL="342900" lvl="0" indent="-342900">
                        <a:lnSpc>
                          <a:spcPct val="100000"/>
                        </a:lnSpc>
                        <a:spcAft>
                          <a:spcPts val="0"/>
                        </a:spcAft>
                        <a:buFont typeface="Wingdings" panose="05000000000000000000" pitchFamily="2" charset="2"/>
                        <a:buChar char=""/>
                      </a:pPr>
                      <a:r>
                        <a:rPr lang="en-US" sz="2000" dirty="0">
                          <a:effectLst/>
                        </a:rPr>
                        <a:t>PSQR approved in GSEPC on 18 Jul 17</a:t>
                      </a:r>
                      <a:endParaRPr lang="en-IN" sz="1400" dirty="0">
                        <a:effectLst/>
                      </a:endParaRPr>
                    </a:p>
                    <a:p>
                      <a:pPr marL="342900" lvl="0" indent="-342900">
                        <a:lnSpc>
                          <a:spcPct val="100000"/>
                        </a:lnSpc>
                        <a:spcAft>
                          <a:spcPts val="0"/>
                        </a:spcAft>
                        <a:buFont typeface="Wingdings" panose="05000000000000000000" pitchFamily="2" charset="2"/>
                        <a:buChar char=""/>
                      </a:pPr>
                      <a:r>
                        <a:rPr lang="en-US" sz="2000" dirty="0">
                          <a:effectLst/>
                        </a:rPr>
                        <a:t>Case to be </a:t>
                      </a:r>
                      <a:r>
                        <a:rPr lang="en-US" sz="2000" dirty="0" err="1">
                          <a:effectLst/>
                        </a:rPr>
                        <a:t>fd</a:t>
                      </a:r>
                      <a:r>
                        <a:rPr lang="en-US" sz="2000" dirty="0">
                          <a:effectLst/>
                        </a:rPr>
                        <a:t> in SCAP cycle in May 18 </a:t>
                      </a:r>
                      <a:endParaRPr lang="en-IN" sz="1400" dirty="0">
                        <a:effectLst/>
                        <a:latin typeface="Calibri" panose="020F0502020204030204" pitchFamily="34" charset="0"/>
                        <a:ea typeface="Times New Roman" panose="02020603050405020304" pitchFamily="18" charset="0"/>
                        <a:cs typeface="Mangal" panose="02040503050203030202" pitchFamily="18" charset="0"/>
                      </a:endParaRPr>
                    </a:p>
                  </a:txBody>
                  <a:tcPr marL="79974" marR="79974" marT="39987" marB="39987"/>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2145832630"/>
                  </a:ext>
                </a:extLst>
              </a:tr>
              <a:tr h="838929">
                <a:tc gridSpan="6">
                  <a:txBody>
                    <a:bodyPr/>
                    <a:lstStyle/>
                    <a:p>
                      <a:pPr>
                        <a:lnSpc>
                          <a:spcPct val="115000"/>
                        </a:lnSpc>
                        <a:spcAft>
                          <a:spcPts val="0"/>
                        </a:spcAft>
                      </a:pPr>
                      <a:r>
                        <a:rPr lang="en-US" sz="2000" dirty="0" err="1">
                          <a:effectLst/>
                        </a:rPr>
                        <a:t>Proj</a:t>
                      </a:r>
                      <a:r>
                        <a:rPr lang="en-US" sz="2000" dirty="0">
                          <a:effectLst/>
                        </a:rPr>
                        <a:t> </a:t>
                      </a:r>
                      <a:r>
                        <a:rPr lang="en-US" sz="2000" dirty="0" err="1">
                          <a:effectLst/>
                        </a:rPr>
                        <a:t>Offr</a:t>
                      </a:r>
                      <a:r>
                        <a:rPr lang="en-US" sz="2000" dirty="0">
                          <a:effectLst/>
                        </a:rPr>
                        <a:t> </a:t>
                      </a:r>
                      <a:r>
                        <a:rPr lang="en-IN" sz="2000" dirty="0">
                          <a:effectLst/>
                        </a:rPr>
                        <a:t>: </a:t>
                      </a:r>
                      <a:r>
                        <a:rPr lang="en-US" sz="2000" dirty="0">
                          <a:effectLst/>
                        </a:rPr>
                        <a:t>Col Vishal Singh</a:t>
                      </a:r>
                      <a:endParaRPr lang="en-IN" sz="1400" dirty="0">
                        <a:effectLst/>
                      </a:endParaRPr>
                    </a:p>
                    <a:p>
                      <a:pPr>
                        <a:lnSpc>
                          <a:spcPct val="115000"/>
                        </a:lnSpc>
                        <a:spcAft>
                          <a:spcPts val="0"/>
                        </a:spcAft>
                      </a:pPr>
                      <a:r>
                        <a:rPr lang="en-US" sz="2000" dirty="0">
                          <a:effectLst/>
                        </a:rPr>
                        <a:t>Dir ISE (AC), DG MF </a:t>
                      </a:r>
                      <a:r>
                        <a:rPr lang="en-IN" sz="1400" dirty="0">
                          <a:effectLst/>
                        </a:rPr>
                        <a:t>, </a:t>
                      </a:r>
                      <a:r>
                        <a:rPr lang="en-US" sz="2000" dirty="0">
                          <a:effectLst/>
                        </a:rPr>
                        <a:t>A Wing </a:t>
                      </a:r>
                      <a:r>
                        <a:rPr lang="en-US" sz="2000" dirty="0" err="1">
                          <a:effectLst/>
                        </a:rPr>
                        <a:t>Sena</a:t>
                      </a:r>
                      <a:r>
                        <a:rPr lang="en-US" sz="2000" dirty="0">
                          <a:effectLst/>
                        </a:rPr>
                        <a:t> Bhawan</a:t>
                      </a:r>
                      <a:r>
                        <a:rPr lang="en-IN" sz="1400" dirty="0">
                          <a:effectLst/>
                        </a:rPr>
                        <a:t>, </a:t>
                      </a:r>
                      <a:r>
                        <a:rPr lang="en-US" sz="2000" dirty="0">
                          <a:effectLst/>
                        </a:rPr>
                        <a:t>Tele No 23335093</a:t>
                      </a:r>
                      <a:endParaRPr lang="en-IN" sz="1400" dirty="0">
                        <a:effectLst/>
                        <a:latin typeface="Calibri" panose="020F0502020204030204" pitchFamily="34" charset="0"/>
                        <a:ea typeface="Times New Roman" panose="02020603050405020304" pitchFamily="18" charset="0"/>
                        <a:cs typeface="Mangal" panose="02040503050203030202" pitchFamily="18" charset="0"/>
                      </a:endParaRPr>
                    </a:p>
                  </a:txBody>
                  <a:tcPr marL="0" marR="0" marT="0" marB="0"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1830887041"/>
                  </a:ext>
                </a:extLst>
              </a:tr>
            </a:tbl>
          </a:graphicData>
        </a:graphic>
      </p:graphicFrame>
    </p:spTree>
    <p:extLst>
      <p:ext uri="{BB962C8B-B14F-4D97-AF65-F5344CB8AC3E}">
        <p14:creationId xmlns:p14="http://schemas.microsoft.com/office/powerpoint/2010/main" xmlns="" val="2272552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874B9B-AF05-4C29-ABDD-73C29346BD30}"/>
              </a:ext>
            </a:extLst>
          </p:cNvPr>
          <p:cNvSpPr>
            <a:spLocks noGrp="1"/>
          </p:cNvSpPr>
          <p:nvPr>
            <p:ph type="title"/>
          </p:nvPr>
        </p:nvSpPr>
        <p:spPr>
          <a:xfrm>
            <a:off x="457200" y="41564"/>
            <a:ext cx="8229600" cy="487362"/>
          </a:xfrm>
        </p:spPr>
        <p:txBody>
          <a:bodyPr>
            <a:noAutofit/>
          </a:bodyPr>
          <a:lstStyle/>
          <a:p>
            <a:r>
              <a:rPr lang="en-IN" sz="3600" b="1" u="sng" dirty="0">
                <a:solidFill>
                  <a:srgbClr val="FFFF00"/>
                </a:solidFill>
              </a:rPr>
              <a:t>LIGHT WEIGHT BODY ARMOUR</a:t>
            </a:r>
          </a:p>
        </p:txBody>
      </p:sp>
      <p:graphicFrame>
        <p:nvGraphicFramePr>
          <p:cNvPr id="6" name="Table 5">
            <a:extLst>
              <a:ext uri="{FF2B5EF4-FFF2-40B4-BE49-F238E27FC236}">
                <a16:creationId xmlns:a16="http://schemas.microsoft.com/office/drawing/2014/main" xmlns="" id="{E9B736CB-F274-40AD-98DA-AACB286F1CD8}"/>
              </a:ext>
            </a:extLst>
          </p:cNvPr>
          <p:cNvGraphicFramePr>
            <a:graphicFrameLocks noGrp="1"/>
          </p:cNvGraphicFramePr>
          <p:nvPr>
            <p:extLst>
              <p:ext uri="{D42A27DB-BD31-4B8C-83A1-F6EECF244321}">
                <p14:modId xmlns:p14="http://schemas.microsoft.com/office/powerpoint/2010/main" xmlns="" val="2215854797"/>
              </p:ext>
            </p:extLst>
          </p:nvPr>
        </p:nvGraphicFramePr>
        <p:xfrm>
          <a:off x="228600" y="648720"/>
          <a:ext cx="8686800" cy="6208864"/>
        </p:xfrm>
        <a:graphic>
          <a:graphicData uri="http://schemas.openxmlformats.org/drawingml/2006/table">
            <a:tbl>
              <a:tblPr firstRow="1" firstCol="1" bandRow="1">
                <a:tableStyleId>{5C22544A-7EE6-4342-B048-85BDC9FD1C3A}</a:tableStyleId>
              </a:tblPr>
              <a:tblGrid>
                <a:gridCol w="1746921">
                  <a:extLst>
                    <a:ext uri="{9D8B030D-6E8A-4147-A177-3AD203B41FA5}">
                      <a16:colId xmlns:a16="http://schemas.microsoft.com/office/drawing/2014/main" xmlns="" val="2323308744"/>
                    </a:ext>
                  </a:extLst>
                </a:gridCol>
                <a:gridCol w="1298563">
                  <a:extLst>
                    <a:ext uri="{9D8B030D-6E8A-4147-A177-3AD203B41FA5}">
                      <a16:colId xmlns:a16="http://schemas.microsoft.com/office/drawing/2014/main" xmlns="" val="3211240386"/>
                    </a:ext>
                  </a:extLst>
                </a:gridCol>
                <a:gridCol w="1307608">
                  <a:extLst>
                    <a:ext uri="{9D8B030D-6E8A-4147-A177-3AD203B41FA5}">
                      <a16:colId xmlns:a16="http://schemas.microsoft.com/office/drawing/2014/main" xmlns="" val="1494382361"/>
                    </a:ext>
                  </a:extLst>
                </a:gridCol>
                <a:gridCol w="828508">
                  <a:extLst>
                    <a:ext uri="{9D8B030D-6E8A-4147-A177-3AD203B41FA5}">
                      <a16:colId xmlns:a16="http://schemas.microsoft.com/office/drawing/2014/main" xmlns="" val="64786012"/>
                    </a:ext>
                  </a:extLst>
                </a:gridCol>
                <a:gridCol w="1856479">
                  <a:extLst>
                    <a:ext uri="{9D8B030D-6E8A-4147-A177-3AD203B41FA5}">
                      <a16:colId xmlns:a16="http://schemas.microsoft.com/office/drawing/2014/main" xmlns="" val="1787510062"/>
                    </a:ext>
                  </a:extLst>
                </a:gridCol>
                <a:gridCol w="1648721">
                  <a:extLst>
                    <a:ext uri="{9D8B030D-6E8A-4147-A177-3AD203B41FA5}">
                      <a16:colId xmlns:a16="http://schemas.microsoft.com/office/drawing/2014/main" xmlns="" val="457865211"/>
                    </a:ext>
                  </a:extLst>
                </a:gridCol>
              </a:tblGrid>
              <a:tr h="444800">
                <a:tc>
                  <a:txBody>
                    <a:bodyPr/>
                    <a:lstStyle/>
                    <a:p>
                      <a:pPr algn="ctr">
                        <a:lnSpc>
                          <a:spcPct val="115000"/>
                        </a:lnSpc>
                        <a:spcAft>
                          <a:spcPts val="0"/>
                        </a:spcAft>
                      </a:pPr>
                      <a:r>
                        <a:rPr lang="en-IN" sz="2000" u="sng" kern="1200" dirty="0">
                          <a:effectLst/>
                        </a:rPr>
                        <a:t>Sponsor </a:t>
                      </a:r>
                      <a:r>
                        <a:rPr lang="en-IN" sz="2000" u="sng" kern="1200" dirty="0" err="1">
                          <a:effectLst/>
                        </a:rPr>
                        <a:t>Dte</a:t>
                      </a:r>
                      <a:r>
                        <a:rPr lang="en-IN" sz="2000" u="sng" kern="1200" dirty="0">
                          <a:effectLst/>
                        </a:rPr>
                        <a:t> </a:t>
                      </a:r>
                      <a:endParaRPr lang="en-IN" sz="2000" dirty="0">
                        <a:effectLst/>
                        <a:latin typeface="Calibri" panose="020F0502020204030204" pitchFamily="34" charset="0"/>
                        <a:ea typeface="Times New Roman" panose="02020603050405020304" pitchFamily="18" charset="0"/>
                        <a:cs typeface="Mangal" panose="02040503050203030202" pitchFamily="18" charset="0"/>
                      </a:endParaRPr>
                    </a:p>
                  </a:txBody>
                  <a:tcPr marL="64231" marR="64231" marT="0" marB="0"/>
                </a:tc>
                <a:tc>
                  <a:txBody>
                    <a:bodyPr/>
                    <a:lstStyle/>
                    <a:p>
                      <a:pPr algn="ctr">
                        <a:lnSpc>
                          <a:spcPct val="115000"/>
                        </a:lnSpc>
                        <a:spcAft>
                          <a:spcPts val="0"/>
                        </a:spcAft>
                      </a:pPr>
                      <a:r>
                        <a:rPr lang="en-IN" sz="2000" u="sng" kern="1200" dirty="0">
                          <a:effectLst/>
                        </a:rPr>
                        <a:t>Qty </a:t>
                      </a:r>
                      <a:endParaRPr lang="en-IN" sz="2000" dirty="0">
                        <a:effectLst/>
                        <a:latin typeface="Calibri" panose="020F0502020204030204" pitchFamily="34" charset="0"/>
                        <a:ea typeface="Times New Roman" panose="02020603050405020304" pitchFamily="18" charset="0"/>
                        <a:cs typeface="Mangal" panose="02040503050203030202" pitchFamily="18" charset="0"/>
                      </a:endParaRPr>
                    </a:p>
                  </a:txBody>
                  <a:tcPr marL="64231" marR="64231" marT="0" marB="0"/>
                </a:tc>
                <a:tc>
                  <a:txBody>
                    <a:bodyPr/>
                    <a:lstStyle/>
                    <a:p>
                      <a:pPr algn="ctr">
                        <a:lnSpc>
                          <a:spcPct val="115000"/>
                        </a:lnSpc>
                        <a:spcAft>
                          <a:spcPts val="0"/>
                        </a:spcAft>
                      </a:pPr>
                      <a:r>
                        <a:rPr lang="en-IN" sz="2000" u="sng" kern="1200">
                          <a:effectLst/>
                        </a:rPr>
                        <a:t>Cost </a:t>
                      </a:r>
                      <a:endParaRPr lang="en-IN" sz="2000">
                        <a:effectLst/>
                        <a:latin typeface="Calibri" panose="020F0502020204030204" pitchFamily="34" charset="0"/>
                        <a:ea typeface="Times New Roman" panose="02020603050405020304" pitchFamily="18" charset="0"/>
                        <a:cs typeface="Mangal" panose="02040503050203030202" pitchFamily="18" charset="0"/>
                      </a:endParaRPr>
                    </a:p>
                  </a:txBody>
                  <a:tcPr marL="64231" marR="64231" marT="0" marB="0"/>
                </a:tc>
                <a:tc>
                  <a:txBody>
                    <a:bodyPr/>
                    <a:lstStyle/>
                    <a:p>
                      <a:pPr algn="ctr">
                        <a:lnSpc>
                          <a:spcPct val="115000"/>
                        </a:lnSpc>
                        <a:spcAft>
                          <a:spcPts val="0"/>
                        </a:spcAft>
                      </a:pPr>
                      <a:r>
                        <a:rPr lang="en-IN" sz="2000" u="sng" kern="1200">
                          <a:effectLst/>
                        </a:rPr>
                        <a:t>AoN </a:t>
                      </a:r>
                      <a:endParaRPr lang="en-IN" sz="2000">
                        <a:effectLst/>
                        <a:latin typeface="Calibri" panose="020F0502020204030204" pitchFamily="34" charset="0"/>
                        <a:ea typeface="Times New Roman" panose="02020603050405020304" pitchFamily="18" charset="0"/>
                        <a:cs typeface="Mangal" panose="02040503050203030202" pitchFamily="18" charset="0"/>
                      </a:endParaRPr>
                    </a:p>
                  </a:txBody>
                  <a:tcPr marL="64231" marR="64231" marT="0" marB="0"/>
                </a:tc>
                <a:tc>
                  <a:txBody>
                    <a:bodyPr/>
                    <a:lstStyle/>
                    <a:p>
                      <a:pPr algn="ctr">
                        <a:lnSpc>
                          <a:spcPct val="115000"/>
                        </a:lnSpc>
                        <a:spcAft>
                          <a:spcPts val="0"/>
                        </a:spcAft>
                      </a:pPr>
                      <a:r>
                        <a:rPr lang="en-IN" sz="2000" u="sng" kern="1200" dirty="0">
                          <a:effectLst/>
                        </a:rPr>
                        <a:t>Stg </a:t>
                      </a:r>
                      <a:endParaRPr lang="en-IN" sz="2000" dirty="0">
                        <a:effectLst/>
                        <a:latin typeface="Calibri" panose="020F0502020204030204" pitchFamily="34" charset="0"/>
                        <a:ea typeface="Times New Roman" panose="02020603050405020304" pitchFamily="18" charset="0"/>
                        <a:cs typeface="Mangal" panose="02040503050203030202" pitchFamily="18" charset="0"/>
                      </a:endParaRPr>
                    </a:p>
                  </a:txBody>
                  <a:tcPr marL="64231" marR="64231" marT="0" marB="0"/>
                </a:tc>
                <a:tc>
                  <a:txBody>
                    <a:bodyPr/>
                    <a:lstStyle/>
                    <a:p>
                      <a:pPr algn="ctr">
                        <a:lnSpc>
                          <a:spcPct val="115000"/>
                        </a:lnSpc>
                        <a:spcAft>
                          <a:spcPts val="0"/>
                        </a:spcAft>
                      </a:pPr>
                      <a:r>
                        <a:rPr lang="en-IN" sz="2000" u="sng" kern="1200" dirty="0">
                          <a:effectLst/>
                        </a:rPr>
                        <a:t>Vendor Base/</a:t>
                      </a:r>
                      <a:endParaRPr lang="en-IN" sz="2000" dirty="0">
                        <a:effectLst/>
                      </a:endParaRPr>
                    </a:p>
                    <a:p>
                      <a:pPr algn="ctr">
                        <a:lnSpc>
                          <a:spcPct val="115000"/>
                        </a:lnSpc>
                        <a:spcAft>
                          <a:spcPts val="0"/>
                        </a:spcAft>
                      </a:pPr>
                      <a:r>
                        <a:rPr lang="en-IN" sz="2000" u="sng" kern="1200" dirty="0">
                          <a:effectLst/>
                        </a:rPr>
                        <a:t>DAs </a:t>
                      </a:r>
                      <a:endParaRPr lang="en-IN" sz="2000" dirty="0">
                        <a:effectLst/>
                        <a:latin typeface="Calibri" panose="020F0502020204030204" pitchFamily="34" charset="0"/>
                        <a:ea typeface="Times New Roman" panose="02020603050405020304" pitchFamily="18" charset="0"/>
                        <a:cs typeface="Mangal" panose="02040503050203030202" pitchFamily="18" charset="0"/>
                      </a:endParaRPr>
                    </a:p>
                  </a:txBody>
                  <a:tcPr marL="64231" marR="64231" marT="0" marB="0"/>
                </a:tc>
                <a:extLst>
                  <a:ext uri="{0D108BD9-81ED-4DB2-BD59-A6C34878D82A}">
                    <a16:rowId xmlns:a16="http://schemas.microsoft.com/office/drawing/2014/main" xmlns="" val="3120449496"/>
                  </a:ext>
                </a:extLst>
              </a:tr>
              <a:tr h="444800">
                <a:tc>
                  <a:txBody>
                    <a:bodyPr/>
                    <a:lstStyle/>
                    <a:p>
                      <a:pPr algn="ctr">
                        <a:lnSpc>
                          <a:spcPct val="115000"/>
                        </a:lnSpc>
                        <a:spcAft>
                          <a:spcPts val="0"/>
                        </a:spcAft>
                      </a:pPr>
                      <a:r>
                        <a:rPr lang="en-IN" sz="2000" kern="1200">
                          <a:effectLst/>
                        </a:rPr>
                        <a:t>DG   Inf</a:t>
                      </a:r>
                      <a:endParaRPr lang="en-IN" sz="2000">
                        <a:effectLst/>
                        <a:latin typeface="Calibri" panose="020F0502020204030204" pitchFamily="34" charset="0"/>
                        <a:ea typeface="Times New Roman" panose="02020603050405020304" pitchFamily="18" charset="0"/>
                        <a:cs typeface="Mangal" panose="02040503050203030202" pitchFamily="18" charset="0"/>
                      </a:endParaRPr>
                    </a:p>
                  </a:txBody>
                  <a:tcPr marL="64231" marR="64231" marT="0" marB="0"/>
                </a:tc>
                <a:tc>
                  <a:txBody>
                    <a:bodyPr/>
                    <a:lstStyle/>
                    <a:p>
                      <a:pPr indent="-54610" algn="ctr">
                        <a:spcAft>
                          <a:spcPts val="0"/>
                        </a:spcAft>
                      </a:pPr>
                      <a:r>
                        <a:rPr lang="en-IN" sz="2000" dirty="0">
                          <a:effectLst/>
                        </a:rPr>
                        <a:t>1800000</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txBody>
                  <a:tcPr marL="64231" marR="64231" marT="0" marB="0"/>
                </a:tc>
                <a:tc>
                  <a:txBody>
                    <a:bodyPr/>
                    <a:lstStyle/>
                    <a:p>
                      <a:pPr algn="ctr">
                        <a:lnSpc>
                          <a:spcPct val="115000"/>
                        </a:lnSpc>
                        <a:spcAft>
                          <a:spcPts val="0"/>
                        </a:spcAft>
                      </a:pPr>
                      <a:r>
                        <a:rPr lang="en-IN" sz="2000" kern="1200" dirty="0">
                          <a:effectLst/>
                        </a:rPr>
                        <a:t>930</a:t>
                      </a:r>
                      <a:endParaRPr lang="en-IN" sz="2000" dirty="0">
                        <a:effectLst/>
                        <a:latin typeface="Calibri" panose="020F0502020204030204" pitchFamily="34" charset="0"/>
                        <a:ea typeface="Times New Roman" panose="02020603050405020304" pitchFamily="18" charset="0"/>
                        <a:cs typeface="Mangal" panose="02040503050203030202" pitchFamily="18" charset="0"/>
                      </a:endParaRPr>
                    </a:p>
                  </a:txBody>
                  <a:tcPr marL="64231" marR="64231" marT="0" marB="0"/>
                </a:tc>
                <a:tc>
                  <a:txBody>
                    <a:bodyPr/>
                    <a:lstStyle/>
                    <a:p>
                      <a:pPr algn="ctr">
                        <a:lnSpc>
                          <a:spcPct val="115000"/>
                        </a:lnSpc>
                        <a:spcAft>
                          <a:spcPts val="0"/>
                        </a:spcAft>
                      </a:pPr>
                      <a:r>
                        <a:rPr lang="en-IN" sz="2000" kern="1200" dirty="0">
                          <a:effectLst/>
                        </a:rPr>
                        <a:t>- </a:t>
                      </a:r>
                      <a:endParaRPr lang="en-IN" sz="2000" dirty="0">
                        <a:effectLst/>
                        <a:latin typeface="Calibri" panose="020F0502020204030204" pitchFamily="34" charset="0"/>
                        <a:ea typeface="Times New Roman" panose="02020603050405020304" pitchFamily="18" charset="0"/>
                        <a:cs typeface="Mangal" panose="02040503050203030202" pitchFamily="18" charset="0"/>
                      </a:endParaRPr>
                    </a:p>
                  </a:txBody>
                  <a:tcPr marL="64231" marR="64231" marT="0" marB="0"/>
                </a:tc>
                <a:tc>
                  <a:txBody>
                    <a:bodyPr/>
                    <a:lstStyle/>
                    <a:p>
                      <a:pPr algn="ctr">
                        <a:lnSpc>
                          <a:spcPct val="115000"/>
                        </a:lnSpc>
                        <a:spcAft>
                          <a:spcPts val="0"/>
                        </a:spcAft>
                      </a:pPr>
                      <a:r>
                        <a:rPr lang="en-IN" sz="2000" kern="1200" dirty="0">
                          <a:effectLst/>
                        </a:rPr>
                        <a:t>Feasibility Study </a:t>
                      </a:r>
                      <a:endParaRPr lang="en-IN" sz="2000" dirty="0">
                        <a:effectLst/>
                        <a:latin typeface="Calibri" panose="020F0502020204030204" pitchFamily="34" charset="0"/>
                        <a:ea typeface="Times New Roman" panose="02020603050405020304" pitchFamily="18" charset="0"/>
                        <a:cs typeface="Mangal" panose="02040503050203030202" pitchFamily="18" charset="0"/>
                      </a:endParaRPr>
                    </a:p>
                  </a:txBody>
                  <a:tcPr marL="64231" marR="64231" marT="0" marB="0"/>
                </a:tc>
                <a:tc>
                  <a:txBody>
                    <a:bodyPr/>
                    <a:lstStyle/>
                    <a:p>
                      <a:pPr>
                        <a:lnSpc>
                          <a:spcPct val="115000"/>
                        </a:lnSpc>
                        <a:spcAft>
                          <a:spcPts val="0"/>
                        </a:spcAft>
                      </a:pPr>
                      <a:r>
                        <a:rPr lang="en-IN" sz="2000" dirty="0">
                          <a:effectLst/>
                        </a:rPr>
                        <a:t> </a:t>
                      </a:r>
                      <a:endParaRPr lang="en-IN" sz="2000" dirty="0">
                        <a:effectLst/>
                        <a:latin typeface="Calibri" panose="020F0502020204030204" pitchFamily="34" charset="0"/>
                        <a:ea typeface="Times New Roman" panose="02020603050405020304" pitchFamily="18" charset="0"/>
                        <a:cs typeface="Mangal" panose="02040503050203030202" pitchFamily="18" charset="0"/>
                      </a:endParaRPr>
                    </a:p>
                  </a:txBody>
                  <a:tcPr marL="64231" marR="64231" marT="0" marB="0"/>
                </a:tc>
                <a:extLst>
                  <a:ext uri="{0D108BD9-81ED-4DB2-BD59-A6C34878D82A}">
                    <a16:rowId xmlns:a16="http://schemas.microsoft.com/office/drawing/2014/main" xmlns="" val="675857213"/>
                  </a:ext>
                </a:extLst>
              </a:tr>
              <a:tr h="475190">
                <a:tc gridSpan="6">
                  <a:txBody>
                    <a:bodyPr/>
                    <a:lstStyle/>
                    <a:p>
                      <a:pPr algn="ctr">
                        <a:lnSpc>
                          <a:spcPct val="115000"/>
                        </a:lnSpc>
                        <a:spcAft>
                          <a:spcPts val="0"/>
                        </a:spcAft>
                      </a:pPr>
                      <a:r>
                        <a:rPr lang="en-IN" sz="2000" u="sng" kern="1200" dirty="0">
                          <a:effectLst/>
                        </a:rPr>
                        <a:t>Brief of Case</a:t>
                      </a:r>
                      <a:endParaRPr lang="en-IN" sz="2000" dirty="0">
                        <a:effectLst/>
                        <a:latin typeface="Calibri" panose="020F0502020204030204" pitchFamily="34" charset="0"/>
                        <a:ea typeface="Times New Roman" panose="02020603050405020304" pitchFamily="18" charset="0"/>
                        <a:cs typeface="Mangal" panose="02040503050203030202" pitchFamily="18" charset="0"/>
                      </a:endParaRPr>
                    </a:p>
                  </a:txBody>
                  <a:tcPr marL="64231" marR="64231" marT="0" marB="0"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706056813"/>
                  </a:ext>
                </a:extLst>
              </a:tr>
              <a:tr h="1598637">
                <a:tc gridSpan="6">
                  <a:txBody>
                    <a:bodyPr/>
                    <a:lstStyle/>
                    <a:p>
                      <a:pPr marL="342900" lvl="0" indent="-342900" algn="just">
                        <a:spcAft>
                          <a:spcPts val="0"/>
                        </a:spcAft>
                        <a:buFont typeface="Wingdings" panose="05000000000000000000" pitchFamily="2" charset="2"/>
                        <a:buChar char=""/>
                      </a:pPr>
                      <a:r>
                        <a:rPr lang="en-IN" sz="2000" kern="1200" dirty="0">
                          <a:effectLst/>
                        </a:rPr>
                        <a:t>The Bullet Proof Jackets presently do not provide adequate protection to all the vital organs of a solider</a:t>
                      </a:r>
                      <a:endParaRPr lang="en-IN" sz="2000" dirty="0">
                        <a:effectLst/>
                      </a:endParaRPr>
                    </a:p>
                    <a:p>
                      <a:pPr marL="342900" lvl="0" indent="-342900" algn="just">
                        <a:spcAft>
                          <a:spcPts val="0"/>
                        </a:spcAft>
                        <a:buFont typeface="Wingdings" panose="05000000000000000000" pitchFamily="2" charset="2"/>
                        <a:buChar char=""/>
                      </a:pPr>
                      <a:r>
                        <a:rPr lang="en-IN" sz="2000" kern="1200" dirty="0">
                          <a:effectLst/>
                        </a:rPr>
                        <a:t>The weight is the biggest challenge in order to enable the soldier to operate in field with maximum efficiency </a:t>
                      </a:r>
                      <a:endParaRPr lang="en-IN" sz="2000" dirty="0">
                        <a:effectLst/>
                      </a:endParaRPr>
                    </a:p>
                    <a:p>
                      <a:pPr marL="342900" lvl="0" indent="-342900" algn="just">
                        <a:spcAft>
                          <a:spcPts val="0"/>
                        </a:spcAft>
                        <a:buFont typeface="Wingdings" panose="05000000000000000000" pitchFamily="2" charset="2"/>
                        <a:buChar char=""/>
                      </a:pPr>
                      <a:r>
                        <a:rPr lang="en-IN" sz="2000" kern="1200" dirty="0">
                          <a:effectLst/>
                        </a:rPr>
                        <a:t>The threat to the soldier is increased day by day from low to medium and to high velocity projectiles</a:t>
                      </a:r>
                      <a:endParaRPr lang="en-IN" sz="2000" dirty="0">
                        <a:effectLst/>
                      </a:endParaRPr>
                    </a:p>
                    <a:p>
                      <a:pPr marL="342900" lvl="0" indent="-342900" algn="just">
                        <a:spcAft>
                          <a:spcPts val="0"/>
                        </a:spcAft>
                        <a:buFont typeface="Wingdings" panose="05000000000000000000" pitchFamily="2" charset="2"/>
                        <a:buChar char=""/>
                      </a:pPr>
                      <a:r>
                        <a:rPr lang="en-IN" sz="2000" kern="1200" dirty="0">
                          <a:effectLst/>
                        </a:rPr>
                        <a:t>Therefore, there is a need to equip the soldier with light weight Body Armour, so as to have adequate protection against the varied threat levels</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txBody>
                  <a:tcPr marL="64231" marR="64231" marT="0" marB="0"/>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1705388850"/>
                  </a:ext>
                </a:extLst>
              </a:tr>
              <a:tr h="488274">
                <a:tc gridSpan="6">
                  <a:txBody>
                    <a:bodyPr/>
                    <a:lstStyle/>
                    <a:p>
                      <a:pPr algn="ctr">
                        <a:lnSpc>
                          <a:spcPct val="115000"/>
                        </a:lnSpc>
                        <a:spcAft>
                          <a:spcPts val="0"/>
                        </a:spcAft>
                      </a:pPr>
                      <a:r>
                        <a:rPr lang="en-IN" sz="2000" u="sng" kern="1200" dirty="0">
                          <a:effectLst/>
                        </a:rPr>
                        <a:t>Milestones</a:t>
                      </a:r>
                      <a:endParaRPr lang="en-IN" sz="2000" dirty="0">
                        <a:effectLst/>
                        <a:latin typeface="Calibri" panose="020F0502020204030204" pitchFamily="34" charset="0"/>
                        <a:ea typeface="Times New Roman" panose="02020603050405020304" pitchFamily="18" charset="0"/>
                        <a:cs typeface="Mangal" panose="02040503050203030202" pitchFamily="18" charset="0"/>
                      </a:endParaRPr>
                    </a:p>
                  </a:txBody>
                  <a:tcPr marL="64231" marR="64231" marT="0" marB="0"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2010903195"/>
                  </a:ext>
                </a:extLst>
              </a:tr>
              <a:tr h="399659">
                <a:tc gridSpan="6">
                  <a:txBody>
                    <a:bodyPr/>
                    <a:lstStyle/>
                    <a:p>
                      <a:pPr marL="342900" lvl="0" indent="-342900" algn="just">
                        <a:spcAft>
                          <a:spcPts val="0"/>
                        </a:spcAft>
                        <a:buFont typeface="Wingdings" panose="05000000000000000000" pitchFamily="2" charset="2"/>
                        <a:buChar char=""/>
                      </a:pPr>
                      <a:r>
                        <a:rPr lang="en-IN" sz="2000" kern="1200" dirty="0">
                          <a:effectLst/>
                        </a:rPr>
                        <a:t>Inadequate vendor response at Feasibility Study stg. </a:t>
                      </a:r>
                      <a:r>
                        <a:rPr lang="en-IN" sz="2000" dirty="0">
                          <a:effectLst/>
                        </a:rPr>
                        <a:t>Time </a:t>
                      </a:r>
                      <a:r>
                        <a:rPr lang="en-IN" sz="2000" dirty="0" err="1">
                          <a:effectLst/>
                        </a:rPr>
                        <a:t>extn</a:t>
                      </a:r>
                      <a:r>
                        <a:rPr lang="en-IN" sz="2000" dirty="0">
                          <a:effectLst/>
                        </a:rPr>
                        <a:t> for Feasibility Study </a:t>
                      </a:r>
                      <a:r>
                        <a:rPr lang="en-IN" sz="2000" dirty="0" err="1">
                          <a:effectLst/>
                        </a:rPr>
                        <a:t>reqd</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txBody>
                  <a:tcPr marL="64231" marR="64231" marT="0" marB="0"/>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4269371931"/>
                  </a:ext>
                </a:extLst>
              </a:tr>
              <a:tr h="674604">
                <a:tc gridSpan="6">
                  <a:txBody>
                    <a:bodyPr/>
                    <a:lstStyle/>
                    <a:p>
                      <a:pPr>
                        <a:lnSpc>
                          <a:spcPct val="115000"/>
                        </a:lnSpc>
                        <a:spcAft>
                          <a:spcPts val="0"/>
                        </a:spcAft>
                      </a:pPr>
                      <a:r>
                        <a:rPr lang="en-IN" sz="2000" u="sng" kern="1200" dirty="0" err="1">
                          <a:effectLst/>
                        </a:rPr>
                        <a:t>Proj</a:t>
                      </a:r>
                      <a:r>
                        <a:rPr lang="en-IN" sz="2000" u="sng" kern="1200" dirty="0">
                          <a:effectLst/>
                        </a:rPr>
                        <a:t> </a:t>
                      </a:r>
                      <a:r>
                        <a:rPr lang="en-IN" sz="2000" u="sng" kern="1200" dirty="0" err="1">
                          <a:effectLst/>
                        </a:rPr>
                        <a:t>Offr</a:t>
                      </a:r>
                      <a:r>
                        <a:rPr lang="en-IN" sz="2000" u="sng" kern="1200" dirty="0">
                          <a:effectLst/>
                        </a:rPr>
                        <a:t> : Col H </a:t>
                      </a:r>
                      <a:r>
                        <a:rPr lang="en-IN" sz="2000" u="sng" kern="1200" dirty="0" err="1">
                          <a:effectLst/>
                        </a:rPr>
                        <a:t>Kataria</a:t>
                      </a:r>
                      <a:r>
                        <a:rPr lang="en-IN" sz="2000" u="sng" kern="1200" dirty="0">
                          <a:effectLst/>
                        </a:rPr>
                        <a:t>, SM</a:t>
                      </a:r>
                      <a:endParaRPr lang="en-IN" sz="2000" dirty="0">
                        <a:effectLst/>
                      </a:endParaRPr>
                    </a:p>
                    <a:p>
                      <a:pPr>
                        <a:lnSpc>
                          <a:spcPct val="115000"/>
                        </a:lnSpc>
                        <a:spcAft>
                          <a:spcPts val="0"/>
                        </a:spcAft>
                      </a:pPr>
                      <a:r>
                        <a:rPr lang="en-IN" sz="2000" u="sng" kern="1200" dirty="0">
                          <a:effectLst/>
                        </a:rPr>
                        <a:t>Dir Inf - 3, Room No 415,D Wing </a:t>
                      </a:r>
                      <a:r>
                        <a:rPr lang="en-IN" sz="2000" u="sng" kern="1200" dirty="0" err="1">
                          <a:effectLst/>
                        </a:rPr>
                        <a:t>Sena</a:t>
                      </a:r>
                      <a:r>
                        <a:rPr lang="en-IN" sz="2000" u="sng" kern="1200" dirty="0">
                          <a:effectLst/>
                        </a:rPr>
                        <a:t> Bhawan</a:t>
                      </a:r>
                      <a:endParaRPr lang="en-IN" sz="2000" dirty="0">
                        <a:effectLst/>
                      </a:endParaRPr>
                    </a:p>
                    <a:p>
                      <a:pPr>
                        <a:lnSpc>
                          <a:spcPct val="115000"/>
                        </a:lnSpc>
                        <a:spcAft>
                          <a:spcPts val="0"/>
                        </a:spcAft>
                      </a:pPr>
                      <a:r>
                        <a:rPr lang="en-IN" sz="2000" u="sng" kern="1200" dirty="0">
                          <a:effectLst/>
                        </a:rPr>
                        <a:t>Tele No- 011-23333819</a:t>
                      </a:r>
                      <a:endParaRPr lang="en-IN" sz="2000" dirty="0">
                        <a:effectLst/>
                        <a:latin typeface="Calibri" panose="020F0502020204030204" pitchFamily="34" charset="0"/>
                        <a:ea typeface="Times New Roman" panose="02020603050405020304" pitchFamily="18" charset="0"/>
                        <a:cs typeface="Mangal" panose="02040503050203030202" pitchFamily="18" charset="0"/>
                      </a:endParaRPr>
                    </a:p>
                  </a:txBody>
                  <a:tcPr marL="64231" marR="64231" marT="0" marB="0"/>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1082378344"/>
                  </a:ext>
                </a:extLst>
              </a:tr>
            </a:tbl>
          </a:graphicData>
        </a:graphic>
      </p:graphicFrame>
    </p:spTree>
    <p:extLst>
      <p:ext uri="{BB962C8B-B14F-4D97-AF65-F5344CB8AC3E}">
        <p14:creationId xmlns:p14="http://schemas.microsoft.com/office/powerpoint/2010/main" xmlns="" val="33878254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6DBF87-C4A8-42FE-A39B-53CDFF1B16E1}"/>
              </a:ext>
            </a:extLst>
          </p:cNvPr>
          <p:cNvSpPr>
            <a:spLocks noGrp="1"/>
          </p:cNvSpPr>
          <p:nvPr>
            <p:ph type="title"/>
          </p:nvPr>
        </p:nvSpPr>
        <p:spPr>
          <a:xfrm>
            <a:off x="-1" y="152400"/>
            <a:ext cx="9144000" cy="750598"/>
          </a:xfrm>
        </p:spPr>
        <p:txBody>
          <a:bodyPr>
            <a:noAutofit/>
          </a:bodyPr>
          <a:lstStyle/>
          <a:p>
            <a:r>
              <a:rPr lang="en-IN" sz="3600" b="1" u="sng" dirty="0">
                <a:solidFill>
                  <a:srgbClr val="FFFF00"/>
                </a:solidFill>
              </a:rPr>
              <a:t>INDL PROTECTION SYS WITH INBUILT SENSORS</a:t>
            </a:r>
          </a:p>
        </p:txBody>
      </p:sp>
      <p:graphicFrame>
        <p:nvGraphicFramePr>
          <p:cNvPr id="6" name="Table 5">
            <a:extLst>
              <a:ext uri="{FF2B5EF4-FFF2-40B4-BE49-F238E27FC236}">
                <a16:creationId xmlns:a16="http://schemas.microsoft.com/office/drawing/2014/main" xmlns="" id="{A9DDE588-076C-46FC-ACEC-1A131244EC26}"/>
              </a:ext>
            </a:extLst>
          </p:cNvPr>
          <p:cNvGraphicFramePr>
            <a:graphicFrameLocks noGrp="1"/>
          </p:cNvGraphicFramePr>
          <p:nvPr>
            <p:extLst/>
          </p:nvPr>
        </p:nvGraphicFramePr>
        <p:xfrm>
          <a:off x="190500" y="990600"/>
          <a:ext cx="8762999" cy="5661660"/>
        </p:xfrm>
        <a:graphic>
          <a:graphicData uri="http://schemas.openxmlformats.org/drawingml/2006/table">
            <a:tbl>
              <a:tblPr firstRow="1" firstCol="1" bandRow="1">
                <a:tableStyleId>{5C22544A-7EE6-4342-B048-85BDC9FD1C3A}</a:tableStyleId>
              </a:tblPr>
              <a:tblGrid>
                <a:gridCol w="1762245">
                  <a:extLst>
                    <a:ext uri="{9D8B030D-6E8A-4147-A177-3AD203B41FA5}">
                      <a16:colId xmlns:a16="http://schemas.microsoft.com/office/drawing/2014/main" xmlns="" val="3930314679"/>
                    </a:ext>
                  </a:extLst>
                </a:gridCol>
                <a:gridCol w="1309953">
                  <a:extLst>
                    <a:ext uri="{9D8B030D-6E8A-4147-A177-3AD203B41FA5}">
                      <a16:colId xmlns:a16="http://schemas.microsoft.com/office/drawing/2014/main" xmlns="" val="2165942038"/>
                    </a:ext>
                  </a:extLst>
                </a:gridCol>
                <a:gridCol w="1319078">
                  <a:extLst>
                    <a:ext uri="{9D8B030D-6E8A-4147-A177-3AD203B41FA5}">
                      <a16:colId xmlns:a16="http://schemas.microsoft.com/office/drawing/2014/main" xmlns="" val="174279730"/>
                    </a:ext>
                  </a:extLst>
                </a:gridCol>
                <a:gridCol w="991914">
                  <a:extLst>
                    <a:ext uri="{9D8B030D-6E8A-4147-A177-3AD203B41FA5}">
                      <a16:colId xmlns:a16="http://schemas.microsoft.com/office/drawing/2014/main" xmlns="" val="903832816"/>
                    </a:ext>
                  </a:extLst>
                </a:gridCol>
                <a:gridCol w="1716625">
                  <a:extLst>
                    <a:ext uri="{9D8B030D-6E8A-4147-A177-3AD203B41FA5}">
                      <a16:colId xmlns:a16="http://schemas.microsoft.com/office/drawing/2014/main" xmlns="" val="1275588021"/>
                    </a:ext>
                  </a:extLst>
                </a:gridCol>
                <a:gridCol w="1663184">
                  <a:extLst>
                    <a:ext uri="{9D8B030D-6E8A-4147-A177-3AD203B41FA5}">
                      <a16:colId xmlns:a16="http://schemas.microsoft.com/office/drawing/2014/main" xmlns="" val="1704530858"/>
                    </a:ext>
                  </a:extLst>
                </a:gridCol>
              </a:tblGrid>
              <a:tr h="0">
                <a:tc>
                  <a:txBody>
                    <a:bodyPr/>
                    <a:lstStyle/>
                    <a:p>
                      <a:pPr algn="ctr">
                        <a:lnSpc>
                          <a:spcPct val="115000"/>
                        </a:lnSpc>
                        <a:spcAft>
                          <a:spcPts val="0"/>
                        </a:spcAft>
                      </a:pPr>
                      <a:r>
                        <a:rPr lang="en-IN" sz="2000" u="sng" kern="1200" dirty="0">
                          <a:effectLst/>
                        </a:rPr>
                        <a:t>Sponsor </a:t>
                      </a:r>
                      <a:r>
                        <a:rPr lang="en-IN" sz="2000" u="sng" kern="1200" dirty="0" err="1">
                          <a:effectLst/>
                        </a:rPr>
                        <a:t>Dte</a:t>
                      </a:r>
                      <a:r>
                        <a:rPr lang="en-IN" sz="2000" u="sng" kern="1200" dirty="0">
                          <a:effectLst/>
                        </a:rPr>
                        <a:t> </a:t>
                      </a:r>
                      <a:endParaRPr lang="en-IN" sz="20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gn="ctr">
                        <a:lnSpc>
                          <a:spcPct val="115000"/>
                        </a:lnSpc>
                        <a:spcAft>
                          <a:spcPts val="0"/>
                        </a:spcAft>
                      </a:pPr>
                      <a:r>
                        <a:rPr lang="en-IN" sz="2000" u="sng" kern="1200" dirty="0">
                          <a:effectLst/>
                        </a:rPr>
                        <a:t>Qty </a:t>
                      </a:r>
                      <a:endParaRPr lang="en-IN" sz="20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gn="ctr">
                        <a:lnSpc>
                          <a:spcPct val="115000"/>
                        </a:lnSpc>
                        <a:spcAft>
                          <a:spcPts val="0"/>
                        </a:spcAft>
                      </a:pPr>
                      <a:r>
                        <a:rPr lang="en-IN" sz="2000" u="sng" kern="1200">
                          <a:effectLst/>
                        </a:rPr>
                        <a:t>Cost </a:t>
                      </a:r>
                      <a:endParaRPr lang="en-IN" sz="20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gn="ctr">
                        <a:lnSpc>
                          <a:spcPct val="115000"/>
                        </a:lnSpc>
                        <a:spcAft>
                          <a:spcPts val="0"/>
                        </a:spcAft>
                      </a:pPr>
                      <a:r>
                        <a:rPr lang="en-IN" sz="2000" u="sng" kern="1200">
                          <a:effectLst/>
                        </a:rPr>
                        <a:t>AoN </a:t>
                      </a:r>
                      <a:endParaRPr lang="en-IN" sz="20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gn="ctr">
                        <a:lnSpc>
                          <a:spcPct val="115000"/>
                        </a:lnSpc>
                        <a:spcAft>
                          <a:spcPts val="0"/>
                        </a:spcAft>
                      </a:pPr>
                      <a:r>
                        <a:rPr lang="en-IN" sz="2000" u="sng" kern="1200">
                          <a:effectLst/>
                        </a:rPr>
                        <a:t>Stg </a:t>
                      </a:r>
                      <a:endParaRPr lang="en-IN" sz="20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gn="ctr">
                        <a:lnSpc>
                          <a:spcPct val="115000"/>
                        </a:lnSpc>
                        <a:spcAft>
                          <a:spcPts val="0"/>
                        </a:spcAft>
                      </a:pPr>
                      <a:r>
                        <a:rPr lang="en-IN" sz="2000" u="sng" kern="1200">
                          <a:effectLst/>
                        </a:rPr>
                        <a:t>Vendor Base/</a:t>
                      </a:r>
                      <a:endParaRPr lang="en-IN" sz="2000">
                        <a:effectLst/>
                      </a:endParaRPr>
                    </a:p>
                    <a:p>
                      <a:pPr algn="ctr">
                        <a:lnSpc>
                          <a:spcPct val="115000"/>
                        </a:lnSpc>
                        <a:spcAft>
                          <a:spcPts val="0"/>
                        </a:spcAft>
                      </a:pPr>
                      <a:r>
                        <a:rPr lang="en-IN" sz="2000" u="sng" kern="1200">
                          <a:effectLst/>
                        </a:rPr>
                        <a:t>DAs </a:t>
                      </a:r>
                      <a:endParaRPr lang="en-IN" sz="20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xmlns="" val="3190524061"/>
                  </a:ext>
                </a:extLst>
              </a:tr>
              <a:tr h="0">
                <a:tc>
                  <a:txBody>
                    <a:bodyPr/>
                    <a:lstStyle/>
                    <a:p>
                      <a:pPr algn="ctr">
                        <a:lnSpc>
                          <a:spcPct val="115000"/>
                        </a:lnSpc>
                        <a:spcAft>
                          <a:spcPts val="0"/>
                        </a:spcAft>
                      </a:pPr>
                      <a:r>
                        <a:rPr lang="en-IN" sz="2000" kern="1200">
                          <a:effectLst/>
                        </a:rPr>
                        <a:t>DG   RR</a:t>
                      </a:r>
                      <a:endParaRPr lang="en-IN" sz="20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indent="-54610" algn="ctr">
                        <a:spcAft>
                          <a:spcPts val="0"/>
                        </a:spcAft>
                      </a:pPr>
                      <a:r>
                        <a:rPr lang="en-IN" sz="2000" dirty="0">
                          <a:effectLst/>
                        </a:rPr>
                        <a:t> 59825</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15000"/>
                        </a:lnSpc>
                        <a:spcAft>
                          <a:spcPts val="0"/>
                        </a:spcAft>
                      </a:pPr>
                      <a:r>
                        <a:rPr lang="en-IN" sz="2000" kern="1200" dirty="0">
                          <a:effectLst/>
                        </a:rPr>
                        <a:t>-</a:t>
                      </a:r>
                      <a:endParaRPr lang="en-IN" sz="20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gn="ctr">
                        <a:lnSpc>
                          <a:spcPct val="115000"/>
                        </a:lnSpc>
                        <a:spcAft>
                          <a:spcPts val="0"/>
                        </a:spcAft>
                      </a:pPr>
                      <a:r>
                        <a:rPr lang="en-IN" sz="2000" kern="1200" dirty="0">
                          <a:effectLst/>
                        </a:rPr>
                        <a:t>- </a:t>
                      </a:r>
                      <a:endParaRPr lang="en-IN" sz="20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gn="ctr">
                        <a:lnSpc>
                          <a:spcPct val="115000"/>
                        </a:lnSpc>
                        <a:spcAft>
                          <a:spcPts val="0"/>
                        </a:spcAft>
                      </a:pPr>
                      <a:r>
                        <a:rPr lang="en-IN" sz="2000" kern="1200">
                          <a:effectLst/>
                        </a:rPr>
                        <a:t>Feasibility Study </a:t>
                      </a:r>
                      <a:endParaRPr lang="en-IN" sz="20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0"/>
                        </a:spcAft>
                      </a:pPr>
                      <a:r>
                        <a:rPr lang="en-IN" sz="2000">
                          <a:effectLst/>
                        </a:rPr>
                        <a:t> </a:t>
                      </a:r>
                      <a:endParaRPr lang="en-IN" sz="20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xmlns="" val="671267826"/>
                  </a:ext>
                </a:extLst>
              </a:tr>
              <a:tr h="507365">
                <a:tc gridSpan="6">
                  <a:txBody>
                    <a:bodyPr/>
                    <a:lstStyle/>
                    <a:p>
                      <a:pPr algn="ctr">
                        <a:lnSpc>
                          <a:spcPct val="115000"/>
                        </a:lnSpc>
                        <a:spcAft>
                          <a:spcPts val="0"/>
                        </a:spcAft>
                      </a:pPr>
                      <a:r>
                        <a:rPr lang="en-IN" sz="2000" u="sng" kern="1200" dirty="0">
                          <a:effectLst/>
                        </a:rPr>
                        <a:t>Brief of Case</a:t>
                      </a:r>
                      <a:endParaRPr lang="en-IN" sz="20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1411081189"/>
                  </a:ext>
                </a:extLst>
              </a:tr>
              <a:tr h="0">
                <a:tc gridSpan="6">
                  <a:txBody>
                    <a:bodyPr/>
                    <a:lstStyle/>
                    <a:p>
                      <a:pPr marL="342900" lvl="0" indent="-342900" algn="just">
                        <a:spcAft>
                          <a:spcPts val="0"/>
                        </a:spcAft>
                        <a:buFont typeface="Wingdings" panose="05000000000000000000" pitchFamily="2" charset="2"/>
                        <a:buChar char=""/>
                      </a:pPr>
                      <a:r>
                        <a:rPr lang="en-IN" sz="2000" kern="1200" dirty="0">
                          <a:effectLst/>
                        </a:rPr>
                        <a:t>For CI/CT Ops </a:t>
                      </a:r>
                      <a:endParaRPr lang="en-IN" sz="2000" dirty="0">
                        <a:effectLst/>
                      </a:endParaRPr>
                    </a:p>
                    <a:p>
                      <a:pPr marL="342900" lvl="0" indent="-342900" algn="just">
                        <a:spcAft>
                          <a:spcPts val="0"/>
                        </a:spcAft>
                        <a:buFont typeface="Wingdings" panose="05000000000000000000" pitchFamily="2" charset="2"/>
                        <a:buChar char=""/>
                      </a:pPr>
                      <a:r>
                        <a:rPr lang="en-IN" sz="2000" kern="1200" dirty="0">
                          <a:effectLst/>
                        </a:rPr>
                        <a:t>A vital part of this adoption will constitute individual protection gear of the soldiers. </a:t>
                      </a:r>
                      <a:endParaRPr lang="en-IN" sz="2000" dirty="0">
                        <a:effectLst/>
                      </a:endParaRPr>
                    </a:p>
                    <a:p>
                      <a:pPr marL="342900" lvl="0" indent="-342900" algn="just">
                        <a:spcAft>
                          <a:spcPts val="0"/>
                        </a:spcAft>
                        <a:buFont typeface="Wingdings" panose="05000000000000000000" pitchFamily="2" charset="2"/>
                        <a:buChar char=""/>
                      </a:pPr>
                      <a:r>
                        <a:rPr lang="en-IN" sz="2000" kern="1200" dirty="0">
                          <a:effectLst/>
                        </a:rPr>
                        <a:t>In addition to monitor </a:t>
                      </a:r>
                      <a:r>
                        <a:rPr lang="en-IN" sz="2000" kern="1200" dirty="0" err="1">
                          <a:effectLst/>
                        </a:rPr>
                        <a:t>pers</a:t>
                      </a:r>
                      <a:r>
                        <a:rPr lang="en-IN" sz="2000" kern="1200" dirty="0">
                          <a:effectLst/>
                        </a:rPr>
                        <a:t> medical parameters to </a:t>
                      </a:r>
                      <a:r>
                        <a:rPr lang="en-IN" sz="2000" kern="1200" dirty="0" err="1">
                          <a:effectLst/>
                        </a:rPr>
                        <a:t>incl</a:t>
                      </a:r>
                      <a:r>
                        <a:rPr lang="en-IN" sz="2000" kern="1200" dirty="0">
                          <a:effectLst/>
                        </a:rPr>
                        <a:t> BP, Pulse and other vitals for speedy and realistic </a:t>
                      </a:r>
                      <a:r>
                        <a:rPr lang="en-IN" sz="2000" kern="1200" dirty="0" err="1">
                          <a:effectLst/>
                        </a:rPr>
                        <a:t>cas</a:t>
                      </a:r>
                      <a:r>
                        <a:rPr lang="en-IN" sz="2000" kern="1200" dirty="0">
                          <a:effectLst/>
                        </a:rPr>
                        <a:t> evac during ops.</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1949061924"/>
                  </a:ext>
                </a:extLst>
              </a:tr>
              <a:tr h="521335">
                <a:tc gridSpan="6">
                  <a:txBody>
                    <a:bodyPr/>
                    <a:lstStyle/>
                    <a:p>
                      <a:pPr algn="ctr">
                        <a:lnSpc>
                          <a:spcPct val="115000"/>
                        </a:lnSpc>
                        <a:spcAft>
                          <a:spcPts val="0"/>
                        </a:spcAft>
                      </a:pPr>
                      <a:r>
                        <a:rPr lang="en-IN" sz="2000" u="sng" kern="1200" dirty="0">
                          <a:effectLst/>
                        </a:rPr>
                        <a:t>Milestones</a:t>
                      </a:r>
                      <a:endParaRPr lang="en-IN" sz="20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2331527279"/>
                  </a:ext>
                </a:extLst>
              </a:tr>
              <a:tr h="0">
                <a:tc gridSpan="6">
                  <a:txBody>
                    <a:bodyPr/>
                    <a:lstStyle/>
                    <a:p>
                      <a:pPr marL="342900" lvl="0" indent="-342900" algn="just">
                        <a:spcAft>
                          <a:spcPts val="0"/>
                        </a:spcAft>
                        <a:buFont typeface="Wingdings" panose="05000000000000000000" pitchFamily="2" charset="2"/>
                        <a:buChar char=""/>
                      </a:pPr>
                      <a:r>
                        <a:rPr lang="en-IN" sz="2000" dirty="0">
                          <a:effectLst/>
                        </a:rPr>
                        <a:t>At Feasibility Study stg</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60015450"/>
                  </a:ext>
                </a:extLst>
              </a:tr>
              <a:tr h="0">
                <a:tc gridSpan="6">
                  <a:txBody>
                    <a:bodyPr/>
                    <a:lstStyle/>
                    <a:p>
                      <a:pPr>
                        <a:lnSpc>
                          <a:spcPct val="115000"/>
                        </a:lnSpc>
                        <a:spcAft>
                          <a:spcPts val="0"/>
                        </a:spcAft>
                      </a:pPr>
                      <a:r>
                        <a:rPr lang="en-IN" sz="2000" u="sng" kern="1200" dirty="0" err="1">
                          <a:effectLst/>
                        </a:rPr>
                        <a:t>Proj</a:t>
                      </a:r>
                      <a:r>
                        <a:rPr lang="en-IN" sz="2000" u="sng" kern="1200" dirty="0">
                          <a:effectLst/>
                        </a:rPr>
                        <a:t> </a:t>
                      </a:r>
                      <a:r>
                        <a:rPr lang="en-IN" sz="2000" u="sng" kern="1200" dirty="0" err="1">
                          <a:effectLst/>
                        </a:rPr>
                        <a:t>Offr</a:t>
                      </a:r>
                      <a:r>
                        <a:rPr lang="en-IN" sz="2000" kern="1200" dirty="0">
                          <a:effectLst/>
                        </a:rPr>
                        <a:t> : Col Aditya Mishra</a:t>
                      </a:r>
                      <a:endParaRPr lang="en-IN" sz="2000" dirty="0">
                        <a:effectLst/>
                      </a:endParaRPr>
                    </a:p>
                    <a:p>
                      <a:pPr>
                        <a:lnSpc>
                          <a:spcPct val="115000"/>
                        </a:lnSpc>
                        <a:spcAft>
                          <a:spcPts val="0"/>
                        </a:spcAft>
                      </a:pPr>
                      <a:r>
                        <a:rPr lang="en-IN" sz="2000" kern="1200" dirty="0">
                          <a:effectLst/>
                        </a:rPr>
                        <a:t>Dir RR-2, DG RR</a:t>
                      </a:r>
                      <a:endParaRPr lang="en-IN" sz="2000" dirty="0">
                        <a:effectLst/>
                      </a:endParaRPr>
                    </a:p>
                    <a:p>
                      <a:pPr>
                        <a:lnSpc>
                          <a:spcPct val="115000"/>
                        </a:lnSpc>
                        <a:spcAft>
                          <a:spcPts val="0"/>
                        </a:spcAft>
                      </a:pPr>
                      <a:r>
                        <a:rPr lang="en-IN" sz="2000" kern="1200" dirty="0">
                          <a:effectLst/>
                        </a:rPr>
                        <a:t>Delhi Cantt</a:t>
                      </a:r>
                      <a:endParaRPr lang="en-IN" sz="2000" dirty="0">
                        <a:effectLst/>
                      </a:endParaRPr>
                    </a:p>
                    <a:p>
                      <a:pPr>
                        <a:lnSpc>
                          <a:spcPct val="115000"/>
                        </a:lnSpc>
                        <a:spcAft>
                          <a:spcPts val="0"/>
                        </a:spcAft>
                      </a:pPr>
                      <a:r>
                        <a:rPr lang="en-IN" sz="2000" kern="1200" dirty="0">
                          <a:effectLst/>
                        </a:rPr>
                        <a:t>Tele No 011-25692895</a:t>
                      </a:r>
                      <a:endParaRPr lang="en-IN" sz="20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446655853"/>
                  </a:ext>
                </a:extLst>
              </a:tr>
            </a:tbl>
          </a:graphicData>
        </a:graphic>
      </p:graphicFrame>
    </p:spTree>
    <p:extLst>
      <p:ext uri="{BB962C8B-B14F-4D97-AF65-F5344CB8AC3E}">
        <p14:creationId xmlns:p14="http://schemas.microsoft.com/office/powerpoint/2010/main" xmlns="" val="2687364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915400" cy="5257800"/>
          </a:xfrm>
        </p:spPr>
        <p:txBody>
          <a:bodyPr>
            <a:normAutofit/>
          </a:bodyPr>
          <a:lstStyle/>
          <a:p>
            <a:pPr algn="just"/>
            <a:r>
              <a:rPr lang="en-US" sz="2400" dirty="0">
                <a:solidFill>
                  <a:schemeClr val="bg1"/>
                </a:solidFill>
                <a:latin typeface="Arial" pitchFamily="34" charset="0"/>
                <a:cs typeface="Arial" pitchFamily="34" charset="0"/>
              </a:rPr>
              <a:t>“</a:t>
            </a:r>
            <a:r>
              <a:rPr lang="en-US" sz="2400" dirty="0">
                <a:solidFill>
                  <a:srgbClr val="FFFF00"/>
                </a:solidFill>
                <a:latin typeface="Arial" pitchFamily="34" charset="0"/>
                <a:cs typeface="Arial" pitchFamily="34" charset="0"/>
              </a:rPr>
              <a:t>Make</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categorisation</a:t>
            </a:r>
            <a:r>
              <a:rPr lang="en-US" sz="2400" dirty="0">
                <a:solidFill>
                  <a:schemeClr val="bg1"/>
                </a:solidFill>
                <a:latin typeface="Arial" pitchFamily="34" charset="0"/>
                <a:cs typeface="Arial" pitchFamily="34" charset="0"/>
              </a:rPr>
              <a:t> of defence procurement aims at</a:t>
            </a:r>
          </a:p>
          <a:p>
            <a:pPr marL="0" indent="0" algn="just">
              <a:buNone/>
            </a:pPr>
            <a:endParaRPr lang="en-US" sz="800" dirty="0">
              <a:solidFill>
                <a:schemeClr val="bg1"/>
              </a:solidFill>
              <a:latin typeface="Arial" pitchFamily="34" charset="0"/>
              <a:cs typeface="Arial" pitchFamily="34" charset="0"/>
            </a:endParaRPr>
          </a:p>
          <a:p>
            <a:pPr lvl="1" algn="just">
              <a:buFont typeface="Wingdings" pitchFamily="2" charset="2"/>
              <a:buChar char="Ø"/>
            </a:pPr>
            <a:r>
              <a:rPr lang="en-US" sz="2400" dirty="0">
                <a:solidFill>
                  <a:schemeClr val="bg1"/>
                </a:solidFill>
                <a:latin typeface="Arial" pitchFamily="34" charset="0"/>
                <a:cs typeface="Arial" pitchFamily="34" charset="0"/>
              </a:rPr>
              <a:t> Developing long-term indigenous defence capabilities</a:t>
            </a:r>
          </a:p>
          <a:p>
            <a:pPr lvl="1" algn="just">
              <a:buFont typeface="Wingdings" pitchFamily="2" charset="2"/>
              <a:buChar char="Ø"/>
            </a:pPr>
            <a:r>
              <a:rPr lang="en-US" sz="2400" dirty="0">
                <a:solidFill>
                  <a:schemeClr val="bg1"/>
                </a:solidFill>
                <a:latin typeface="Arial" pitchFamily="34" charset="0"/>
                <a:cs typeface="Arial" pitchFamily="34" charset="0"/>
              </a:rPr>
              <a:t> Act as vital pillar for realising vision behind                               “</a:t>
            </a:r>
            <a:r>
              <a:rPr lang="en-US" sz="2400" b="1" i="1" u="sng" dirty="0">
                <a:solidFill>
                  <a:schemeClr val="bg1"/>
                </a:solidFill>
                <a:latin typeface="Arial" pitchFamily="34" charset="0"/>
                <a:cs typeface="Arial" pitchFamily="34" charset="0"/>
              </a:rPr>
              <a:t>Make in India</a:t>
            </a:r>
            <a:r>
              <a:rPr lang="en-US" sz="2400" dirty="0">
                <a:solidFill>
                  <a:schemeClr val="bg1"/>
                </a:solidFill>
                <a:latin typeface="Arial" pitchFamily="34" charset="0"/>
                <a:cs typeface="Arial" pitchFamily="34" charset="0"/>
              </a:rPr>
              <a:t>” initiative</a:t>
            </a:r>
          </a:p>
          <a:p>
            <a:pPr marL="457200" lvl="1" indent="0" algn="just">
              <a:buNone/>
            </a:pPr>
            <a:endParaRPr lang="en-US" sz="2400" dirty="0">
              <a:solidFill>
                <a:schemeClr val="bg1"/>
              </a:solidFill>
              <a:latin typeface="Arial" pitchFamily="34" charset="0"/>
              <a:cs typeface="Arial" pitchFamily="34" charset="0"/>
            </a:endParaRPr>
          </a:p>
          <a:p>
            <a:pPr marL="457200" lvl="1" indent="0" algn="just">
              <a:buNone/>
            </a:pPr>
            <a:endParaRPr lang="en-US" sz="2400" dirty="0">
              <a:solidFill>
                <a:schemeClr val="bg1"/>
              </a:solidFill>
              <a:latin typeface="Arial" pitchFamily="34" charset="0"/>
              <a:cs typeface="Arial" pitchFamily="34" charset="0"/>
            </a:endParaRPr>
          </a:p>
          <a:p>
            <a:pPr algn="just"/>
            <a:r>
              <a:rPr lang="en-US" sz="2400" dirty="0">
                <a:solidFill>
                  <a:schemeClr val="bg1"/>
                </a:solidFill>
                <a:latin typeface="Arial" pitchFamily="34" charset="0"/>
                <a:cs typeface="Arial" pitchFamily="34" charset="0"/>
              </a:rPr>
              <a:t>Acquisition's under “</a:t>
            </a:r>
            <a:r>
              <a:rPr lang="en-US" sz="2400" dirty="0">
                <a:solidFill>
                  <a:srgbClr val="FFFF00"/>
                </a:solidFill>
                <a:latin typeface="Arial" pitchFamily="34" charset="0"/>
                <a:cs typeface="Arial" pitchFamily="34" charset="0"/>
              </a:rPr>
              <a:t>Make</a:t>
            </a:r>
            <a:r>
              <a:rPr lang="en-US" sz="2400" dirty="0">
                <a:solidFill>
                  <a:schemeClr val="bg1"/>
                </a:solidFill>
                <a:latin typeface="Arial" pitchFamily="34" charset="0"/>
                <a:cs typeface="Arial" pitchFamily="34" charset="0"/>
              </a:rPr>
              <a:t>” includes</a:t>
            </a:r>
          </a:p>
          <a:p>
            <a:pPr marL="0" indent="0" algn="just">
              <a:buNone/>
            </a:pPr>
            <a:endParaRPr lang="en-US" sz="1000" dirty="0">
              <a:solidFill>
                <a:schemeClr val="bg1"/>
              </a:solidFill>
              <a:latin typeface="Arial" pitchFamily="34" charset="0"/>
              <a:cs typeface="Arial" pitchFamily="34" charset="0"/>
            </a:endParaRPr>
          </a:p>
          <a:p>
            <a:pPr lvl="1" algn="just">
              <a:buFont typeface="Wingdings" pitchFamily="2" charset="2"/>
              <a:buChar char="Ø"/>
            </a:pPr>
            <a:r>
              <a:rPr lang="en-US" sz="2400" dirty="0">
                <a:solidFill>
                  <a:schemeClr val="bg1"/>
                </a:solidFill>
                <a:latin typeface="Arial" pitchFamily="34" charset="0"/>
                <a:cs typeface="Arial" pitchFamily="34" charset="0"/>
              </a:rPr>
              <a:t> Equipment/System/Assembly/Sub-assembly</a:t>
            </a:r>
          </a:p>
          <a:p>
            <a:pPr marL="457200" lvl="1" indent="0" algn="just">
              <a:buNone/>
            </a:pPr>
            <a:endParaRPr lang="en-US" sz="2400" dirty="0">
              <a:solidFill>
                <a:schemeClr val="bg1"/>
              </a:solidFill>
              <a:latin typeface="Arial" pitchFamily="34" charset="0"/>
              <a:cs typeface="Arial" pitchFamily="34" charset="0"/>
            </a:endParaRPr>
          </a:p>
          <a:p>
            <a:pPr lvl="1" algn="just">
              <a:buFont typeface="Wingdings" pitchFamily="2" charset="2"/>
              <a:buChar char="Ø"/>
            </a:pPr>
            <a:r>
              <a:rPr lang="en-US" sz="2400" dirty="0">
                <a:solidFill>
                  <a:schemeClr val="bg1"/>
                </a:solidFill>
                <a:latin typeface="Arial" pitchFamily="34" charset="0"/>
                <a:cs typeface="Arial" pitchFamily="34" charset="0"/>
              </a:rPr>
              <a:t> Major Components and System Upgrades</a:t>
            </a:r>
          </a:p>
        </p:txBody>
      </p:sp>
      <p:sp>
        <p:nvSpPr>
          <p:cNvPr id="6" name="Title 1"/>
          <p:cNvSpPr txBox="1">
            <a:spLocks/>
          </p:cNvSpPr>
          <p:nvPr/>
        </p:nvSpPr>
        <p:spPr>
          <a:xfrm>
            <a:off x="0" y="0"/>
            <a:ext cx="9144000" cy="856343"/>
          </a:xfrm>
          <a:prstGeom prst="roundRect">
            <a:avLst/>
          </a:prstGeom>
          <a:solidFill>
            <a:srgbClr val="0070C0"/>
          </a:solidFill>
          <a:effectLst>
            <a:innerShdw blurRad="63500" dist="50800" dir="8100000">
              <a:prstClr val="black">
                <a:alpha val="50000"/>
              </a:prstClr>
            </a:innerShdw>
            <a:softEdge rad="31750"/>
          </a:effectLst>
          <a:scene3d>
            <a:camera prst="orthographicFront"/>
            <a:lightRig rig="threePt" dir="t"/>
          </a:scene3d>
          <a:sp3d>
            <a:bevelT w="139700" h="139700" prst="divot"/>
          </a:sp3d>
        </p:spPr>
        <p:txBody>
          <a:bodyPr anchor="ctr"/>
          <a:lstStyle/>
          <a:p>
            <a:pPr algn="ctr">
              <a:defRPr/>
            </a:pPr>
            <a:r>
              <a:rPr lang="en-US" sz="3200" b="1" dirty="0">
                <a:solidFill>
                  <a:srgbClr val="FFFF00"/>
                </a:solidFill>
                <a:latin typeface="Arial" pitchFamily="34" charset="0"/>
                <a:cs typeface="Arial" pitchFamily="34" charset="0"/>
              </a:rPr>
              <a:t>“</a:t>
            </a:r>
            <a:r>
              <a:rPr lang="en-US" sz="3200" b="1" u="sng" dirty="0">
                <a:solidFill>
                  <a:srgbClr val="FFFF00"/>
                </a:solidFill>
                <a:latin typeface="Arial" pitchFamily="34" charset="0"/>
                <a:cs typeface="Arial" pitchFamily="34" charset="0"/>
              </a:rPr>
              <a:t>MAKE” – DPP 2016</a:t>
            </a:r>
            <a:endParaRPr lang="en-US" sz="3200" b="1" u="sng" dirty="0">
              <a:solidFill>
                <a:srgbClr val="FFFF00"/>
              </a:solidFill>
              <a:latin typeface="+mj-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3916839845"/>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48D979-98FF-4549-8532-A33FECAF5BED}"/>
              </a:ext>
            </a:extLst>
          </p:cNvPr>
          <p:cNvSpPr>
            <a:spLocks noGrp="1"/>
          </p:cNvSpPr>
          <p:nvPr>
            <p:ph type="title"/>
          </p:nvPr>
        </p:nvSpPr>
        <p:spPr>
          <a:xfrm>
            <a:off x="0" y="0"/>
            <a:ext cx="9220200" cy="1143000"/>
          </a:xfrm>
        </p:spPr>
        <p:txBody>
          <a:bodyPr>
            <a:noAutofit/>
          </a:bodyPr>
          <a:lstStyle/>
          <a:p>
            <a:r>
              <a:rPr lang="en-IN" sz="3600" b="1" u="sng" dirty="0">
                <a:solidFill>
                  <a:srgbClr val="FFFF00"/>
                </a:solidFill>
              </a:rPr>
              <a:t>PRE FRAGMENTED PROGRAMMABLE PROXIMITY FUZED AMMUNITION</a:t>
            </a:r>
          </a:p>
        </p:txBody>
      </p:sp>
      <p:graphicFrame>
        <p:nvGraphicFramePr>
          <p:cNvPr id="6" name="Table 5">
            <a:extLst>
              <a:ext uri="{FF2B5EF4-FFF2-40B4-BE49-F238E27FC236}">
                <a16:creationId xmlns:a16="http://schemas.microsoft.com/office/drawing/2014/main" xmlns="" id="{B6785538-0279-4631-8546-791269360996}"/>
              </a:ext>
            </a:extLst>
          </p:cNvPr>
          <p:cNvGraphicFramePr>
            <a:graphicFrameLocks noGrp="1"/>
          </p:cNvGraphicFramePr>
          <p:nvPr>
            <p:extLst>
              <p:ext uri="{D42A27DB-BD31-4B8C-83A1-F6EECF244321}">
                <p14:modId xmlns:p14="http://schemas.microsoft.com/office/powerpoint/2010/main" xmlns="" val="992747796"/>
              </p:ext>
            </p:extLst>
          </p:nvPr>
        </p:nvGraphicFramePr>
        <p:xfrm>
          <a:off x="228600" y="1143000"/>
          <a:ext cx="8839200" cy="5700255"/>
        </p:xfrm>
        <a:graphic>
          <a:graphicData uri="http://schemas.openxmlformats.org/drawingml/2006/table">
            <a:tbl>
              <a:tblPr firstRow="1" firstCol="1" bandRow="1">
                <a:tableStyleId>{5C22544A-7EE6-4342-B048-85BDC9FD1C3A}</a:tableStyleId>
              </a:tblPr>
              <a:tblGrid>
                <a:gridCol w="1777570">
                  <a:extLst>
                    <a:ext uri="{9D8B030D-6E8A-4147-A177-3AD203B41FA5}">
                      <a16:colId xmlns:a16="http://schemas.microsoft.com/office/drawing/2014/main" xmlns="" val="1242243593"/>
                    </a:ext>
                  </a:extLst>
                </a:gridCol>
                <a:gridCol w="1321344">
                  <a:extLst>
                    <a:ext uri="{9D8B030D-6E8A-4147-A177-3AD203B41FA5}">
                      <a16:colId xmlns:a16="http://schemas.microsoft.com/office/drawing/2014/main" xmlns="" val="800868316"/>
                    </a:ext>
                  </a:extLst>
                </a:gridCol>
                <a:gridCol w="1330547">
                  <a:extLst>
                    <a:ext uri="{9D8B030D-6E8A-4147-A177-3AD203B41FA5}">
                      <a16:colId xmlns:a16="http://schemas.microsoft.com/office/drawing/2014/main" xmlns="" val="43025793"/>
                    </a:ext>
                  </a:extLst>
                </a:gridCol>
                <a:gridCol w="1000540">
                  <a:extLst>
                    <a:ext uri="{9D8B030D-6E8A-4147-A177-3AD203B41FA5}">
                      <a16:colId xmlns:a16="http://schemas.microsoft.com/office/drawing/2014/main" xmlns="" val="2211412515"/>
                    </a:ext>
                  </a:extLst>
                </a:gridCol>
                <a:gridCol w="1731552">
                  <a:extLst>
                    <a:ext uri="{9D8B030D-6E8A-4147-A177-3AD203B41FA5}">
                      <a16:colId xmlns:a16="http://schemas.microsoft.com/office/drawing/2014/main" xmlns="" val="583840541"/>
                    </a:ext>
                  </a:extLst>
                </a:gridCol>
                <a:gridCol w="1677647">
                  <a:extLst>
                    <a:ext uri="{9D8B030D-6E8A-4147-A177-3AD203B41FA5}">
                      <a16:colId xmlns:a16="http://schemas.microsoft.com/office/drawing/2014/main" xmlns="" val="3750346683"/>
                    </a:ext>
                  </a:extLst>
                </a:gridCol>
              </a:tblGrid>
              <a:tr h="458985">
                <a:tc>
                  <a:txBody>
                    <a:bodyPr/>
                    <a:lstStyle/>
                    <a:p>
                      <a:pPr algn="ctr">
                        <a:lnSpc>
                          <a:spcPct val="115000"/>
                        </a:lnSpc>
                        <a:spcAft>
                          <a:spcPts val="0"/>
                        </a:spcAft>
                      </a:pPr>
                      <a:r>
                        <a:rPr lang="en-IN" sz="2000" u="sng" kern="1200" dirty="0">
                          <a:effectLst/>
                        </a:rPr>
                        <a:t>Sponsor </a:t>
                      </a:r>
                      <a:r>
                        <a:rPr lang="en-IN" sz="2000" u="sng" kern="1200" dirty="0" err="1">
                          <a:effectLst/>
                        </a:rPr>
                        <a:t>Dte</a:t>
                      </a:r>
                      <a:r>
                        <a:rPr lang="en-IN" sz="2000" u="sng" kern="1200" dirty="0">
                          <a:effectLst/>
                        </a:rPr>
                        <a:t> </a:t>
                      </a:r>
                      <a:endParaRPr lang="en-IN" sz="2000" dirty="0">
                        <a:effectLst/>
                        <a:latin typeface="Calibri" panose="020F0502020204030204" pitchFamily="34" charset="0"/>
                        <a:ea typeface="Times New Roman" panose="02020603050405020304" pitchFamily="18" charset="0"/>
                        <a:cs typeface="Mangal" panose="02040503050203030202" pitchFamily="18" charset="0"/>
                      </a:endParaRPr>
                    </a:p>
                  </a:txBody>
                  <a:tcPr marL="66279" marR="66279" marT="0" marB="0"/>
                </a:tc>
                <a:tc>
                  <a:txBody>
                    <a:bodyPr/>
                    <a:lstStyle/>
                    <a:p>
                      <a:pPr algn="ctr">
                        <a:lnSpc>
                          <a:spcPct val="115000"/>
                        </a:lnSpc>
                        <a:spcAft>
                          <a:spcPts val="0"/>
                        </a:spcAft>
                      </a:pPr>
                      <a:r>
                        <a:rPr lang="en-IN" sz="2000" u="sng" kern="1200" dirty="0">
                          <a:effectLst/>
                        </a:rPr>
                        <a:t>Qty </a:t>
                      </a:r>
                      <a:endParaRPr lang="en-IN" sz="2000" dirty="0">
                        <a:effectLst/>
                        <a:latin typeface="Calibri" panose="020F0502020204030204" pitchFamily="34" charset="0"/>
                        <a:ea typeface="Times New Roman" panose="02020603050405020304" pitchFamily="18" charset="0"/>
                        <a:cs typeface="Mangal" panose="02040503050203030202" pitchFamily="18" charset="0"/>
                      </a:endParaRPr>
                    </a:p>
                  </a:txBody>
                  <a:tcPr marL="66279" marR="66279" marT="0" marB="0"/>
                </a:tc>
                <a:tc>
                  <a:txBody>
                    <a:bodyPr/>
                    <a:lstStyle/>
                    <a:p>
                      <a:pPr algn="ctr">
                        <a:lnSpc>
                          <a:spcPct val="115000"/>
                        </a:lnSpc>
                        <a:spcAft>
                          <a:spcPts val="0"/>
                        </a:spcAft>
                      </a:pPr>
                      <a:r>
                        <a:rPr lang="en-IN" sz="2000" u="sng" kern="1200" dirty="0">
                          <a:effectLst/>
                        </a:rPr>
                        <a:t>Cost </a:t>
                      </a:r>
                      <a:endParaRPr lang="en-IN" sz="2000" dirty="0">
                        <a:effectLst/>
                        <a:latin typeface="Calibri" panose="020F0502020204030204" pitchFamily="34" charset="0"/>
                        <a:ea typeface="Times New Roman" panose="02020603050405020304" pitchFamily="18" charset="0"/>
                        <a:cs typeface="Mangal" panose="02040503050203030202" pitchFamily="18" charset="0"/>
                      </a:endParaRPr>
                    </a:p>
                  </a:txBody>
                  <a:tcPr marL="66279" marR="66279" marT="0" marB="0"/>
                </a:tc>
                <a:tc>
                  <a:txBody>
                    <a:bodyPr/>
                    <a:lstStyle/>
                    <a:p>
                      <a:pPr algn="ctr">
                        <a:lnSpc>
                          <a:spcPct val="115000"/>
                        </a:lnSpc>
                        <a:spcAft>
                          <a:spcPts val="0"/>
                        </a:spcAft>
                      </a:pPr>
                      <a:r>
                        <a:rPr lang="en-IN" sz="2000" u="sng" kern="1200" dirty="0" err="1">
                          <a:effectLst/>
                        </a:rPr>
                        <a:t>AoN</a:t>
                      </a:r>
                      <a:r>
                        <a:rPr lang="en-IN" sz="2000" u="sng" kern="1200" dirty="0">
                          <a:effectLst/>
                        </a:rPr>
                        <a:t> </a:t>
                      </a:r>
                      <a:endParaRPr lang="en-IN" sz="2000" dirty="0">
                        <a:effectLst/>
                        <a:latin typeface="Calibri" panose="020F0502020204030204" pitchFamily="34" charset="0"/>
                        <a:ea typeface="Times New Roman" panose="02020603050405020304" pitchFamily="18" charset="0"/>
                        <a:cs typeface="Mangal" panose="02040503050203030202" pitchFamily="18" charset="0"/>
                      </a:endParaRPr>
                    </a:p>
                  </a:txBody>
                  <a:tcPr marL="66279" marR="66279" marT="0" marB="0"/>
                </a:tc>
                <a:tc>
                  <a:txBody>
                    <a:bodyPr/>
                    <a:lstStyle/>
                    <a:p>
                      <a:pPr algn="ctr">
                        <a:lnSpc>
                          <a:spcPct val="115000"/>
                        </a:lnSpc>
                        <a:spcAft>
                          <a:spcPts val="0"/>
                        </a:spcAft>
                      </a:pPr>
                      <a:r>
                        <a:rPr lang="en-IN" sz="2000" u="sng" kern="1200" dirty="0">
                          <a:effectLst/>
                        </a:rPr>
                        <a:t>Stg </a:t>
                      </a:r>
                      <a:endParaRPr lang="en-IN" sz="2000" dirty="0">
                        <a:effectLst/>
                        <a:latin typeface="Calibri" panose="020F0502020204030204" pitchFamily="34" charset="0"/>
                        <a:ea typeface="Times New Roman" panose="02020603050405020304" pitchFamily="18" charset="0"/>
                        <a:cs typeface="Mangal" panose="02040503050203030202" pitchFamily="18" charset="0"/>
                      </a:endParaRPr>
                    </a:p>
                  </a:txBody>
                  <a:tcPr marL="66279" marR="66279" marT="0" marB="0"/>
                </a:tc>
                <a:tc>
                  <a:txBody>
                    <a:bodyPr/>
                    <a:lstStyle/>
                    <a:p>
                      <a:pPr algn="ctr">
                        <a:lnSpc>
                          <a:spcPct val="115000"/>
                        </a:lnSpc>
                        <a:spcAft>
                          <a:spcPts val="0"/>
                        </a:spcAft>
                      </a:pPr>
                      <a:r>
                        <a:rPr lang="en-IN" sz="2000" u="sng" kern="1200" dirty="0">
                          <a:effectLst/>
                        </a:rPr>
                        <a:t>Vendor Base/</a:t>
                      </a:r>
                      <a:endParaRPr lang="en-IN" sz="2000" dirty="0">
                        <a:effectLst/>
                      </a:endParaRPr>
                    </a:p>
                    <a:p>
                      <a:pPr algn="ctr">
                        <a:lnSpc>
                          <a:spcPct val="115000"/>
                        </a:lnSpc>
                        <a:spcAft>
                          <a:spcPts val="0"/>
                        </a:spcAft>
                      </a:pPr>
                      <a:r>
                        <a:rPr lang="en-IN" sz="2000" u="sng" kern="1200" dirty="0">
                          <a:effectLst/>
                        </a:rPr>
                        <a:t>DAs </a:t>
                      </a:r>
                      <a:endParaRPr lang="en-IN" sz="2000" dirty="0">
                        <a:effectLst/>
                        <a:latin typeface="Calibri" panose="020F0502020204030204" pitchFamily="34" charset="0"/>
                        <a:ea typeface="Times New Roman" panose="02020603050405020304" pitchFamily="18" charset="0"/>
                        <a:cs typeface="Mangal" panose="02040503050203030202" pitchFamily="18" charset="0"/>
                      </a:endParaRPr>
                    </a:p>
                  </a:txBody>
                  <a:tcPr marL="66279" marR="66279" marT="0" marB="0"/>
                </a:tc>
                <a:extLst>
                  <a:ext uri="{0D108BD9-81ED-4DB2-BD59-A6C34878D82A}">
                    <a16:rowId xmlns:a16="http://schemas.microsoft.com/office/drawing/2014/main" xmlns="" val="763840314"/>
                  </a:ext>
                </a:extLst>
              </a:tr>
              <a:tr h="458985">
                <a:tc>
                  <a:txBody>
                    <a:bodyPr/>
                    <a:lstStyle/>
                    <a:p>
                      <a:pPr algn="ctr">
                        <a:lnSpc>
                          <a:spcPct val="115000"/>
                        </a:lnSpc>
                        <a:spcAft>
                          <a:spcPts val="0"/>
                        </a:spcAft>
                      </a:pPr>
                      <a:r>
                        <a:rPr lang="en-IN" sz="2000" kern="1200">
                          <a:effectLst/>
                        </a:rPr>
                        <a:t>DG   AAD</a:t>
                      </a:r>
                      <a:endParaRPr lang="en-IN" sz="2000">
                        <a:effectLst/>
                        <a:latin typeface="Calibri" panose="020F0502020204030204" pitchFamily="34" charset="0"/>
                        <a:ea typeface="Times New Roman" panose="02020603050405020304" pitchFamily="18" charset="0"/>
                        <a:cs typeface="Mangal" panose="02040503050203030202" pitchFamily="18" charset="0"/>
                      </a:endParaRPr>
                    </a:p>
                  </a:txBody>
                  <a:tcPr marL="66279" marR="66279" marT="0" marB="0"/>
                </a:tc>
                <a:tc>
                  <a:txBody>
                    <a:bodyPr/>
                    <a:lstStyle/>
                    <a:p>
                      <a:pPr indent="-54610">
                        <a:spcAft>
                          <a:spcPts val="0"/>
                        </a:spcAft>
                      </a:pPr>
                      <a:r>
                        <a:rPr lang="en-IN" sz="2000">
                          <a:effectLst/>
                        </a:rPr>
                        <a:t>  9 Lac</a:t>
                      </a:r>
                      <a:endParaRPr lang="en-IN" sz="2000">
                        <a:effectLst/>
                        <a:latin typeface="Calibri" panose="020F0502020204030204" pitchFamily="34" charset="0"/>
                        <a:ea typeface="Calibri" panose="020F0502020204030204" pitchFamily="34" charset="0"/>
                        <a:cs typeface="Mangal" panose="02040503050203030202" pitchFamily="18" charset="0"/>
                      </a:endParaRPr>
                    </a:p>
                  </a:txBody>
                  <a:tcPr marL="66279" marR="66279" marT="0" marB="0"/>
                </a:tc>
                <a:tc>
                  <a:txBody>
                    <a:bodyPr/>
                    <a:lstStyle/>
                    <a:p>
                      <a:pPr algn="ctr">
                        <a:lnSpc>
                          <a:spcPct val="115000"/>
                        </a:lnSpc>
                        <a:spcAft>
                          <a:spcPts val="0"/>
                        </a:spcAft>
                      </a:pPr>
                      <a:r>
                        <a:rPr lang="en-IN" sz="2000" kern="1200">
                          <a:effectLst/>
                        </a:rPr>
                        <a:t>- </a:t>
                      </a:r>
                      <a:endParaRPr lang="en-IN" sz="2000">
                        <a:effectLst/>
                        <a:latin typeface="Calibri" panose="020F0502020204030204" pitchFamily="34" charset="0"/>
                        <a:ea typeface="Times New Roman" panose="02020603050405020304" pitchFamily="18" charset="0"/>
                        <a:cs typeface="Mangal" panose="02040503050203030202" pitchFamily="18" charset="0"/>
                      </a:endParaRPr>
                    </a:p>
                  </a:txBody>
                  <a:tcPr marL="66279" marR="66279" marT="0" marB="0"/>
                </a:tc>
                <a:tc>
                  <a:txBody>
                    <a:bodyPr/>
                    <a:lstStyle/>
                    <a:p>
                      <a:pPr algn="ctr">
                        <a:lnSpc>
                          <a:spcPct val="115000"/>
                        </a:lnSpc>
                        <a:spcAft>
                          <a:spcPts val="0"/>
                        </a:spcAft>
                      </a:pPr>
                      <a:r>
                        <a:rPr lang="en-IN" sz="2000" kern="1200">
                          <a:effectLst/>
                        </a:rPr>
                        <a:t>- </a:t>
                      </a:r>
                      <a:endParaRPr lang="en-IN" sz="2000">
                        <a:effectLst/>
                        <a:latin typeface="Calibri" panose="020F0502020204030204" pitchFamily="34" charset="0"/>
                        <a:ea typeface="Times New Roman" panose="02020603050405020304" pitchFamily="18" charset="0"/>
                        <a:cs typeface="Mangal" panose="02040503050203030202" pitchFamily="18" charset="0"/>
                      </a:endParaRPr>
                    </a:p>
                  </a:txBody>
                  <a:tcPr marL="66279" marR="66279" marT="0" marB="0"/>
                </a:tc>
                <a:tc>
                  <a:txBody>
                    <a:bodyPr/>
                    <a:lstStyle/>
                    <a:p>
                      <a:pPr algn="ctr">
                        <a:lnSpc>
                          <a:spcPct val="115000"/>
                        </a:lnSpc>
                        <a:spcAft>
                          <a:spcPts val="0"/>
                        </a:spcAft>
                      </a:pPr>
                      <a:r>
                        <a:rPr lang="en-IN" sz="2000" kern="1200">
                          <a:effectLst/>
                        </a:rPr>
                        <a:t>Feasibility Study </a:t>
                      </a:r>
                      <a:endParaRPr lang="en-IN" sz="2000">
                        <a:effectLst/>
                        <a:latin typeface="Calibri" panose="020F0502020204030204" pitchFamily="34" charset="0"/>
                        <a:ea typeface="Times New Roman" panose="02020603050405020304" pitchFamily="18" charset="0"/>
                        <a:cs typeface="Mangal" panose="02040503050203030202" pitchFamily="18" charset="0"/>
                      </a:endParaRPr>
                    </a:p>
                  </a:txBody>
                  <a:tcPr marL="66279" marR="66279" marT="0" marB="0"/>
                </a:tc>
                <a:tc>
                  <a:txBody>
                    <a:bodyPr/>
                    <a:lstStyle/>
                    <a:p>
                      <a:pPr>
                        <a:lnSpc>
                          <a:spcPct val="115000"/>
                        </a:lnSpc>
                        <a:spcAft>
                          <a:spcPts val="0"/>
                        </a:spcAft>
                      </a:pPr>
                      <a:r>
                        <a:rPr lang="en-IN" sz="2000" dirty="0">
                          <a:effectLst/>
                        </a:rPr>
                        <a:t> </a:t>
                      </a:r>
                      <a:endParaRPr lang="en-IN" sz="2000" dirty="0">
                        <a:effectLst/>
                        <a:latin typeface="Calibri" panose="020F0502020204030204" pitchFamily="34" charset="0"/>
                        <a:ea typeface="Times New Roman" panose="02020603050405020304" pitchFamily="18" charset="0"/>
                        <a:cs typeface="Mangal" panose="02040503050203030202" pitchFamily="18" charset="0"/>
                      </a:endParaRPr>
                    </a:p>
                  </a:txBody>
                  <a:tcPr marL="66279" marR="66279" marT="0" marB="0"/>
                </a:tc>
                <a:extLst>
                  <a:ext uri="{0D108BD9-81ED-4DB2-BD59-A6C34878D82A}">
                    <a16:rowId xmlns:a16="http://schemas.microsoft.com/office/drawing/2014/main" xmlns="" val="3277471921"/>
                  </a:ext>
                </a:extLst>
              </a:tr>
              <a:tr h="490345">
                <a:tc gridSpan="6">
                  <a:txBody>
                    <a:bodyPr/>
                    <a:lstStyle/>
                    <a:p>
                      <a:pPr algn="ctr">
                        <a:lnSpc>
                          <a:spcPct val="115000"/>
                        </a:lnSpc>
                        <a:spcAft>
                          <a:spcPts val="0"/>
                        </a:spcAft>
                      </a:pPr>
                      <a:r>
                        <a:rPr lang="en-IN" sz="2000" u="sng" kern="1200" dirty="0">
                          <a:effectLst/>
                        </a:rPr>
                        <a:t>Brief of Case</a:t>
                      </a:r>
                      <a:endParaRPr lang="en-IN" sz="2000" dirty="0">
                        <a:effectLst/>
                        <a:latin typeface="Calibri" panose="020F0502020204030204" pitchFamily="34" charset="0"/>
                        <a:ea typeface="Times New Roman" panose="02020603050405020304" pitchFamily="18" charset="0"/>
                        <a:cs typeface="Mangal" panose="02040503050203030202" pitchFamily="18" charset="0"/>
                      </a:endParaRPr>
                    </a:p>
                  </a:txBody>
                  <a:tcPr marL="66279" marR="66279" marT="0" marB="0"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2355197810"/>
                  </a:ext>
                </a:extLst>
              </a:tr>
              <a:tr h="1237215">
                <a:tc gridSpan="6">
                  <a:txBody>
                    <a:bodyPr/>
                    <a:lstStyle/>
                    <a:p>
                      <a:pPr marL="342900" lvl="0" indent="-342900" algn="just">
                        <a:spcAft>
                          <a:spcPts val="0"/>
                        </a:spcAft>
                        <a:buFont typeface="Wingdings" panose="05000000000000000000" pitchFamily="2" charset="2"/>
                        <a:buChar char=""/>
                        <a:tabLst>
                          <a:tab pos="457200" algn="l"/>
                        </a:tabLst>
                      </a:pPr>
                      <a:r>
                        <a:rPr lang="en-IN" sz="2000" kern="1200" dirty="0">
                          <a:effectLst/>
                        </a:rPr>
                        <a:t>With the increase in air threat envelope and multiplicity of air threat platforms, there is a requirement to enhance the lethality and accuracy of the present air defence ammunition of L70 gun system.  </a:t>
                      </a:r>
                      <a:endParaRPr lang="en-IN" sz="2000" dirty="0">
                        <a:effectLst/>
                      </a:endParaRPr>
                    </a:p>
                    <a:p>
                      <a:pPr marL="342900" lvl="0" indent="-342900" algn="just">
                        <a:spcAft>
                          <a:spcPts val="0"/>
                        </a:spcAft>
                        <a:buFont typeface="Wingdings" panose="05000000000000000000" pitchFamily="2" charset="2"/>
                        <a:buChar char=""/>
                        <a:tabLst>
                          <a:tab pos="457200" algn="l"/>
                        </a:tabLst>
                      </a:pPr>
                      <a:r>
                        <a:rPr lang="en-IN" sz="2000" kern="1200" dirty="0">
                          <a:effectLst/>
                        </a:rPr>
                        <a:t>The ammunition should have multi target handling capability  along with capabilities of air burst, proximity, point detonation and variable and programmable provisions.</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txBody>
                  <a:tcPr marL="66279" marR="66279" marT="0" marB="0"/>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3215628009"/>
                  </a:ext>
                </a:extLst>
              </a:tr>
              <a:tr h="503846">
                <a:tc gridSpan="6">
                  <a:txBody>
                    <a:bodyPr/>
                    <a:lstStyle/>
                    <a:p>
                      <a:pPr algn="ctr">
                        <a:lnSpc>
                          <a:spcPct val="115000"/>
                        </a:lnSpc>
                        <a:spcAft>
                          <a:spcPts val="0"/>
                        </a:spcAft>
                      </a:pPr>
                      <a:r>
                        <a:rPr lang="en-IN" sz="2000" u="sng" kern="1200" dirty="0">
                          <a:effectLst/>
                        </a:rPr>
                        <a:t>Milestones</a:t>
                      </a:r>
                      <a:endParaRPr lang="en-IN" sz="2000" dirty="0">
                        <a:effectLst/>
                        <a:latin typeface="Calibri" panose="020F0502020204030204" pitchFamily="34" charset="0"/>
                        <a:ea typeface="Times New Roman" panose="02020603050405020304" pitchFamily="18" charset="0"/>
                        <a:cs typeface="Mangal" panose="02040503050203030202" pitchFamily="18" charset="0"/>
                      </a:endParaRPr>
                    </a:p>
                  </a:txBody>
                  <a:tcPr marL="66279" marR="66279" marT="0" marB="0"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2382507451"/>
                  </a:ext>
                </a:extLst>
              </a:tr>
              <a:tr h="206203">
                <a:tc gridSpan="6">
                  <a:txBody>
                    <a:bodyPr/>
                    <a:lstStyle/>
                    <a:p>
                      <a:pPr marL="342900" lvl="0" indent="-342900" algn="just">
                        <a:spcAft>
                          <a:spcPts val="0"/>
                        </a:spcAft>
                        <a:buFont typeface="Wingdings" panose="05000000000000000000" pitchFamily="2" charset="2"/>
                        <a:buChar char=""/>
                      </a:pPr>
                      <a:r>
                        <a:rPr lang="en-IN" sz="2000" dirty="0">
                          <a:effectLst/>
                        </a:rPr>
                        <a:t>At Feasibility Study stg</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txBody>
                  <a:tcPr marL="66279" marR="66279" marT="0" marB="0"/>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3635127392"/>
                  </a:ext>
                </a:extLst>
              </a:tr>
              <a:tr h="1170384">
                <a:tc gridSpan="6">
                  <a:txBody>
                    <a:bodyPr/>
                    <a:lstStyle/>
                    <a:p>
                      <a:pPr>
                        <a:lnSpc>
                          <a:spcPct val="115000"/>
                        </a:lnSpc>
                        <a:spcAft>
                          <a:spcPts val="0"/>
                        </a:spcAft>
                      </a:pPr>
                      <a:r>
                        <a:rPr lang="en-IN" sz="2000" u="sng" kern="1200" dirty="0" err="1">
                          <a:effectLst/>
                        </a:rPr>
                        <a:t>Proj</a:t>
                      </a:r>
                      <a:r>
                        <a:rPr lang="en-IN" sz="2000" u="sng" kern="1200" dirty="0">
                          <a:effectLst/>
                        </a:rPr>
                        <a:t> </a:t>
                      </a:r>
                      <a:r>
                        <a:rPr lang="en-IN" sz="2000" u="sng" kern="1200" dirty="0" err="1">
                          <a:effectLst/>
                        </a:rPr>
                        <a:t>Offr</a:t>
                      </a:r>
                      <a:r>
                        <a:rPr lang="en-IN" sz="2000" u="sng" kern="1200" dirty="0">
                          <a:effectLst/>
                        </a:rPr>
                        <a:t>:</a:t>
                      </a:r>
                      <a:r>
                        <a:rPr lang="en-IN" sz="2000" kern="1200" dirty="0">
                          <a:effectLst/>
                        </a:rPr>
                        <a:t> </a:t>
                      </a:r>
                      <a:r>
                        <a:rPr lang="en-IN" sz="2000" u="sng" kern="1200" dirty="0">
                          <a:effectLst/>
                        </a:rPr>
                        <a:t>Col Rajesh  </a:t>
                      </a:r>
                      <a:r>
                        <a:rPr lang="en-IN" sz="2000" u="sng" kern="1200" dirty="0" err="1">
                          <a:effectLst/>
                        </a:rPr>
                        <a:t>Tanwar</a:t>
                      </a:r>
                      <a:r>
                        <a:rPr lang="en-IN" sz="2000" u="sng" kern="1200" dirty="0">
                          <a:effectLst/>
                        </a:rPr>
                        <a:t> </a:t>
                      </a:r>
                      <a:endParaRPr lang="en-IN" sz="2000" dirty="0">
                        <a:effectLst/>
                      </a:endParaRPr>
                    </a:p>
                    <a:p>
                      <a:pPr>
                        <a:lnSpc>
                          <a:spcPct val="115000"/>
                        </a:lnSpc>
                        <a:spcAft>
                          <a:spcPts val="0"/>
                        </a:spcAft>
                      </a:pPr>
                      <a:r>
                        <a:rPr lang="en-IN" sz="2000" u="sng" kern="1200" dirty="0">
                          <a:effectLst/>
                        </a:rPr>
                        <a:t>Dir (Planning)</a:t>
                      </a:r>
                      <a:r>
                        <a:rPr lang="en-IN" sz="2000" u="none" kern="1200" dirty="0">
                          <a:effectLst/>
                        </a:rPr>
                        <a:t>, </a:t>
                      </a:r>
                      <a:r>
                        <a:rPr lang="en-IN" sz="2000" u="sng" kern="1200" dirty="0">
                          <a:effectLst/>
                        </a:rPr>
                        <a:t>Army Air Def Directorate, Room No – 606 D-1 Wing </a:t>
                      </a:r>
                      <a:endParaRPr lang="en-IN" sz="2000" dirty="0">
                        <a:effectLst/>
                      </a:endParaRPr>
                    </a:p>
                    <a:p>
                      <a:pPr>
                        <a:lnSpc>
                          <a:spcPct val="115000"/>
                        </a:lnSpc>
                        <a:spcAft>
                          <a:spcPts val="0"/>
                        </a:spcAft>
                      </a:pPr>
                      <a:r>
                        <a:rPr lang="en-IN" sz="2000" u="sng" kern="1200" dirty="0">
                          <a:effectLst/>
                        </a:rPr>
                        <a:t>Tele/ Fax :23339001/23333632</a:t>
                      </a:r>
                      <a:endParaRPr lang="en-IN" sz="2000" dirty="0">
                        <a:effectLst/>
                        <a:latin typeface="Calibri" panose="020F0502020204030204" pitchFamily="34" charset="0"/>
                        <a:ea typeface="Times New Roman" panose="02020603050405020304" pitchFamily="18" charset="0"/>
                        <a:cs typeface="Mangal" panose="02040503050203030202" pitchFamily="18" charset="0"/>
                      </a:endParaRPr>
                    </a:p>
                  </a:txBody>
                  <a:tcPr marL="66279" marR="66279" marT="0" marB="0"/>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401732568"/>
                  </a:ext>
                </a:extLst>
              </a:tr>
            </a:tbl>
          </a:graphicData>
        </a:graphic>
      </p:graphicFrame>
    </p:spTree>
    <p:extLst>
      <p:ext uri="{BB962C8B-B14F-4D97-AF65-F5344CB8AC3E}">
        <p14:creationId xmlns:p14="http://schemas.microsoft.com/office/powerpoint/2010/main" xmlns="" val="26349460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2778DF-0BE0-4FD4-B26D-C0DECAA41143}" type="datetime1">
              <a:rPr lang="en-US" smtClean="0"/>
              <a:pPr/>
              <a:t>5/8/2018</a:t>
            </a:fld>
            <a:endParaRPr lang="en-IN" dirty="0"/>
          </a:p>
        </p:txBody>
      </p:sp>
      <p:sp>
        <p:nvSpPr>
          <p:cNvPr id="5" name="Slide Number Placeholder 4"/>
          <p:cNvSpPr>
            <a:spLocks noGrp="1"/>
          </p:cNvSpPr>
          <p:nvPr>
            <p:ph type="sldNum" sz="quarter" idx="12"/>
          </p:nvPr>
        </p:nvSpPr>
        <p:spPr/>
        <p:txBody>
          <a:bodyPr/>
          <a:lstStyle/>
          <a:p>
            <a:fld id="{3E8FA35D-07B2-4982-A05C-FA53E8620EA8}" type="slidenum">
              <a:rPr lang="en-IN" smtClean="0"/>
              <a:pPr/>
              <a:t>41</a:t>
            </a:fld>
            <a:endParaRPr lang="en-IN" dirty="0"/>
          </a:p>
        </p:txBody>
      </p:sp>
      <p:sp>
        <p:nvSpPr>
          <p:cNvPr id="7" name="Title 1"/>
          <p:cNvSpPr txBox="1">
            <a:spLocks/>
          </p:cNvSpPr>
          <p:nvPr/>
        </p:nvSpPr>
        <p:spPr>
          <a:xfrm>
            <a:off x="457200" y="1371600"/>
            <a:ext cx="8229600" cy="26289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b="1" u="sng" dirty="0">
                <a:solidFill>
                  <a:srgbClr val="FFFF00"/>
                </a:solidFill>
              </a:rPr>
              <a:t>Air Force Projects</a:t>
            </a:r>
          </a:p>
          <a:p>
            <a:endParaRPr lang="en-IN" b="1" u="sng" dirty="0">
              <a:solidFill>
                <a:srgbClr val="FFFF00"/>
              </a:solidFill>
            </a:endParaRPr>
          </a:p>
        </p:txBody>
      </p:sp>
    </p:spTree>
    <p:extLst>
      <p:ext uri="{BB962C8B-B14F-4D97-AF65-F5344CB8AC3E}">
        <p14:creationId xmlns:p14="http://schemas.microsoft.com/office/powerpoint/2010/main" xmlns="" val="30839307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1455246006"/>
              </p:ext>
            </p:extLst>
          </p:nvPr>
        </p:nvGraphicFramePr>
        <p:xfrm>
          <a:off x="251521" y="914401"/>
          <a:ext cx="8816279" cy="5940002"/>
        </p:xfrm>
        <a:graphic>
          <a:graphicData uri="http://schemas.openxmlformats.org/drawingml/2006/table">
            <a:tbl>
              <a:tblPr firstRow="1" bandRow="1">
                <a:tableStyleId>{5C22544A-7EE6-4342-B048-85BDC9FD1C3A}</a:tableStyleId>
              </a:tblPr>
              <a:tblGrid>
                <a:gridCol w="681081">
                  <a:extLst>
                    <a:ext uri="{9D8B030D-6E8A-4147-A177-3AD203B41FA5}">
                      <a16:colId xmlns:a16="http://schemas.microsoft.com/office/drawing/2014/main" xmlns="" val="20000"/>
                    </a:ext>
                  </a:extLst>
                </a:gridCol>
                <a:gridCol w="8135198">
                  <a:extLst>
                    <a:ext uri="{9D8B030D-6E8A-4147-A177-3AD203B41FA5}">
                      <a16:colId xmlns:a16="http://schemas.microsoft.com/office/drawing/2014/main" xmlns="" val="20001"/>
                    </a:ext>
                  </a:extLst>
                </a:gridCol>
              </a:tblGrid>
              <a:tr h="358674">
                <a:tc>
                  <a:txBody>
                    <a:bodyPr/>
                    <a:lstStyle/>
                    <a:p>
                      <a:pPr algn="ctr">
                        <a:lnSpc>
                          <a:spcPct val="100000"/>
                        </a:lnSpc>
                        <a:spcBef>
                          <a:spcPts val="0"/>
                        </a:spcBef>
                        <a:spcAft>
                          <a:spcPts val="0"/>
                        </a:spcAft>
                      </a:pPr>
                      <a:endParaRPr lang="en-US" sz="1400" b="0" u="sng" dirty="0">
                        <a:solidFill>
                          <a:srgbClr val="FFFF00"/>
                        </a:solidFill>
                        <a:latin typeface="Arial" panose="020B0604020202020204" pitchFamily="34" charset="0"/>
                        <a:ea typeface="Tahoma" panose="020B0604030504040204" pitchFamily="34" charset="0"/>
                        <a:cs typeface="Arial" panose="020B0604020202020204" pitchFamily="34" charset="0"/>
                      </a:endParaRPr>
                    </a:p>
                  </a:txBody>
                  <a:tcPr>
                    <a:cell3D prstMaterial="dkEdge">
                      <a:bevel/>
                      <a:lightRig rig="flood" dir="t"/>
                    </a:cell3D>
                    <a:noFill/>
                  </a:tcPr>
                </a:tc>
                <a:tc>
                  <a:txBody>
                    <a:bodyPr/>
                    <a:lstStyle/>
                    <a:p>
                      <a:pPr algn="ctr">
                        <a:lnSpc>
                          <a:spcPct val="100000"/>
                        </a:lnSpc>
                        <a:spcBef>
                          <a:spcPts val="0"/>
                        </a:spcBef>
                        <a:spcAft>
                          <a:spcPts val="0"/>
                        </a:spcAft>
                      </a:pPr>
                      <a:r>
                        <a:rPr lang="en-US" sz="1400" b="0" u="sng" dirty="0">
                          <a:solidFill>
                            <a:srgbClr val="FFFF00"/>
                          </a:solidFill>
                          <a:latin typeface="Arial" panose="020B0604020202020204" pitchFamily="34" charset="0"/>
                          <a:ea typeface="Tahoma" panose="020B0604030504040204" pitchFamily="34" charset="0"/>
                          <a:cs typeface="Arial" panose="020B0604020202020204" pitchFamily="34" charset="0"/>
                        </a:rPr>
                        <a:t>Project</a:t>
                      </a:r>
                    </a:p>
                  </a:txBody>
                  <a:tcPr>
                    <a:cell3D prstMaterial="dkEdge">
                      <a:bevel/>
                      <a:lightRig rig="flood" dir="t"/>
                    </a:cell3D>
                    <a:noFill/>
                  </a:tcPr>
                </a:tc>
                <a:extLst>
                  <a:ext uri="{0D108BD9-81ED-4DB2-BD59-A6C34878D82A}">
                    <a16:rowId xmlns:a16="http://schemas.microsoft.com/office/drawing/2014/main" xmlns="" val="10000"/>
                  </a:ext>
                </a:extLst>
              </a:tr>
              <a:tr h="514375">
                <a:tc>
                  <a:txBody>
                    <a:bodyPr/>
                    <a:lstStyle/>
                    <a:p>
                      <a:pPr algn="ctr">
                        <a:lnSpc>
                          <a:spcPct val="150000"/>
                        </a:lnSpc>
                        <a:spcBef>
                          <a:spcPts val="0"/>
                        </a:spcBef>
                        <a:spcAft>
                          <a:spcPts val="0"/>
                        </a:spcAft>
                      </a:pPr>
                      <a:r>
                        <a:rPr lang="en-US" sz="2200" b="0" dirty="0">
                          <a:solidFill>
                            <a:schemeClr val="accent6">
                              <a:lumMod val="40000"/>
                              <a:lumOff val="60000"/>
                            </a:schemeClr>
                          </a:solidFill>
                          <a:latin typeface="Arial" panose="020B0604020202020204" pitchFamily="34" charset="0"/>
                          <a:ea typeface="Tahoma" panose="020B0604030504040204" pitchFamily="34" charset="0"/>
                          <a:cs typeface="Arial" panose="020B0604020202020204" pitchFamily="34" charset="0"/>
                        </a:rPr>
                        <a:t>1</a:t>
                      </a:r>
                    </a:p>
                  </a:txBody>
                  <a:tcPr>
                    <a:cell3D prstMaterial="dkEdge">
                      <a:bevel/>
                      <a:lightRig rig="flood" dir="t"/>
                    </a:cell3D>
                    <a:no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100" b="0" dirty="0">
                          <a:solidFill>
                            <a:schemeClr val="bg1"/>
                          </a:solidFill>
                          <a:effectLst/>
                          <a:latin typeface="Arial" pitchFamily="34" charset="0"/>
                          <a:cs typeface="Arial" pitchFamily="34" charset="0"/>
                        </a:rPr>
                        <a:t>Chaffs &amp; Flares</a:t>
                      </a:r>
                      <a:endParaRPr lang="en-IN" sz="2100" b="0" dirty="0">
                        <a:solidFill>
                          <a:schemeClr val="bg1"/>
                        </a:solidFill>
                        <a:effectLst/>
                        <a:latin typeface="Arial" pitchFamily="34" charset="0"/>
                        <a:ea typeface="Calibri"/>
                        <a:cs typeface="Arial" pitchFamily="34" charset="0"/>
                      </a:endParaRPr>
                    </a:p>
                  </a:txBody>
                  <a:tcPr marL="68580" marR="68580" marT="0" marB="0" anchor="ctr">
                    <a:cell3D prstMaterial="dkEdge">
                      <a:bevel/>
                      <a:lightRig rig="flood" dir="t"/>
                    </a:cell3D>
                    <a:noFill/>
                  </a:tcPr>
                </a:tc>
                <a:extLst>
                  <a:ext uri="{0D108BD9-81ED-4DB2-BD59-A6C34878D82A}">
                    <a16:rowId xmlns:a16="http://schemas.microsoft.com/office/drawing/2014/main" xmlns="" val="10001"/>
                  </a:ext>
                </a:extLst>
              </a:tr>
              <a:tr h="713595">
                <a:tc>
                  <a:txBody>
                    <a:bodyPr/>
                    <a:lstStyle/>
                    <a:p>
                      <a:pPr marL="0" algn="ctr" defTabSz="914400" rtl="0" eaLnBrk="1" latinLnBrk="0" hangingPunct="1">
                        <a:lnSpc>
                          <a:spcPct val="150000"/>
                        </a:lnSpc>
                        <a:spcBef>
                          <a:spcPts val="0"/>
                        </a:spcBef>
                        <a:spcAft>
                          <a:spcPts val="0"/>
                        </a:spcAft>
                        <a:buClr>
                          <a:srgbClr val="FFFFFF"/>
                        </a:buClr>
                        <a:buSzPct val="100000"/>
                        <a:defRPr/>
                      </a:pPr>
                      <a:r>
                        <a:rPr lang="en-US" sz="2200" b="0" kern="1200" dirty="0">
                          <a:solidFill>
                            <a:schemeClr val="accent6">
                              <a:lumMod val="40000"/>
                              <a:lumOff val="60000"/>
                            </a:schemeClr>
                          </a:solidFill>
                          <a:latin typeface="Arial" panose="020B0604020202020204" pitchFamily="34" charset="0"/>
                          <a:ea typeface="Tahoma" panose="020B0604030504040204" pitchFamily="34" charset="0"/>
                          <a:cs typeface="Arial" panose="020B0604020202020204" pitchFamily="34" charset="0"/>
                        </a:rPr>
                        <a:t>2</a:t>
                      </a:r>
                    </a:p>
                  </a:txBody>
                  <a:tcPr>
                    <a:cell3D prstMaterial="dkEdge">
                      <a:bevel/>
                      <a:lightRig rig="flood" dir="t"/>
                    </a:cell3D>
                    <a:noFill/>
                  </a:tcPr>
                </a:tc>
                <a:tc>
                  <a:txBody>
                    <a:bodyPr/>
                    <a:lstStyle/>
                    <a:p>
                      <a:pPr>
                        <a:lnSpc>
                          <a:spcPct val="115000"/>
                        </a:lnSpc>
                        <a:spcAft>
                          <a:spcPts val="0"/>
                        </a:spcAft>
                      </a:pPr>
                      <a:r>
                        <a:rPr lang="en-US" sz="2100" b="0" dirty="0">
                          <a:solidFill>
                            <a:schemeClr val="bg1"/>
                          </a:solidFill>
                          <a:effectLst/>
                          <a:latin typeface="Arial" pitchFamily="34" charset="0"/>
                          <a:cs typeface="Arial" pitchFamily="34" charset="0"/>
                        </a:rPr>
                        <a:t>Long Range Dual Band Infrared Search and Track system (IRST)</a:t>
                      </a:r>
                      <a:endParaRPr lang="en-IN" sz="2100" b="0" dirty="0">
                        <a:solidFill>
                          <a:schemeClr val="bg1"/>
                        </a:solidFill>
                        <a:effectLst/>
                        <a:latin typeface="Arial" pitchFamily="34" charset="0"/>
                        <a:ea typeface="Calibri"/>
                        <a:cs typeface="Arial" pitchFamily="34" charset="0"/>
                      </a:endParaRPr>
                    </a:p>
                  </a:txBody>
                  <a:tcPr marL="68580" marR="68580" marT="0" marB="0" anchor="ctr">
                    <a:cell3D prstMaterial="dkEdge">
                      <a:bevel/>
                      <a:lightRig rig="flood" dir="t"/>
                    </a:cell3D>
                    <a:noFill/>
                  </a:tcPr>
                </a:tc>
                <a:extLst>
                  <a:ext uri="{0D108BD9-81ED-4DB2-BD59-A6C34878D82A}">
                    <a16:rowId xmlns:a16="http://schemas.microsoft.com/office/drawing/2014/main" xmlns="" val="10002"/>
                  </a:ext>
                </a:extLst>
              </a:tr>
              <a:tr h="514375">
                <a:tc>
                  <a:txBody>
                    <a:bodyPr/>
                    <a:lstStyle/>
                    <a:p>
                      <a:pPr marL="0" algn="ctr" defTabSz="914400" rtl="0" eaLnBrk="1" latinLnBrk="0" hangingPunct="1">
                        <a:lnSpc>
                          <a:spcPct val="150000"/>
                        </a:lnSpc>
                        <a:spcBef>
                          <a:spcPts val="0"/>
                        </a:spcBef>
                        <a:spcAft>
                          <a:spcPts val="0"/>
                        </a:spcAft>
                        <a:buClr>
                          <a:srgbClr val="FFFFFF"/>
                        </a:buClr>
                        <a:buSzPct val="100000"/>
                        <a:defRPr/>
                      </a:pPr>
                      <a:r>
                        <a:rPr lang="en-US" sz="2200" b="0" kern="1200" dirty="0">
                          <a:solidFill>
                            <a:schemeClr val="bg1"/>
                          </a:solidFill>
                          <a:latin typeface="Arial" panose="020B0604020202020204" pitchFamily="34" charset="0"/>
                          <a:ea typeface="Tahoma" panose="020B0604030504040204" pitchFamily="34" charset="0"/>
                          <a:cs typeface="Arial" panose="020B0604020202020204" pitchFamily="34" charset="0"/>
                        </a:rPr>
                        <a:t>3</a:t>
                      </a:r>
                    </a:p>
                  </a:txBody>
                  <a:tcPr>
                    <a:cell3D prstMaterial="dkEdge">
                      <a:bevel/>
                      <a:lightRig rig="flood" dir="t"/>
                    </a:cell3D>
                    <a:noFill/>
                  </a:tcPr>
                </a:tc>
                <a:tc>
                  <a:txBody>
                    <a:bodyPr/>
                    <a:lstStyle/>
                    <a:p>
                      <a:pPr>
                        <a:lnSpc>
                          <a:spcPct val="115000"/>
                        </a:lnSpc>
                        <a:spcAft>
                          <a:spcPts val="0"/>
                        </a:spcAft>
                      </a:pPr>
                      <a:r>
                        <a:rPr lang="en-IN" sz="2100" b="0" dirty="0">
                          <a:solidFill>
                            <a:schemeClr val="bg1"/>
                          </a:solidFill>
                          <a:effectLst/>
                          <a:latin typeface="Arial" pitchFamily="34" charset="0"/>
                          <a:ea typeface="Calibri"/>
                          <a:cs typeface="Arial" pitchFamily="34" charset="0"/>
                        </a:rPr>
                        <a:t>Advanced Self Protection Jammer (ASPJ)</a:t>
                      </a:r>
                      <a:r>
                        <a:rPr lang="en-IN" sz="2100" b="0" baseline="0" dirty="0">
                          <a:solidFill>
                            <a:schemeClr val="bg1"/>
                          </a:solidFill>
                          <a:effectLst/>
                          <a:latin typeface="Arial" pitchFamily="34" charset="0"/>
                          <a:ea typeface="Calibri"/>
                          <a:cs typeface="Arial" pitchFamily="34" charset="0"/>
                        </a:rPr>
                        <a:t> Pods and Radar Warning Receiver</a:t>
                      </a:r>
                      <a:r>
                        <a:rPr lang="en-IN" sz="2100" b="0" dirty="0">
                          <a:solidFill>
                            <a:schemeClr val="bg1"/>
                          </a:solidFill>
                          <a:effectLst/>
                          <a:latin typeface="Arial" pitchFamily="34" charset="0"/>
                          <a:ea typeface="Calibri"/>
                          <a:cs typeface="Arial" pitchFamily="34" charset="0"/>
                        </a:rPr>
                        <a:t>  </a:t>
                      </a:r>
                    </a:p>
                  </a:txBody>
                  <a:tcPr marL="68580" marR="68580" marT="0" marB="0" anchor="ctr">
                    <a:cell3D prstMaterial="dkEdge">
                      <a:bevel/>
                      <a:lightRig rig="flood" dir="t"/>
                    </a:cell3D>
                    <a:noFill/>
                  </a:tcPr>
                </a:tc>
                <a:extLst>
                  <a:ext uri="{0D108BD9-81ED-4DB2-BD59-A6C34878D82A}">
                    <a16:rowId xmlns:a16="http://schemas.microsoft.com/office/drawing/2014/main" xmlns="" val="10003"/>
                  </a:ext>
                </a:extLst>
              </a:tr>
              <a:tr h="713595">
                <a:tc>
                  <a:txBody>
                    <a:bodyPr/>
                    <a:lstStyle/>
                    <a:p>
                      <a:pPr algn="ctr">
                        <a:lnSpc>
                          <a:spcPct val="150000"/>
                        </a:lnSpc>
                        <a:spcBef>
                          <a:spcPts val="0"/>
                        </a:spcBef>
                        <a:spcAft>
                          <a:spcPts val="0"/>
                        </a:spcAft>
                      </a:pPr>
                      <a:r>
                        <a:rPr lang="en-US" sz="2200" b="0" dirty="0">
                          <a:solidFill>
                            <a:schemeClr val="bg1"/>
                          </a:solidFill>
                          <a:latin typeface="Arial" panose="020B0604020202020204" pitchFamily="34" charset="0"/>
                          <a:ea typeface="Tahoma" panose="020B0604030504040204" pitchFamily="34" charset="0"/>
                          <a:cs typeface="Arial" panose="020B0604020202020204" pitchFamily="34" charset="0"/>
                        </a:rPr>
                        <a:t>4</a:t>
                      </a:r>
                    </a:p>
                  </a:txBody>
                  <a:tcPr>
                    <a:cell3D prstMaterial="dkEdge">
                      <a:bevel/>
                      <a:lightRig rig="flood" dir="t"/>
                    </a:cell3D>
                    <a:noFill/>
                  </a:tcPr>
                </a:tc>
                <a:tc>
                  <a:txBody>
                    <a:bodyPr/>
                    <a:lstStyle/>
                    <a:p>
                      <a:pPr>
                        <a:lnSpc>
                          <a:spcPct val="115000"/>
                        </a:lnSpc>
                        <a:spcAft>
                          <a:spcPts val="0"/>
                        </a:spcAft>
                      </a:pPr>
                      <a:r>
                        <a:rPr lang="en-US" sz="2100" b="0" dirty="0">
                          <a:solidFill>
                            <a:schemeClr val="bg1"/>
                          </a:solidFill>
                          <a:effectLst/>
                          <a:latin typeface="Arial" pitchFamily="34" charset="0"/>
                          <a:cs typeface="Arial" pitchFamily="34" charset="0"/>
                        </a:rPr>
                        <a:t>Aerial Fuses for Bomb</a:t>
                      </a:r>
                      <a:endParaRPr lang="en-IN" sz="2100" b="0" dirty="0">
                        <a:solidFill>
                          <a:schemeClr val="bg1"/>
                        </a:solidFill>
                        <a:effectLst/>
                        <a:latin typeface="Arial" pitchFamily="34" charset="0"/>
                        <a:ea typeface="Calibri"/>
                        <a:cs typeface="Arial" pitchFamily="34" charset="0"/>
                      </a:endParaRPr>
                    </a:p>
                  </a:txBody>
                  <a:tcPr marL="68580" marR="68580" marT="0" marB="0" anchor="ctr">
                    <a:cell3D prstMaterial="dkEdge">
                      <a:bevel/>
                      <a:lightRig rig="flood" dir="t"/>
                    </a:cell3D>
                    <a:noFill/>
                  </a:tcPr>
                </a:tc>
                <a:extLst>
                  <a:ext uri="{0D108BD9-81ED-4DB2-BD59-A6C34878D82A}">
                    <a16:rowId xmlns:a16="http://schemas.microsoft.com/office/drawing/2014/main" xmlns="" val="10004"/>
                  </a:ext>
                </a:extLst>
              </a:tr>
              <a:tr h="514375">
                <a:tc>
                  <a:txBody>
                    <a:bodyPr/>
                    <a:lstStyle/>
                    <a:p>
                      <a:pPr marL="0" algn="ctr" defTabSz="914400" rtl="0" eaLnBrk="1" latinLnBrk="0" hangingPunct="1">
                        <a:lnSpc>
                          <a:spcPct val="150000"/>
                        </a:lnSpc>
                        <a:spcBef>
                          <a:spcPts val="0"/>
                        </a:spcBef>
                        <a:spcAft>
                          <a:spcPts val="0"/>
                        </a:spcAft>
                        <a:buClr>
                          <a:srgbClr val="FFFFFF"/>
                        </a:buClr>
                        <a:buSzPct val="100000"/>
                        <a:defRPr/>
                      </a:pPr>
                      <a:r>
                        <a:rPr lang="en-US" sz="2200" b="0" kern="1200" dirty="0">
                          <a:solidFill>
                            <a:schemeClr val="bg1"/>
                          </a:solidFill>
                          <a:latin typeface="Arial" panose="020B0604020202020204" pitchFamily="34" charset="0"/>
                          <a:ea typeface="Tahoma" panose="020B0604030504040204" pitchFamily="34" charset="0"/>
                          <a:cs typeface="Arial" panose="020B0604020202020204" pitchFamily="34" charset="0"/>
                        </a:rPr>
                        <a:t>5</a:t>
                      </a:r>
                    </a:p>
                  </a:txBody>
                  <a:tcPr>
                    <a:cell3D prstMaterial="dkEdge">
                      <a:bevel/>
                      <a:lightRig rig="flood" dir="t"/>
                    </a:cell3D>
                    <a:noFill/>
                  </a:tcPr>
                </a:tc>
                <a:tc>
                  <a:txBody>
                    <a:bodyPr/>
                    <a:lstStyle/>
                    <a:p>
                      <a:pPr>
                        <a:lnSpc>
                          <a:spcPct val="115000"/>
                        </a:lnSpc>
                        <a:spcAft>
                          <a:spcPts val="0"/>
                        </a:spcAft>
                      </a:pPr>
                      <a:r>
                        <a:rPr lang="en-US" sz="2100" b="0" dirty="0">
                          <a:solidFill>
                            <a:schemeClr val="bg1"/>
                          </a:solidFill>
                          <a:effectLst/>
                          <a:latin typeface="Arial" pitchFamily="34" charset="0"/>
                          <a:cs typeface="Arial" pitchFamily="34" charset="0"/>
                        </a:rPr>
                        <a:t>125 kg bomb (akin to MK-81 bomb)</a:t>
                      </a:r>
                      <a:endParaRPr lang="en-IN" sz="2100" b="0" dirty="0">
                        <a:solidFill>
                          <a:schemeClr val="bg1"/>
                        </a:solidFill>
                        <a:effectLst/>
                        <a:latin typeface="Arial" pitchFamily="34" charset="0"/>
                        <a:ea typeface="Calibri"/>
                        <a:cs typeface="Arial" pitchFamily="34" charset="0"/>
                      </a:endParaRPr>
                    </a:p>
                  </a:txBody>
                  <a:tcPr marL="68580" marR="68580" marT="0" marB="0" anchor="ctr">
                    <a:cell3D prstMaterial="dkEdge">
                      <a:bevel/>
                      <a:lightRig rig="flood" dir="t"/>
                    </a:cell3D>
                    <a:noFill/>
                  </a:tcPr>
                </a:tc>
                <a:extLst>
                  <a:ext uri="{0D108BD9-81ED-4DB2-BD59-A6C34878D82A}">
                    <a16:rowId xmlns:a16="http://schemas.microsoft.com/office/drawing/2014/main" xmlns="" val="10005"/>
                  </a:ext>
                </a:extLst>
              </a:tr>
              <a:tr h="634603">
                <a:tc>
                  <a:txBody>
                    <a:bodyPr/>
                    <a:lstStyle/>
                    <a:p>
                      <a:pPr marL="0" algn="ctr" defTabSz="914400" rtl="0" eaLnBrk="1" latinLnBrk="0" hangingPunct="1">
                        <a:lnSpc>
                          <a:spcPct val="150000"/>
                        </a:lnSpc>
                        <a:spcBef>
                          <a:spcPts val="0"/>
                        </a:spcBef>
                        <a:spcAft>
                          <a:spcPts val="0"/>
                        </a:spcAft>
                        <a:buClr>
                          <a:srgbClr val="FFFFFF"/>
                        </a:buClr>
                        <a:buSzPct val="100000"/>
                        <a:defRPr/>
                      </a:pPr>
                      <a:r>
                        <a:rPr lang="en-US" sz="2200" b="0" kern="1200" dirty="0">
                          <a:solidFill>
                            <a:schemeClr val="bg1"/>
                          </a:solidFill>
                          <a:latin typeface="Arial" panose="020B0604020202020204" pitchFamily="34" charset="0"/>
                          <a:ea typeface="Tahoma" panose="020B0604030504040204" pitchFamily="34" charset="0"/>
                          <a:cs typeface="Arial" panose="020B0604020202020204" pitchFamily="34" charset="0"/>
                        </a:rPr>
                        <a:t>6</a:t>
                      </a:r>
                    </a:p>
                  </a:txBody>
                  <a:tcPr>
                    <a:cell3D prstMaterial="dkEdge">
                      <a:bevel/>
                      <a:lightRig rig="flood" dir="t"/>
                    </a:cell3D>
                    <a:no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100" b="0" dirty="0">
                          <a:solidFill>
                            <a:schemeClr val="bg1"/>
                          </a:solidFill>
                          <a:effectLst/>
                          <a:latin typeface="Arial" pitchFamily="34" charset="0"/>
                          <a:cs typeface="Arial" pitchFamily="34" charset="0"/>
                        </a:rPr>
                        <a:t>Air to Ground Rockets</a:t>
                      </a:r>
                    </a:p>
                  </a:txBody>
                  <a:tcPr marL="68580" marR="68580" marT="0" marB="0" anchor="ctr">
                    <a:cell3D prstMaterial="dkEdge">
                      <a:bevel/>
                      <a:lightRig rig="flood" dir="t"/>
                    </a:cell3D>
                    <a:noFill/>
                  </a:tcPr>
                </a:tc>
                <a:extLst>
                  <a:ext uri="{0D108BD9-81ED-4DB2-BD59-A6C34878D82A}">
                    <a16:rowId xmlns:a16="http://schemas.microsoft.com/office/drawing/2014/main" xmlns="" val="10006"/>
                  </a:ext>
                </a:extLst>
              </a:tr>
              <a:tr h="634603">
                <a:tc>
                  <a:txBody>
                    <a:bodyPr/>
                    <a:lstStyle/>
                    <a:p>
                      <a:pPr marL="0" algn="ctr" defTabSz="914400" rtl="0" eaLnBrk="1" latinLnBrk="0" hangingPunct="1">
                        <a:lnSpc>
                          <a:spcPct val="150000"/>
                        </a:lnSpc>
                        <a:spcBef>
                          <a:spcPts val="0"/>
                        </a:spcBef>
                        <a:spcAft>
                          <a:spcPts val="0"/>
                        </a:spcAft>
                        <a:buClr>
                          <a:srgbClr val="FFFFFF"/>
                        </a:buClr>
                        <a:buSzPct val="100000"/>
                        <a:defRPr/>
                      </a:pPr>
                      <a:r>
                        <a:rPr lang="en-US" sz="2200" b="0" kern="1200" dirty="0">
                          <a:solidFill>
                            <a:schemeClr val="bg1"/>
                          </a:solidFill>
                          <a:latin typeface="Arial" panose="020B0604020202020204" pitchFamily="34" charset="0"/>
                          <a:ea typeface="Tahoma" panose="020B0604030504040204" pitchFamily="34" charset="0"/>
                          <a:cs typeface="Arial" panose="020B0604020202020204" pitchFamily="34" charset="0"/>
                        </a:rPr>
                        <a:t>7</a:t>
                      </a:r>
                    </a:p>
                  </a:txBody>
                  <a:tcPr>
                    <a:cell3D prstMaterial="dkEdge">
                      <a:bevel/>
                      <a:lightRig rig="flood" dir="t"/>
                    </a:cell3D>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b="0" dirty="0">
                          <a:solidFill>
                            <a:schemeClr val="bg1"/>
                          </a:solidFill>
                          <a:effectLst/>
                          <a:latin typeface="Arial" pitchFamily="34" charset="0"/>
                          <a:cs typeface="Arial" pitchFamily="34" charset="0"/>
                        </a:rPr>
                        <a:t>Foldable Fiberglass Mat (FFM) for Rapid Runway Repair</a:t>
                      </a:r>
                      <a:endParaRPr lang="en-IN" sz="2100" b="0" dirty="0">
                        <a:solidFill>
                          <a:schemeClr val="bg1"/>
                        </a:solidFill>
                        <a:effectLst/>
                        <a:latin typeface="Arial" pitchFamily="34" charset="0"/>
                        <a:ea typeface="Calibri"/>
                        <a:cs typeface="Arial" pitchFamily="34" charset="0"/>
                      </a:endParaRPr>
                    </a:p>
                  </a:txBody>
                  <a:tcPr marL="68580" marR="68580" marT="0" marB="0" anchor="ctr">
                    <a:cell3D prstMaterial="dkEdge">
                      <a:bevel/>
                      <a:lightRig rig="flood" dir="t"/>
                    </a:cell3D>
                    <a:noFill/>
                  </a:tcPr>
                </a:tc>
                <a:extLst>
                  <a:ext uri="{0D108BD9-81ED-4DB2-BD59-A6C34878D82A}">
                    <a16:rowId xmlns:a16="http://schemas.microsoft.com/office/drawing/2014/main" xmlns="" val="10007"/>
                  </a:ext>
                </a:extLst>
              </a:tr>
              <a:tr h="634603">
                <a:tc>
                  <a:txBody>
                    <a:bodyPr/>
                    <a:lstStyle/>
                    <a:p>
                      <a:pPr marL="0" algn="ctr" defTabSz="914400" rtl="0" eaLnBrk="1" latinLnBrk="0" hangingPunct="1">
                        <a:lnSpc>
                          <a:spcPct val="150000"/>
                        </a:lnSpc>
                        <a:spcBef>
                          <a:spcPts val="0"/>
                        </a:spcBef>
                        <a:spcAft>
                          <a:spcPts val="0"/>
                        </a:spcAft>
                        <a:buClr>
                          <a:srgbClr val="FFFFFF"/>
                        </a:buClr>
                        <a:buSzPct val="100000"/>
                        <a:defRPr/>
                      </a:pPr>
                      <a:r>
                        <a:rPr lang="en-US" sz="2200" b="0" kern="1200" dirty="0">
                          <a:solidFill>
                            <a:schemeClr val="bg1"/>
                          </a:solidFill>
                          <a:latin typeface="Arial" panose="020B0604020202020204" pitchFamily="34" charset="0"/>
                          <a:ea typeface="Tahoma" panose="020B0604030504040204" pitchFamily="34" charset="0"/>
                          <a:cs typeface="Arial" panose="020B0604020202020204" pitchFamily="34" charset="0"/>
                        </a:rPr>
                        <a:t>8</a:t>
                      </a:r>
                    </a:p>
                  </a:txBody>
                  <a:tcPr>
                    <a:cell3D prstMaterial="dkEdge">
                      <a:bevel/>
                      <a:lightRig rig="flood" dir="t"/>
                    </a:cell3D>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b="0" kern="1200" dirty="0">
                          <a:solidFill>
                            <a:schemeClr val="bg1"/>
                          </a:solidFill>
                          <a:effectLst/>
                          <a:latin typeface="Arial" pitchFamily="34" charset="0"/>
                          <a:ea typeface="+mn-ea"/>
                          <a:cs typeface="Arial" pitchFamily="34" charset="0"/>
                        </a:rPr>
                        <a:t>7.62mm Ammunition for Galil sniper rifle (NATO)</a:t>
                      </a:r>
                      <a:r>
                        <a:rPr lang="en-IN" sz="2100" b="0" kern="1200" dirty="0">
                          <a:solidFill>
                            <a:schemeClr val="bg1"/>
                          </a:solidFill>
                          <a:effectLst/>
                          <a:latin typeface="Arial" pitchFamily="34" charset="0"/>
                          <a:ea typeface="+mn-ea"/>
                          <a:cs typeface="Arial" pitchFamily="34" charset="0"/>
                        </a:rPr>
                        <a:t>,</a:t>
                      </a:r>
                      <a:r>
                        <a:rPr lang="en-US" sz="2100" b="0" kern="1200" dirty="0">
                          <a:solidFill>
                            <a:schemeClr val="bg1"/>
                          </a:solidFill>
                          <a:effectLst/>
                          <a:latin typeface="Arial" pitchFamily="34" charset="0"/>
                          <a:ea typeface="+mn-ea"/>
                          <a:cs typeface="Arial" pitchFamily="34" charset="0"/>
                        </a:rPr>
                        <a:t> 5.56mm Ammunition for Negev LMG (NATO belted)</a:t>
                      </a:r>
                      <a:endParaRPr lang="en-IN" sz="2100" b="0" kern="1200" dirty="0">
                        <a:solidFill>
                          <a:schemeClr val="bg1"/>
                        </a:solidFill>
                        <a:effectLst/>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100" b="0" kern="1200" dirty="0">
                          <a:solidFill>
                            <a:schemeClr val="bg1"/>
                          </a:solidFill>
                          <a:effectLst/>
                          <a:latin typeface="Arial" pitchFamily="34" charset="0"/>
                          <a:ea typeface="+mn-ea"/>
                          <a:cs typeface="Arial" pitchFamily="34" charset="0"/>
                        </a:rPr>
                        <a:t>5.56mm Ammunition for TAVOR Assault Rifle (NATO)</a:t>
                      </a:r>
                      <a:endParaRPr lang="en-IN" sz="2100" b="0" dirty="0">
                        <a:solidFill>
                          <a:schemeClr val="bg1"/>
                        </a:solidFill>
                        <a:effectLst/>
                        <a:latin typeface="Arial" pitchFamily="34" charset="0"/>
                        <a:ea typeface="Calibri"/>
                        <a:cs typeface="Arial" pitchFamily="34" charset="0"/>
                      </a:endParaRPr>
                    </a:p>
                  </a:txBody>
                  <a:tcPr marL="68580" marR="68580" marT="0" marB="0" anchor="ctr">
                    <a:cell3D prstMaterial="dkEdge">
                      <a:bevel/>
                      <a:lightRig rig="flood" dir="t"/>
                    </a:cell3D>
                    <a:noFill/>
                  </a:tcPr>
                </a:tc>
                <a:extLst>
                  <a:ext uri="{0D108BD9-81ED-4DB2-BD59-A6C34878D82A}">
                    <a16:rowId xmlns:a16="http://schemas.microsoft.com/office/drawing/2014/main" xmlns="" val="10008"/>
                  </a:ext>
                </a:extLst>
              </a:tr>
            </a:tbl>
          </a:graphicData>
        </a:graphic>
      </p:graphicFrame>
      <p:sp>
        <p:nvSpPr>
          <p:cNvPr id="7" name="Title 1"/>
          <p:cNvSpPr txBox="1">
            <a:spLocks/>
          </p:cNvSpPr>
          <p:nvPr/>
        </p:nvSpPr>
        <p:spPr>
          <a:xfrm>
            <a:off x="0" y="0"/>
            <a:ext cx="9144000" cy="856343"/>
          </a:xfrm>
          <a:prstGeom prst="roundRect">
            <a:avLst/>
          </a:prstGeom>
          <a:solidFill>
            <a:srgbClr val="0070C0"/>
          </a:solidFill>
          <a:effectLst>
            <a:innerShdw blurRad="63500" dist="50800" dir="8100000">
              <a:prstClr val="black">
                <a:alpha val="50000"/>
              </a:prstClr>
            </a:innerShdw>
            <a:softEdge rad="31750"/>
          </a:effectLst>
          <a:scene3d>
            <a:camera prst="orthographicFront"/>
            <a:lightRig rig="threePt" dir="t"/>
          </a:scene3d>
          <a:sp3d>
            <a:bevelT w="139700" h="139700" prst="divot"/>
          </a:sp3d>
        </p:spPr>
        <p:txBody>
          <a:bodyPr anchor="ctr"/>
          <a:lstStyle/>
          <a:p>
            <a:pPr algn="ctr">
              <a:defRPr/>
            </a:pPr>
            <a:r>
              <a:rPr lang="en-US" sz="3600" b="1" u="sng" dirty="0">
                <a:solidFill>
                  <a:srgbClr val="FFFF00"/>
                </a:solidFill>
                <a:latin typeface="+mj-lt"/>
                <a:ea typeface="Tahoma" panose="020B0604030504040204" pitchFamily="34" charset="0"/>
                <a:cs typeface="Tahoma" panose="020B0604030504040204" pitchFamily="34" charset="0"/>
              </a:rPr>
              <a:t>MAKE II </a:t>
            </a:r>
            <a:r>
              <a:rPr lang="en-US" sz="3600" b="1" u="sng" dirty="0">
                <a:solidFill>
                  <a:srgbClr val="FFFF00"/>
                </a:solidFill>
                <a:ea typeface="Tahoma" panose="020B0604030504040204" pitchFamily="34" charset="0"/>
                <a:cs typeface="Tahoma" panose="020B0604030504040204" pitchFamily="34" charset="0"/>
              </a:rPr>
              <a:t>PROJECTS - </a:t>
            </a:r>
            <a:r>
              <a:rPr lang="en-US" sz="3600" b="1" u="sng" dirty="0">
                <a:solidFill>
                  <a:srgbClr val="FFFF00"/>
                </a:solidFill>
                <a:latin typeface="+mj-lt"/>
                <a:ea typeface="Tahoma" panose="020B0604030504040204" pitchFamily="34" charset="0"/>
                <a:cs typeface="Tahoma" panose="020B0604030504040204" pitchFamily="34" charset="0"/>
              </a:rPr>
              <a:t>AIP ACCORDED</a:t>
            </a:r>
            <a:endParaRPr lang="en-IN" sz="3600" b="1" u="sng" dirty="0">
              <a:solidFill>
                <a:srgbClr val="FFFF00"/>
              </a:solidFill>
              <a:latin typeface="+mj-lt"/>
            </a:endParaRPr>
          </a:p>
        </p:txBody>
      </p:sp>
    </p:spTree>
    <p:extLst>
      <p:ext uri="{BB962C8B-B14F-4D97-AF65-F5344CB8AC3E}">
        <p14:creationId xmlns:p14="http://schemas.microsoft.com/office/powerpoint/2010/main" xmlns="" val="14560839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884" y="0"/>
            <a:ext cx="8229600" cy="1143000"/>
          </a:xfrm>
        </p:spPr>
        <p:txBody>
          <a:bodyPr>
            <a:noAutofit/>
          </a:bodyPr>
          <a:lstStyle/>
          <a:p>
            <a:r>
              <a:rPr lang="en-IN" sz="3600" dirty="0">
                <a:solidFill>
                  <a:schemeClr val="bg1"/>
                </a:solidFill>
              </a:rPr>
              <a:t/>
            </a:r>
            <a:br>
              <a:rPr lang="en-IN" sz="3600" dirty="0">
                <a:solidFill>
                  <a:schemeClr val="bg1"/>
                </a:solidFill>
              </a:rPr>
            </a:br>
            <a:r>
              <a:rPr lang="en-IN" sz="3600" dirty="0">
                <a:solidFill>
                  <a:schemeClr val="bg1"/>
                </a:solidFill>
                <a:latin typeface="Arial" pitchFamily="34" charset="0"/>
                <a:cs typeface="Arial" pitchFamily="34" charset="0"/>
              </a:rPr>
              <a:t>CHAFFS AND FLARES</a:t>
            </a:r>
          </a:p>
        </p:txBody>
      </p:sp>
      <p:pic>
        <p:nvPicPr>
          <p:cNvPr id="5" name="Picture 4"/>
          <p:cNvPicPr>
            <a:picLocks noChangeAspect="1" noChangeArrowheads="1"/>
          </p:cNvPicPr>
          <p:nvPr/>
        </p:nvPicPr>
        <p:blipFill rotWithShape="1">
          <a:blip r:embed="rId3">
            <a:extLst>
              <a:ext uri="{BEBA8EAE-BF5A-486C-A8C5-ECC9F3942E4B}">
                <a14:imgProps xmlns:a14="http://schemas.microsoft.com/office/drawing/2010/main" xmlns="">
                  <a14:imgLayer r:embed="rId4">
                    <a14:imgEffect>
                      <a14:sharpenSoften amount="50000"/>
                    </a14:imgEffect>
                  </a14:imgLayer>
                </a14:imgProps>
              </a:ext>
              <a:ext uri="{28A0092B-C50C-407E-A947-70E740481C1C}">
                <a14:useLocalDpi xmlns:a14="http://schemas.microsoft.com/office/drawing/2010/main" xmlns="" val="0"/>
              </a:ext>
            </a:extLst>
          </a:blip>
          <a:srcRect b="6052"/>
          <a:stretch/>
        </p:blipFill>
        <p:spPr bwMode="auto">
          <a:xfrm>
            <a:off x="918045" y="1678907"/>
            <a:ext cx="7704856" cy="51125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601879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458200" cy="5178895"/>
          </a:xfrm>
        </p:spPr>
        <p:txBody>
          <a:bodyPr>
            <a:noAutofit/>
          </a:bodyPr>
          <a:lstStyle/>
          <a:p>
            <a:pPr algn="just" fontAlgn="base">
              <a:spcBef>
                <a:spcPts val="600"/>
              </a:spcBef>
              <a:spcAft>
                <a:spcPts val="600"/>
              </a:spcAft>
              <a:buFont typeface="Wingdings" pitchFamily="2" charset="2"/>
              <a:buChar char="Ø"/>
            </a:pPr>
            <a:r>
              <a:rPr lang="en-US" sz="2400" b="1" u="sng" dirty="0">
                <a:solidFill>
                  <a:srgbClr val="FFFF00"/>
                </a:solidFill>
                <a:latin typeface="Arial" pitchFamily="34" charset="0"/>
                <a:cs typeface="Arial" pitchFamily="34" charset="0"/>
              </a:rPr>
              <a:t>Brief</a:t>
            </a:r>
            <a:r>
              <a:rPr lang="en-US" sz="2400" b="1" dirty="0">
                <a:latin typeface="Arial" pitchFamily="34" charset="0"/>
                <a:cs typeface="Arial" pitchFamily="34" charset="0"/>
              </a:rPr>
              <a:t> :</a:t>
            </a:r>
          </a:p>
          <a:p>
            <a:pPr lvl="1" algn="just">
              <a:buClr>
                <a:srgbClr val="FFFF00"/>
              </a:buClr>
              <a:buSzPct val="100000"/>
              <a:buFont typeface="Wingdings" pitchFamily="2" charset="2"/>
              <a:buChar char="Ø"/>
            </a:pPr>
            <a:r>
              <a:rPr lang="en-US" sz="2400" b="1" dirty="0">
                <a:solidFill>
                  <a:schemeClr val="bg1"/>
                </a:solidFill>
                <a:latin typeface="Arial" pitchFamily="34" charset="0"/>
                <a:ea typeface="Tahoma" pitchFamily="34" charset="0"/>
                <a:cs typeface="Arial" pitchFamily="34" charset="0"/>
              </a:rPr>
              <a:t>Chaffs  and Flares are countermeasure devices used by aircraft against enemy radar, radar guided missiles and heat seeking missiles </a:t>
            </a:r>
          </a:p>
          <a:p>
            <a:pPr lvl="1" algn="just">
              <a:buClr>
                <a:srgbClr val="FFFF00"/>
              </a:buClr>
              <a:buSzPct val="100000"/>
              <a:buFont typeface="Wingdings" pitchFamily="2" charset="2"/>
              <a:buChar char="Ø"/>
            </a:pPr>
            <a:r>
              <a:rPr lang="en-US" sz="2400" b="1" dirty="0">
                <a:solidFill>
                  <a:srgbClr val="FFFF00"/>
                </a:solidFill>
                <a:latin typeface="Arial" pitchFamily="34" charset="0"/>
                <a:ea typeface="Tahoma" pitchFamily="34" charset="0"/>
                <a:cs typeface="Arial" pitchFamily="34" charset="0"/>
              </a:rPr>
              <a:t>These are fired in order to mislead the IR seekers and sensors</a:t>
            </a:r>
            <a:endParaRPr lang="en-US" sz="2400" b="1" dirty="0">
              <a:latin typeface="Arial" pitchFamily="34" charset="0"/>
              <a:ea typeface="Tahoma" pitchFamily="34" charset="0"/>
              <a:cs typeface="Arial" pitchFamily="34" charset="0"/>
            </a:endParaRPr>
          </a:p>
          <a:p>
            <a:pPr lvl="1" algn="just">
              <a:buClr>
                <a:srgbClr val="FFFF00"/>
              </a:buClr>
              <a:buSzPct val="100000"/>
              <a:buFont typeface="Wingdings" pitchFamily="2" charset="2"/>
              <a:buChar char="Ø"/>
            </a:pPr>
            <a:r>
              <a:rPr lang="en-US" sz="2400" b="1" dirty="0">
                <a:solidFill>
                  <a:srgbClr val="FF00FF"/>
                </a:solidFill>
                <a:latin typeface="Arial" pitchFamily="34" charset="0"/>
                <a:ea typeface="Tahoma" pitchFamily="34" charset="0"/>
                <a:cs typeface="Arial" pitchFamily="34" charset="0"/>
              </a:rPr>
              <a:t>Requirement is  large and recurring</a:t>
            </a:r>
            <a:r>
              <a:rPr lang="en-US" sz="2400" b="1" dirty="0">
                <a:latin typeface="Arial" pitchFamily="34" charset="0"/>
                <a:ea typeface="Tahoma" pitchFamily="34" charset="0"/>
                <a:cs typeface="Arial" pitchFamily="34" charset="0"/>
              </a:rPr>
              <a:t> </a:t>
            </a:r>
          </a:p>
          <a:p>
            <a:pPr fontAlgn="t">
              <a:buFont typeface="Wingdings" pitchFamily="2" charset="2"/>
              <a:buChar char="Ø"/>
            </a:pPr>
            <a:r>
              <a:rPr lang="en-US" sz="2400" b="1" u="sng" dirty="0">
                <a:solidFill>
                  <a:srgbClr val="FFFF00"/>
                </a:solidFill>
                <a:latin typeface="Arial" pitchFamily="34" charset="0"/>
                <a:cs typeface="Arial" pitchFamily="34" charset="0"/>
              </a:rPr>
              <a:t>Quantity</a:t>
            </a:r>
            <a:r>
              <a:rPr lang="en-US" sz="2400" b="1" dirty="0">
                <a:solidFill>
                  <a:srgbClr val="FFFF00"/>
                </a:solidFill>
                <a:latin typeface="Arial" pitchFamily="34" charset="0"/>
                <a:cs typeface="Arial" pitchFamily="34" charset="0"/>
              </a:rPr>
              <a:t>:</a:t>
            </a:r>
            <a:r>
              <a:rPr lang="en-US" sz="2400" b="1" dirty="0">
                <a:latin typeface="Arial" pitchFamily="34" charset="0"/>
                <a:cs typeface="Arial" pitchFamily="34" charset="0"/>
              </a:rPr>
              <a:t> </a:t>
            </a:r>
            <a:r>
              <a:rPr lang="en-US" sz="2400" b="1" dirty="0">
                <a:solidFill>
                  <a:schemeClr val="bg1"/>
                </a:solidFill>
                <a:latin typeface="Arial" pitchFamily="34" charset="0"/>
                <a:cs typeface="Arial" pitchFamily="34" charset="0"/>
              </a:rPr>
              <a:t>	</a:t>
            </a:r>
            <a:r>
              <a:rPr lang="en-IN" sz="2400" b="1" dirty="0">
                <a:solidFill>
                  <a:schemeClr val="bg1"/>
                </a:solidFill>
                <a:latin typeface="Arial" pitchFamily="34" charset="0"/>
                <a:cs typeface="Arial" pitchFamily="34" charset="0"/>
              </a:rPr>
              <a:t>Chaffs-10 lakh (for five years)</a:t>
            </a:r>
          </a:p>
          <a:p>
            <a:pPr marL="400050" lvl="1" indent="0" fontAlgn="t">
              <a:buNone/>
            </a:pPr>
            <a:r>
              <a:rPr lang="en-IN" sz="2400" b="1" dirty="0">
                <a:solidFill>
                  <a:schemeClr val="bg1"/>
                </a:solidFill>
                <a:latin typeface="Arial" pitchFamily="34" charset="0"/>
                <a:cs typeface="Arial" pitchFamily="34" charset="0"/>
              </a:rPr>
              <a:t>		Flares-1.5  lakh (for five years)</a:t>
            </a:r>
          </a:p>
          <a:p>
            <a:pPr marL="355600" indent="-355600" fontAlgn="t">
              <a:buFont typeface="Wingdings" pitchFamily="2" charset="2"/>
              <a:buChar char="Ø"/>
            </a:pPr>
            <a:r>
              <a:rPr lang="en-IN" sz="2400" b="1" dirty="0">
                <a:solidFill>
                  <a:srgbClr val="FFFF00"/>
                </a:solidFill>
                <a:latin typeface="Arial" pitchFamily="34" charset="0"/>
                <a:cs typeface="Arial" pitchFamily="34" charset="0"/>
              </a:rPr>
              <a:t> </a:t>
            </a:r>
            <a:r>
              <a:rPr lang="en-IN" sz="2400" b="1" u="sng" dirty="0">
                <a:solidFill>
                  <a:srgbClr val="FFFF00"/>
                </a:solidFill>
                <a:latin typeface="Arial" pitchFamily="34" charset="0"/>
                <a:cs typeface="Arial" pitchFamily="34" charset="0"/>
              </a:rPr>
              <a:t>Approx. Cost</a:t>
            </a:r>
            <a:r>
              <a:rPr lang="en-IN" sz="2400" b="1" dirty="0">
                <a:solidFill>
                  <a:srgbClr val="FFFF00"/>
                </a:solidFill>
                <a:latin typeface="Arial" pitchFamily="34" charset="0"/>
                <a:cs typeface="Arial" pitchFamily="34" charset="0"/>
              </a:rPr>
              <a:t>: </a:t>
            </a:r>
            <a:r>
              <a:rPr lang="en-IN" sz="2400" dirty="0">
                <a:solidFill>
                  <a:srgbClr val="FFFF00"/>
                </a:solidFill>
                <a:latin typeface="Arial" pitchFamily="34" charset="0"/>
                <a:cs typeface="Arial" pitchFamily="34" charset="0"/>
              </a:rPr>
              <a:t>	</a:t>
            </a:r>
            <a:r>
              <a:rPr lang="en-IN" sz="2400" b="1" dirty="0" err="1">
                <a:solidFill>
                  <a:schemeClr val="bg1"/>
                </a:solidFill>
                <a:latin typeface="Arial" pitchFamily="34" charset="0"/>
                <a:cs typeface="Arial" pitchFamily="34" charset="0"/>
              </a:rPr>
              <a:t>Rs</a:t>
            </a:r>
            <a:r>
              <a:rPr lang="en-IN" sz="2400" b="1" dirty="0">
                <a:solidFill>
                  <a:schemeClr val="bg1"/>
                </a:solidFill>
                <a:latin typeface="Arial" pitchFamily="34" charset="0"/>
                <a:cs typeface="Arial" pitchFamily="34" charset="0"/>
              </a:rPr>
              <a:t> 142.62 </a:t>
            </a:r>
            <a:r>
              <a:rPr lang="en-IN" sz="2400" b="1" dirty="0" err="1">
                <a:solidFill>
                  <a:schemeClr val="bg1"/>
                </a:solidFill>
                <a:latin typeface="Arial" pitchFamily="34" charset="0"/>
                <a:cs typeface="Arial" pitchFamily="34" charset="0"/>
              </a:rPr>
              <a:t>Crore</a:t>
            </a:r>
            <a:endParaRPr lang="en-IN" sz="2400" b="1" dirty="0">
              <a:solidFill>
                <a:schemeClr val="bg1"/>
              </a:solidFill>
              <a:latin typeface="Arial" pitchFamily="34" charset="0"/>
              <a:cs typeface="Arial" pitchFamily="34" charset="0"/>
            </a:endParaRPr>
          </a:p>
        </p:txBody>
      </p:sp>
      <p:sp>
        <p:nvSpPr>
          <p:cNvPr id="5" name="Title 1"/>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u="sng" kern="1200">
                <a:solidFill>
                  <a:srgbClr val="FFFF00"/>
                </a:solidFill>
                <a:latin typeface="+mj-lt"/>
                <a:ea typeface="+mj-ea"/>
                <a:cs typeface="+mj-cs"/>
              </a:defRPr>
            </a:lvl1pPr>
          </a:lstStyle>
          <a:p>
            <a:r>
              <a:rPr lang="en-IN" sz="3600" dirty="0">
                <a:latin typeface="Arial" pitchFamily="34" charset="0"/>
                <a:cs typeface="Arial" pitchFamily="34" charset="0"/>
              </a:rPr>
              <a:t>CHAFFS AND FLARES</a:t>
            </a:r>
          </a:p>
        </p:txBody>
      </p:sp>
    </p:spTree>
    <p:extLst>
      <p:ext uri="{BB962C8B-B14F-4D97-AF65-F5344CB8AC3E}">
        <p14:creationId xmlns:p14="http://schemas.microsoft.com/office/powerpoint/2010/main" xmlns="" val="6151857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2656"/>
            <a:ext cx="7772400" cy="1814524"/>
          </a:xfrm>
        </p:spPr>
        <p:txBody>
          <a:bodyPr>
            <a:normAutofit/>
          </a:bodyPr>
          <a:lstStyle/>
          <a:p>
            <a:r>
              <a:rPr lang="en-IN" sz="3600" b="1" u="sng" dirty="0">
                <a:solidFill>
                  <a:schemeClr val="bg1"/>
                </a:solidFill>
                <a:latin typeface="Arial" pitchFamily="34" charset="0"/>
                <a:cs typeface="Arial" pitchFamily="34" charset="0"/>
              </a:rPr>
              <a:t>LONG RANGE DUAL BAND INFRARED IMAGING SEARCH AND TRACK SYSTEM (IRST)</a:t>
            </a:r>
            <a:endParaRPr lang="en-IN" sz="3600" dirty="0">
              <a:solidFill>
                <a:schemeClr val="bg1"/>
              </a:solidFill>
              <a:latin typeface="Arial" pitchFamily="34" charset="0"/>
              <a:cs typeface="Arial" pitchFamily="34" charset="0"/>
            </a:endParaRPr>
          </a:p>
        </p:txBody>
      </p:sp>
      <p:pic>
        <p:nvPicPr>
          <p:cNvPr id="7" name="Picture 2" descr="Проекции МКИ 2"/>
          <p:cNvPicPr>
            <a:picLocks noChangeAspect="1" noChangeArrowheads="1"/>
          </p:cNvPicPr>
          <p:nvPr/>
        </p:nvPicPr>
        <p:blipFill rotWithShape="1">
          <a:blip r:embed="rId3" cstate="print"/>
          <a:srcRect b="70309"/>
          <a:stretch/>
        </p:blipFill>
        <p:spPr bwMode="auto">
          <a:xfrm>
            <a:off x="971600" y="2852936"/>
            <a:ext cx="7307070" cy="2448272"/>
          </a:xfrm>
          <a:prstGeom prst="rect">
            <a:avLst/>
          </a:prstGeom>
          <a:noFill/>
          <a:ln w="9525">
            <a:noFill/>
            <a:miter lim="800000"/>
            <a:headEnd/>
            <a:tailEnd/>
          </a:ln>
        </p:spPr>
      </p:pic>
      <p:sp>
        <p:nvSpPr>
          <p:cNvPr id="8" name="TextBox 7"/>
          <p:cNvSpPr txBox="1"/>
          <p:nvPr/>
        </p:nvSpPr>
        <p:spPr>
          <a:xfrm>
            <a:off x="2339752" y="4869160"/>
            <a:ext cx="1584176" cy="369332"/>
          </a:xfrm>
          <a:prstGeom prst="rect">
            <a:avLst/>
          </a:prstGeom>
          <a:solidFill>
            <a:schemeClr val="bg1"/>
          </a:solidFill>
        </p:spPr>
        <p:txBody>
          <a:bodyPr wrap="square" rtlCol="0">
            <a:spAutoFit/>
          </a:bodyPr>
          <a:lstStyle/>
          <a:p>
            <a:endParaRPr lang="en-IN" dirty="0"/>
          </a:p>
        </p:txBody>
      </p:sp>
      <p:sp>
        <p:nvSpPr>
          <p:cNvPr id="9" name="Oval 8"/>
          <p:cNvSpPr/>
          <p:nvPr/>
        </p:nvSpPr>
        <p:spPr>
          <a:xfrm>
            <a:off x="2602632" y="3861048"/>
            <a:ext cx="457200" cy="304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xmlns="" val="16979365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908720"/>
            <a:ext cx="8472518" cy="4525963"/>
          </a:xfrm>
        </p:spPr>
        <p:txBody>
          <a:bodyPr>
            <a:noAutofit/>
          </a:bodyPr>
          <a:lstStyle/>
          <a:p>
            <a:pPr marL="0" indent="0" algn="just" fontAlgn="base">
              <a:spcBef>
                <a:spcPts val="600"/>
              </a:spcBef>
              <a:spcAft>
                <a:spcPts val="600"/>
              </a:spcAft>
              <a:buNone/>
            </a:pPr>
            <a:r>
              <a:rPr lang="en-US" sz="2400" b="1" u="sng" dirty="0">
                <a:solidFill>
                  <a:srgbClr val="FFFF00"/>
                </a:solidFill>
                <a:latin typeface="Arial" pitchFamily="34" charset="0"/>
                <a:cs typeface="Arial" pitchFamily="34" charset="0"/>
              </a:rPr>
              <a:t>Brief</a:t>
            </a:r>
            <a:r>
              <a:rPr lang="en-US" sz="2400" b="1" dirty="0">
                <a:latin typeface="Arial" pitchFamily="34" charset="0"/>
                <a:cs typeface="Arial" pitchFamily="34" charset="0"/>
              </a:rPr>
              <a:t> </a:t>
            </a:r>
          </a:p>
          <a:p>
            <a:pPr algn="just">
              <a:buFont typeface="Wingdings" pitchFamily="2" charset="2"/>
              <a:buChar char="Ø"/>
            </a:pPr>
            <a:r>
              <a:rPr lang="en-IN" sz="2400" b="1" dirty="0">
                <a:solidFill>
                  <a:srgbClr val="66FF33"/>
                </a:solidFill>
                <a:latin typeface="Arial" pitchFamily="34" charset="0"/>
                <a:cs typeface="Arial" pitchFamily="34" charset="0"/>
              </a:rPr>
              <a:t>System should be form fit compatible with existing system on fighter aircraft</a:t>
            </a:r>
          </a:p>
          <a:p>
            <a:pPr algn="just">
              <a:buFont typeface="Wingdings" pitchFamily="2" charset="2"/>
              <a:buChar char="Ø"/>
            </a:pPr>
            <a:endParaRPr lang="en-IN" sz="2400" b="1" dirty="0">
              <a:latin typeface="Arial" pitchFamily="34" charset="0"/>
              <a:cs typeface="Arial" pitchFamily="34" charset="0"/>
            </a:endParaRPr>
          </a:p>
          <a:p>
            <a:pPr algn="just">
              <a:buFont typeface="Wingdings" pitchFamily="2" charset="2"/>
              <a:buChar char="Ø"/>
            </a:pPr>
            <a:r>
              <a:rPr lang="en-IN" sz="2400" b="1" dirty="0">
                <a:solidFill>
                  <a:srgbClr val="FFC000"/>
                </a:solidFill>
                <a:latin typeface="Arial" pitchFamily="34" charset="0"/>
                <a:cs typeface="Arial" pitchFamily="34" charset="0"/>
              </a:rPr>
              <a:t>Mechanical &amp; electrical requirements of the system should be same as that of the existing system on aircraft (OLS)</a:t>
            </a:r>
          </a:p>
          <a:p>
            <a:pPr algn="just">
              <a:buFont typeface="Wingdings" pitchFamily="2" charset="2"/>
              <a:buChar char="Ø"/>
            </a:pPr>
            <a:endParaRPr lang="en-IN" sz="2400" b="1" dirty="0">
              <a:latin typeface="Arial" pitchFamily="34" charset="0"/>
              <a:cs typeface="Arial" pitchFamily="34" charset="0"/>
            </a:endParaRPr>
          </a:p>
          <a:p>
            <a:pPr algn="just">
              <a:buFont typeface="Wingdings" pitchFamily="2" charset="2"/>
              <a:buChar char="Ø"/>
            </a:pPr>
            <a:r>
              <a:rPr lang="en-IN" sz="2400" b="1" dirty="0">
                <a:solidFill>
                  <a:schemeClr val="bg1"/>
                </a:solidFill>
                <a:latin typeface="Arial" pitchFamily="34" charset="0"/>
                <a:cs typeface="Arial" pitchFamily="34" charset="0"/>
              </a:rPr>
              <a:t>New system should interface with the aircraft mission computer and exchange necessary target information</a:t>
            </a:r>
          </a:p>
          <a:p>
            <a:pPr algn="just">
              <a:buFont typeface="Wingdings" pitchFamily="2" charset="2"/>
              <a:buChar char="Ø"/>
            </a:pPr>
            <a:r>
              <a:rPr lang="en-IN" sz="2400" b="1" dirty="0">
                <a:latin typeface="Arial" pitchFamily="34" charset="0"/>
                <a:cs typeface="Arial" pitchFamily="34" charset="0"/>
              </a:rPr>
              <a:t> </a:t>
            </a:r>
            <a:r>
              <a:rPr lang="en-US" sz="2400" b="1" u="sng" dirty="0">
                <a:solidFill>
                  <a:srgbClr val="FFFF00"/>
                </a:solidFill>
                <a:latin typeface="Arial" pitchFamily="34" charset="0"/>
                <a:cs typeface="Arial" pitchFamily="34" charset="0"/>
              </a:rPr>
              <a:t>Quantity</a:t>
            </a:r>
            <a:r>
              <a:rPr lang="en-US" sz="2400" b="1" dirty="0">
                <a:solidFill>
                  <a:srgbClr val="FFFF00"/>
                </a:solidFill>
                <a:latin typeface="Arial" pitchFamily="34" charset="0"/>
                <a:cs typeface="Arial" pitchFamily="34" charset="0"/>
              </a:rPr>
              <a:t>:</a:t>
            </a:r>
            <a:r>
              <a:rPr lang="en-US" sz="2400" b="1" dirty="0">
                <a:latin typeface="Arial" pitchFamily="34" charset="0"/>
                <a:cs typeface="Arial" pitchFamily="34" charset="0"/>
              </a:rPr>
              <a:t> </a:t>
            </a:r>
            <a:r>
              <a:rPr lang="en-US" sz="2400" b="1" dirty="0">
                <a:solidFill>
                  <a:schemeClr val="bg1"/>
                </a:solidFill>
                <a:latin typeface="Arial" pitchFamily="34" charset="0"/>
                <a:cs typeface="Arial" pitchFamily="34" charset="0"/>
              </a:rPr>
              <a:t>	100</a:t>
            </a:r>
          </a:p>
          <a:p>
            <a:pPr algn="just" fontAlgn="t">
              <a:buFont typeface="Wingdings" pitchFamily="2" charset="2"/>
              <a:buChar char="Ø"/>
            </a:pPr>
            <a:r>
              <a:rPr lang="en-IN" sz="2400" b="1" dirty="0">
                <a:solidFill>
                  <a:srgbClr val="FFFF00"/>
                </a:solidFill>
                <a:latin typeface="Arial" pitchFamily="34" charset="0"/>
                <a:cs typeface="Arial" pitchFamily="34" charset="0"/>
              </a:rPr>
              <a:t>Approx. Cost : 	</a:t>
            </a:r>
            <a:r>
              <a:rPr lang="en-IN" sz="2400" b="1" dirty="0">
                <a:solidFill>
                  <a:srgbClr val="00FF99"/>
                </a:solidFill>
                <a:latin typeface="Arial" pitchFamily="34" charset="0"/>
                <a:cs typeface="Arial" pitchFamily="34" charset="0"/>
              </a:rPr>
              <a:t>2000 Cr</a:t>
            </a:r>
            <a:r>
              <a:rPr lang="en-IN" sz="2400" dirty="0">
                <a:solidFill>
                  <a:srgbClr val="00FF99"/>
                </a:solidFill>
                <a:latin typeface="Arial" pitchFamily="34" charset="0"/>
                <a:cs typeface="Arial" pitchFamily="34" charset="0"/>
              </a:rPr>
              <a:t>	</a:t>
            </a:r>
          </a:p>
        </p:txBody>
      </p:sp>
      <p:sp>
        <p:nvSpPr>
          <p:cNvPr id="5" name="Title 1"/>
          <p:cNvSpPr txBox="1">
            <a:spLocks/>
          </p:cNvSpPr>
          <p:nvPr/>
        </p:nvSpPr>
        <p:spPr>
          <a:xfrm>
            <a:off x="214282" y="152400"/>
            <a:ext cx="8715436"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u="sng" kern="1200">
                <a:solidFill>
                  <a:srgbClr val="FFFF00"/>
                </a:solidFill>
                <a:latin typeface="+mj-lt"/>
                <a:ea typeface="+mj-ea"/>
                <a:cs typeface="+mj-cs"/>
              </a:defRPr>
            </a:lvl1pPr>
          </a:lstStyle>
          <a:p>
            <a:endParaRPr lang="en-IN" sz="4000" dirty="0">
              <a:latin typeface="Arial" pitchFamily="34" charset="0"/>
              <a:cs typeface="Arial" pitchFamily="34" charset="0"/>
            </a:endParaRPr>
          </a:p>
        </p:txBody>
      </p:sp>
      <p:sp>
        <p:nvSpPr>
          <p:cNvPr id="2" name="Rectangle 1"/>
          <p:cNvSpPr/>
          <p:nvPr/>
        </p:nvSpPr>
        <p:spPr>
          <a:xfrm>
            <a:off x="214282" y="27781"/>
            <a:ext cx="8715436" cy="954107"/>
          </a:xfrm>
          <a:prstGeom prst="rect">
            <a:avLst/>
          </a:prstGeom>
        </p:spPr>
        <p:txBody>
          <a:bodyPr wrap="square">
            <a:spAutoFit/>
          </a:bodyPr>
          <a:lstStyle/>
          <a:p>
            <a:pPr algn="ctr"/>
            <a:r>
              <a:rPr lang="en-IN" sz="2800" b="1" u="sng" dirty="0">
                <a:solidFill>
                  <a:srgbClr val="FFFF00"/>
                </a:solidFill>
                <a:latin typeface="Arial" pitchFamily="34" charset="0"/>
                <a:ea typeface="+mj-ea"/>
                <a:cs typeface="Arial" pitchFamily="34" charset="0"/>
              </a:rPr>
              <a:t>LONG RANGE DUAL BAND INFRARED IMAGING SEARCH AND TRACK SYSTEM (IRST)</a:t>
            </a:r>
            <a:endParaRPr lang="en-IN" sz="1400" dirty="0"/>
          </a:p>
        </p:txBody>
      </p:sp>
    </p:spTree>
    <p:extLst>
      <p:ext uri="{BB962C8B-B14F-4D97-AF65-F5344CB8AC3E}">
        <p14:creationId xmlns:p14="http://schemas.microsoft.com/office/powerpoint/2010/main" xmlns="" val="25490722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9896"/>
            <a:ext cx="8229600" cy="1143000"/>
          </a:xfrm>
        </p:spPr>
        <p:txBody>
          <a:bodyPr>
            <a:noAutofit/>
          </a:bodyPr>
          <a:lstStyle/>
          <a:p>
            <a:r>
              <a:rPr lang="en-IN" sz="3600" dirty="0">
                <a:solidFill>
                  <a:schemeClr val="bg1"/>
                </a:solidFill>
                <a:latin typeface="Arial" pitchFamily="34" charset="0"/>
                <a:cs typeface="Arial" pitchFamily="34" charset="0"/>
              </a:rPr>
              <a:t>ADVANCED SELF PROTECTION JAMMING(ASPJ)  AND RADAR WARNING RECEIVER</a:t>
            </a:r>
            <a:endParaRPr lang="en-IN" sz="3600" dirty="0">
              <a:solidFill>
                <a:schemeClr val="bg1"/>
              </a:solidFill>
            </a:endParaRPr>
          </a:p>
        </p:txBody>
      </p:sp>
      <p:grpSp>
        <p:nvGrpSpPr>
          <p:cNvPr id="4" name="Group 3"/>
          <p:cNvGrpSpPr/>
          <p:nvPr/>
        </p:nvGrpSpPr>
        <p:grpSpPr>
          <a:xfrm rot="21026370">
            <a:off x="258869" y="3201695"/>
            <a:ext cx="4414560" cy="2664296"/>
            <a:chOff x="762000" y="1600201"/>
            <a:chExt cx="8179142" cy="4952999"/>
          </a:xfrm>
        </p:grpSpPr>
        <p:pic>
          <p:nvPicPr>
            <p:cNvPr id="5" name="Picture 2" descr="Су-30 SAP518-MKM"/>
            <p:cNvPicPr>
              <a:picLocks noChangeAspect="1" noChangeArrowheads="1"/>
            </p:cNvPicPr>
            <p:nvPr/>
          </p:nvPicPr>
          <p:blipFill>
            <a:blip r:embed="rId3" cstate="print"/>
            <a:srcRect/>
            <a:stretch>
              <a:fillRect/>
            </a:stretch>
          </p:blipFill>
          <p:spPr bwMode="auto">
            <a:xfrm>
              <a:off x="762000" y="1600201"/>
              <a:ext cx="7620000" cy="4952999"/>
            </a:xfrm>
            <a:prstGeom prst="rect">
              <a:avLst/>
            </a:prstGeom>
            <a:noFill/>
            <a:ln w="9525">
              <a:noFill/>
              <a:miter lim="800000"/>
              <a:headEnd/>
              <a:tailEnd/>
            </a:ln>
          </p:spPr>
        </p:pic>
        <p:sp>
          <p:nvSpPr>
            <p:cNvPr id="6" name="AutoShape 7"/>
            <p:cNvSpPr>
              <a:spLocks noChangeArrowheads="1"/>
            </p:cNvSpPr>
            <p:nvPr/>
          </p:nvSpPr>
          <p:spPr bwMode="auto">
            <a:xfrm>
              <a:off x="990600" y="1828800"/>
              <a:ext cx="1871662" cy="719137"/>
            </a:xfrm>
            <a:prstGeom prst="wedgeRectCallout">
              <a:avLst>
                <a:gd name="adj1" fmla="val 38551"/>
                <a:gd name="adj2" fmla="val 100333"/>
              </a:avLst>
            </a:prstGeom>
            <a:solidFill>
              <a:srgbClr val="FFFF66"/>
            </a:solidFill>
            <a:ln w="9525">
              <a:solidFill>
                <a:schemeClr val="tx1"/>
              </a:solidFill>
              <a:miter lim="800000"/>
              <a:headEnd/>
              <a:tailEnd/>
            </a:ln>
          </p:spPr>
          <p:txBody>
            <a:bodyPr/>
            <a:lstStyle/>
            <a:p>
              <a:pPr algn="ctr"/>
              <a:endParaRPr lang="en-US"/>
            </a:p>
          </p:txBody>
        </p:sp>
        <p:sp>
          <p:nvSpPr>
            <p:cNvPr id="7" name="Text Box 8"/>
            <p:cNvSpPr txBox="1">
              <a:spLocks noChangeArrowheads="1"/>
            </p:cNvSpPr>
            <p:nvPr/>
          </p:nvSpPr>
          <p:spPr bwMode="auto">
            <a:xfrm>
              <a:off x="812360" y="1828800"/>
              <a:ext cx="2002367" cy="486340"/>
            </a:xfrm>
            <a:prstGeom prst="rect">
              <a:avLst/>
            </a:prstGeom>
            <a:noFill/>
            <a:ln w="9525">
              <a:noFill/>
              <a:miter lim="800000"/>
              <a:headEnd/>
              <a:tailEnd/>
            </a:ln>
          </p:spPr>
          <p:txBody>
            <a:bodyPr wrap="none">
              <a:spAutoFit/>
            </a:bodyPr>
            <a:lstStyle/>
            <a:p>
              <a:pPr algn="ctr"/>
              <a:r>
                <a:rPr lang="en-US" sz="1050" dirty="0">
                  <a:latin typeface="Arial" pitchFamily="34" charset="0"/>
                  <a:cs typeface="Arial" pitchFamily="34" charset="0"/>
                </a:rPr>
                <a:t>Receiving pod</a:t>
              </a:r>
              <a:endParaRPr lang="ru-RU" sz="1050" dirty="0">
                <a:latin typeface="Arial" pitchFamily="34" charset="0"/>
                <a:cs typeface="Arial" pitchFamily="34" charset="0"/>
              </a:endParaRPr>
            </a:p>
          </p:txBody>
        </p:sp>
        <p:sp>
          <p:nvSpPr>
            <p:cNvPr id="8" name="AutoShape 10"/>
            <p:cNvSpPr>
              <a:spLocks noChangeArrowheads="1"/>
            </p:cNvSpPr>
            <p:nvPr/>
          </p:nvSpPr>
          <p:spPr bwMode="auto">
            <a:xfrm>
              <a:off x="6877050" y="5516563"/>
              <a:ext cx="2016125" cy="719137"/>
            </a:xfrm>
            <a:prstGeom prst="wedgeRectCallout">
              <a:avLst>
                <a:gd name="adj1" fmla="val -35120"/>
                <a:gd name="adj2" fmla="val -105630"/>
              </a:avLst>
            </a:prstGeom>
            <a:solidFill>
              <a:srgbClr val="FFFF66"/>
            </a:solidFill>
            <a:ln w="9525">
              <a:solidFill>
                <a:schemeClr val="tx1"/>
              </a:solidFill>
              <a:miter lim="800000"/>
              <a:headEnd/>
              <a:tailEnd/>
            </a:ln>
          </p:spPr>
          <p:txBody>
            <a:bodyPr/>
            <a:lstStyle/>
            <a:p>
              <a:pPr algn="ctr"/>
              <a:endParaRPr lang="en-US"/>
            </a:p>
          </p:txBody>
        </p:sp>
        <p:sp>
          <p:nvSpPr>
            <p:cNvPr id="9" name="Text Box 11"/>
            <p:cNvSpPr txBox="1">
              <a:spLocks noChangeArrowheads="1"/>
            </p:cNvSpPr>
            <p:nvPr/>
          </p:nvSpPr>
          <p:spPr bwMode="auto">
            <a:xfrm>
              <a:off x="6653659" y="5516564"/>
              <a:ext cx="2287483" cy="486340"/>
            </a:xfrm>
            <a:prstGeom prst="rect">
              <a:avLst/>
            </a:prstGeom>
            <a:noFill/>
            <a:ln w="9525">
              <a:noFill/>
              <a:miter lim="800000"/>
              <a:headEnd/>
              <a:tailEnd/>
            </a:ln>
          </p:spPr>
          <p:txBody>
            <a:bodyPr wrap="none">
              <a:spAutoFit/>
            </a:bodyPr>
            <a:lstStyle/>
            <a:p>
              <a:pPr algn="ctr"/>
              <a:r>
                <a:rPr lang="en-US" sz="1050" dirty="0">
                  <a:latin typeface="Arial" pitchFamily="34" charset="0"/>
                  <a:cs typeface="Arial" pitchFamily="34" charset="0"/>
                </a:rPr>
                <a:t>Transmitting pod</a:t>
              </a:r>
              <a:endParaRPr lang="ru-RU" sz="1050" dirty="0">
                <a:latin typeface="Arial" pitchFamily="34" charset="0"/>
                <a:cs typeface="Arial" pitchFamily="34" charset="0"/>
              </a:endParaRPr>
            </a:p>
          </p:txBody>
        </p:sp>
      </p:grpSp>
      <p:grpSp>
        <p:nvGrpSpPr>
          <p:cNvPr id="10" name="Group 9"/>
          <p:cNvGrpSpPr/>
          <p:nvPr/>
        </p:nvGrpSpPr>
        <p:grpSpPr>
          <a:xfrm rot="20453420">
            <a:off x="4532993" y="2977083"/>
            <a:ext cx="4380824" cy="2286294"/>
            <a:chOff x="3048000" y="2895600"/>
            <a:chExt cx="5724525" cy="3743325"/>
          </a:xfrm>
        </p:grpSpPr>
        <p:pic>
          <p:nvPicPr>
            <p:cNvPr id="11" name="Picture 10" descr="iso"/>
            <p:cNvPicPr>
              <a:picLocks noChangeAspect="1" noChangeArrowheads="1"/>
            </p:cNvPicPr>
            <p:nvPr/>
          </p:nvPicPr>
          <p:blipFill>
            <a:blip r:embed="rId4" cstate="print">
              <a:duotone>
                <a:prstClr val="black"/>
                <a:schemeClr val="accent5">
                  <a:tint val="45000"/>
                  <a:satMod val="400000"/>
                </a:schemeClr>
              </a:duotone>
            </a:blip>
            <a:srcRect/>
            <a:stretch>
              <a:fillRect/>
            </a:stretch>
          </p:blipFill>
          <p:spPr bwMode="auto">
            <a:xfrm>
              <a:off x="3048000" y="2895600"/>
              <a:ext cx="5724525" cy="3743325"/>
            </a:xfrm>
            <a:prstGeom prst="rect">
              <a:avLst/>
            </a:prstGeom>
            <a:noFill/>
            <a:ln w="9525">
              <a:noFill/>
              <a:miter lim="800000"/>
              <a:headEnd/>
              <a:tailEnd/>
            </a:ln>
          </p:spPr>
        </p:pic>
        <p:sp>
          <p:nvSpPr>
            <p:cNvPr id="12" name="Oval 11"/>
            <p:cNvSpPr/>
            <p:nvPr/>
          </p:nvSpPr>
          <p:spPr>
            <a:xfrm>
              <a:off x="6602413" y="3194050"/>
              <a:ext cx="109537" cy="10953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12"/>
            <p:cNvSpPr/>
            <p:nvPr/>
          </p:nvSpPr>
          <p:spPr>
            <a:xfrm>
              <a:off x="7421563" y="3684588"/>
              <a:ext cx="109537" cy="10953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7808913" y="3548063"/>
              <a:ext cx="109537" cy="10953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a:off x="7974013" y="3675063"/>
              <a:ext cx="109537" cy="10953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TextBox 11"/>
            <p:cNvSpPr txBox="1">
              <a:spLocks noChangeArrowheads="1"/>
            </p:cNvSpPr>
            <p:nvPr/>
          </p:nvSpPr>
          <p:spPr bwMode="auto">
            <a:xfrm>
              <a:off x="7315200" y="3809999"/>
              <a:ext cx="223387" cy="408636"/>
            </a:xfrm>
            <a:prstGeom prst="rect">
              <a:avLst/>
            </a:prstGeom>
            <a:noFill/>
            <a:ln w="9525">
              <a:noFill/>
              <a:miter lim="800000"/>
              <a:headEnd/>
              <a:tailEnd/>
            </a:ln>
          </p:spPr>
          <p:txBody>
            <a:bodyPr wrap="none">
              <a:spAutoFit/>
            </a:bodyPr>
            <a:lstStyle/>
            <a:p>
              <a:endParaRPr lang="en-US" sz="1400" b="1" dirty="0">
                <a:cs typeface="Arial" charset="0"/>
              </a:endParaRPr>
            </a:p>
          </p:txBody>
        </p:sp>
        <p:sp>
          <p:nvSpPr>
            <p:cNvPr id="17" name="TextBox 11"/>
            <p:cNvSpPr txBox="1">
              <a:spLocks noChangeArrowheads="1"/>
            </p:cNvSpPr>
            <p:nvPr/>
          </p:nvSpPr>
          <p:spPr bwMode="auto">
            <a:xfrm>
              <a:off x="6269038" y="3057525"/>
              <a:ext cx="223387" cy="408636"/>
            </a:xfrm>
            <a:prstGeom prst="rect">
              <a:avLst/>
            </a:prstGeom>
            <a:noFill/>
            <a:ln w="9525">
              <a:noFill/>
              <a:miter lim="800000"/>
              <a:headEnd/>
              <a:tailEnd/>
            </a:ln>
          </p:spPr>
          <p:txBody>
            <a:bodyPr wrap="none">
              <a:spAutoFit/>
            </a:bodyPr>
            <a:lstStyle/>
            <a:p>
              <a:endParaRPr lang="en-US" sz="1400" b="1" dirty="0">
                <a:cs typeface="Arial" charset="0"/>
              </a:endParaRPr>
            </a:p>
          </p:txBody>
        </p:sp>
        <p:sp>
          <p:nvSpPr>
            <p:cNvPr id="18" name="TextBox 11"/>
            <p:cNvSpPr txBox="1">
              <a:spLocks noChangeArrowheads="1"/>
            </p:cNvSpPr>
            <p:nvPr/>
          </p:nvSpPr>
          <p:spPr bwMode="auto">
            <a:xfrm>
              <a:off x="7716838" y="3224213"/>
              <a:ext cx="223387" cy="408636"/>
            </a:xfrm>
            <a:prstGeom prst="rect">
              <a:avLst/>
            </a:prstGeom>
            <a:noFill/>
            <a:ln w="9525">
              <a:noFill/>
              <a:miter lim="800000"/>
              <a:headEnd/>
              <a:tailEnd/>
            </a:ln>
          </p:spPr>
          <p:txBody>
            <a:bodyPr wrap="none">
              <a:spAutoFit/>
            </a:bodyPr>
            <a:lstStyle/>
            <a:p>
              <a:endParaRPr lang="en-US" sz="1400" b="1" dirty="0">
                <a:cs typeface="Arial" charset="0"/>
              </a:endParaRPr>
            </a:p>
          </p:txBody>
        </p:sp>
        <p:sp>
          <p:nvSpPr>
            <p:cNvPr id="19" name="TextBox 11"/>
            <p:cNvSpPr txBox="1">
              <a:spLocks noChangeArrowheads="1"/>
            </p:cNvSpPr>
            <p:nvPr/>
          </p:nvSpPr>
          <p:spPr bwMode="auto">
            <a:xfrm>
              <a:off x="8101013" y="3590925"/>
              <a:ext cx="223387" cy="408636"/>
            </a:xfrm>
            <a:prstGeom prst="rect">
              <a:avLst/>
            </a:prstGeom>
            <a:noFill/>
            <a:ln w="9525">
              <a:noFill/>
              <a:miter lim="800000"/>
              <a:headEnd/>
              <a:tailEnd/>
            </a:ln>
          </p:spPr>
          <p:txBody>
            <a:bodyPr wrap="none">
              <a:spAutoFit/>
            </a:bodyPr>
            <a:lstStyle/>
            <a:p>
              <a:endParaRPr lang="en-US" sz="1400" b="1" dirty="0">
                <a:cs typeface="Arial" charset="0"/>
              </a:endParaRPr>
            </a:p>
          </p:txBody>
        </p:sp>
        <p:sp>
          <p:nvSpPr>
            <p:cNvPr id="20" name="TextBox 9"/>
            <p:cNvSpPr txBox="1">
              <a:spLocks noChangeArrowheads="1"/>
            </p:cNvSpPr>
            <p:nvPr/>
          </p:nvSpPr>
          <p:spPr bwMode="auto">
            <a:xfrm>
              <a:off x="3581400" y="4191000"/>
              <a:ext cx="909051" cy="408636"/>
            </a:xfrm>
            <a:prstGeom prst="rect">
              <a:avLst/>
            </a:prstGeom>
            <a:noFill/>
            <a:ln w="9525">
              <a:noFill/>
              <a:miter lim="800000"/>
              <a:headEnd/>
              <a:tailEnd/>
            </a:ln>
          </p:spPr>
          <p:txBody>
            <a:bodyPr wrap="none">
              <a:spAutoFit/>
            </a:bodyPr>
            <a:lstStyle/>
            <a:p>
              <a:r>
                <a:rPr lang="en-US" sz="1400" dirty="0">
                  <a:cs typeface="Arial" charset="0"/>
                </a:rPr>
                <a:t>EW Pod</a:t>
              </a:r>
            </a:p>
          </p:txBody>
        </p:sp>
        <p:cxnSp>
          <p:nvCxnSpPr>
            <p:cNvPr id="21" name="Straight Arrow Connector 20"/>
            <p:cNvCxnSpPr/>
            <p:nvPr/>
          </p:nvCxnSpPr>
          <p:spPr>
            <a:xfrm flipV="1">
              <a:off x="4191000" y="3786188"/>
              <a:ext cx="563563" cy="4048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7129463" y="5105400"/>
              <a:ext cx="109537" cy="10953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Oval 22"/>
            <p:cNvSpPr/>
            <p:nvPr/>
          </p:nvSpPr>
          <p:spPr>
            <a:xfrm>
              <a:off x="5334000" y="4038600"/>
              <a:ext cx="109538" cy="10953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extLst>
      <p:ext uri="{BB962C8B-B14F-4D97-AF65-F5344CB8AC3E}">
        <p14:creationId xmlns:p14="http://schemas.microsoft.com/office/powerpoint/2010/main" xmlns="" val="14098996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19256" cy="1301006"/>
          </a:xfrm>
        </p:spPr>
        <p:txBody>
          <a:bodyPr>
            <a:normAutofit/>
          </a:bodyPr>
          <a:lstStyle/>
          <a:p>
            <a:r>
              <a:rPr lang="en-IN" sz="3600" dirty="0">
                <a:solidFill>
                  <a:schemeClr val="bg1"/>
                </a:solidFill>
                <a:latin typeface="Arial" pitchFamily="34" charset="0"/>
                <a:cs typeface="Arial" pitchFamily="34" charset="0"/>
              </a:rPr>
              <a:t>ADVANCED SELF PROTECTION JAMMING(ASPJ) PODS</a:t>
            </a:r>
            <a:endParaRPr lang="en-IN" sz="3600" dirty="0">
              <a:solidFill>
                <a:schemeClr val="bg1"/>
              </a:solidFill>
            </a:endParaRPr>
          </a:p>
        </p:txBody>
      </p:sp>
      <p:grpSp>
        <p:nvGrpSpPr>
          <p:cNvPr id="4" name="Group 3"/>
          <p:cNvGrpSpPr/>
          <p:nvPr/>
        </p:nvGrpSpPr>
        <p:grpSpPr>
          <a:xfrm>
            <a:off x="975417" y="2044824"/>
            <a:ext cx="7268991" cy="4408512"/>
            <a:chOff x="762000" y="1600201"/>
            <a:chExt cx="8131175" cy="4952999"/>
          </a:xfrm>
        </p:grpSpPr>
        <p:pic>
          <p:nvPicPr>
            <p:cNvPr id="5" name="Picture 2" descr="Су-30 SAP518-MKM"/>
            <p:cNvPicPr>
              <a:picLocks noChangeAspect="1" noChangeArrowheads="1"/>
            </p:cNvPicPr>
            <p:nvPr/>
          </p:nvPicPr>
          <p:blipFill>
            <a:blip r:embed="rId3" cstate="print"/>
            <a:srcRect/>
            <a:stretch>
              <a:fillRect/>
            </a:stretch>
          </p:blipFill>
          <p:spPr bwMode="auto">
            <a:xfrm>
              <a:off x="762000" y="1600201"/>
              <a:ext cx="7620000" cy="4952999"/>
            </a:xfrm>
            <a:prstGeom prst="rect">
              <a:avLst/>
            </a:prstGeom>
            <a:noFill/>
            <a:ln w="9525">
              <a:noFill/>
              <a:miter lim="800000"/>
              <a:headEnd/>
              <a:tailEnd/>
            </a:ln>
          </p:spPr>
        </p:pic>
        <p:sp>
          <p:nvSpPr>
            <p:cNvPr id="6" name="AutoShape 7"/>
            <p:cNvSpPr>
              <a:spLocks noChangeArrowheads="1"/>
            </p:cNvSpPr>
            <p:nvPr/>
          </p:nvSpPr>
          <p:spPr bwMode="auto">
            <a:xfrm>
              <a:off x="990600" y="1828800"/>
              <a:ext cx="1871662" cy="719137"/>
            </a:xfrm>
            <a:prstGeom prst="wedgeRectCallout">
              <a:avLst>
                <a:gd name="adj1" fmla="val 38551"/>
                <a:gd name="adj2" fmla="val 100333"/>
              </a:avLst>
            </a:prstGeom>
            <a:solidFill>
              <a:srgbClr val="FFFF66"/>
            </a:solidFill>
            <a:ln w="9525">
              <a:solidFill>
                <a:schemeClr val="tx1"/>
              </a:solidFill>
              <a:miter lim="800000"/>
              <a:headEnd/>
              <a:tailEnd/>
            </a:ln>
          </p:spPr>
          <p:txBody>
            <a:bodyPr/>
            <a:lstStyle/>
            <a:p>
              <a:pPr algn="ctr"/>
              <a:endParaRPr lang="en-US"/>
            </a:p>
          </p:txBody>
        </p:sp>
        <p:sp>
          <p:nvSpPr>
            <p:cNvPr id="7" name="Text Box 8"/>
            <p:cNvSpPr txBox="1">
              <a:spLocks noChangeArrowheads="1"/>
            </p:cNvSpPr>
            <p:nvPr/>
          </p:nvSpPr>
          <p:spPr bwMode="auto">
            <a:xfrm>
              <a:off x="990240" y="1828800"/>
              <a:ext cx="1646606" cy="369332"/>
            </a:xfrm>
            <a:prstGeom prst="rect">
              <a:avLst/>
            </a:prstGeom>
            <a:noFill/>
            <a:ln w="9525">
              <a:noFill/>
              <a:miter lim="800000"/>
              <a:headEnd/>
              <a:tailEnd/>
            </a:ln>
          </p:spPr>
          <p:txBody>
            <a:bodyPr wrap="none">
              <a:spAutoFit/>
            </a:bodyPr>
            <a:lstStyle/>
            <a:p>
              <a:pPr algn="ctr"/>
              <a:r>
                <a:rPr lang="en-US" dirty="0">
                  <a:latin typeface="Arial" pitchFamily="34" charset="0"/>
                  <a:cs typeface="Arial" pitchFamily="34" charset="0"/>
                </a:rPr>
                <a:t>Receiving pod</a:t>
              </a:r>
              <a:endParaRPr lang="ru-RU" dirty="0">
                <a:latin typeface="Arial" pitchFamily="34" charset="0"/>
                <a:cs typeface="Arial" pitchFamily="34" charset="0"/>
              </a:endParaRPr>
            </a:p>
          </p:txBody>
        </p:sp>
        <p:sp>
          <p:nvSpPr>
            <p:cNvPr id="8" name="AutoShape 10"/>
            <p:cNvSpPr>
              <a:spLocks noChangeArrowheads="1"/>
            </p:cNvSpPr>
            <p:nvPr/>
          </p:nvSpPr>
          <p:spPr bwMode="auto">
            <a:xfrm>
              <a:off x="6877050" y="5516563"/>
              <a:ext cx="2016125" cy="719137"/>
            </a:xfrm>
            <a:prstGeom prst="wedgeRectCallout">
              <a:avLst>
                <a:gd name="adj1" fmla="val -35120"/>
                <a:gd name="adj2" fmla="val -105630"/>
              </a:avLst>
            </a:prstGeom>
            <a:solidFill>
              <a:srgbClr val="FFFF66"/>
            </a:solidFill>
            <a:ln w="9525">
              <a:solidFill>
                <a:schemeClr val="tx1"/>
              </a:solidFill>
              <a:miter lim="800000"/>
              <a:headEnd/>
              <a:tailEnd/>
            </a:ln>
          </p:spPr>
          <p:txBody>
            <a:bodyPr/>
            <a:lstStyle/>
            <a:p>
              <a:pPr algn="ctr"/>
              <a:endParaRPr lang="en-US"/>
            </a:p>
          </p:txBody>
        </p:sp>
        <p:sp>
          <p:nvSpPr>
            <p:cNvPr id="9" name="Text Box 11"/>
            <p:cNvSpPr txBox="1">
              <a:spLocks noChangeArrowheads="1"/>
            </p:cNvSpPr>
            <p:nvPr/>
          </p:nvSpPr>
          <p:spPr bwMode="auto">
            <a:xfrm>
              <a:off x="6850152" y="5516563"/>
              <a:ext cx="1894494" cy="369332"/>
            </a:xfrm>
            <a:prstGeom prst="rect">
              <a:avLst/>
            </a:prstGeom>
            <a:noFill/>
            <a:ln w="9525">
              <a:noFill/>
              <a:miter lim="800000"/>
              <a:headEnd/>
              <a:tailEnd/>
            </a:ln>
          </p:spPr>
          <p:txBody>
            <a:bodyPr wrap="none">
              <a:spAutoFit/>
            </a:bodyPr>
            <a:lstStyle/>
            <a:p>
              <a:pPr algn="ctr"/>
              <a:r>
                <a:rPr lang="en-US" dirty="0">
                  <a:latin typeface="Arial" pitchFamily="34" charset="0"/>
                  <a:cs typeface="Arial" pitchFamily="34" charset="0"/>
                </a:rPr>
                <a:t>Transmitting pod</a:t>
              </a:r>
              <a:endParaRPr lang="ru-RU" dirty="0">
                <a:latin typeface="Arial" pitchFamily="34" charset="0"/>
                <a:cs typeface="Arial" pitchFamily="34" charset="0"/>
              </a:endParaRPr>
            </a:p>
          </p:txBody>
        </p:sp>
      </p:grpSp>
    </p:spTree>
    <p:extLst>
      <p:ext uri="{BB962C8B-B14F-4D97-AF65-F5344CB8AC3E}">
        <p14:creationId xmlns:p14="http://schemas.microsoft.com/office/powerpoint/2010/main" xmlns="" val="19691721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Box 1"/>
          <p:cNvSpPr txBox="1">
            <a:spLocks noChangeArrowheads="1"/>
          </p:cNvSpPr>
          <p:nvPr/>
        </p:nvSpPr>
        <p:spPr bwMode="auto">
          <a:xfrm>
            <a:off x="1160510" y="228600"/>
            <a:ext cx="669946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b="1" u="sng" dirty="0">
                <a:solidFill>
                  <a:srgbClr val="FFFF00"/>
                </a:solidFill>
                <a:cs typeface="Arial" charset="0"/>
              </a:rPr>
              <a:t>RADAR WARNING RECEIVER</a:t>
            </a:r>
          </a:p>
        </p:txBody>
      </p:sp>
      <p:sp>
        <p:nvSpPr>
          <p:cNvPr id="1031" name="TextBox 16"/>
          <p:cNvSpPr txBox="1">
            <a:spLocks noChangeArrowheads="1"/>
          </p:cNvSpPr>
          <p:nvPr/>
        </p:nvSpPr>
        <p:spPr bwMode="auto">
          <a:xfrm>
            <a:off x="228600" y="3429000"/>
            <a:ext cx="235647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b="1" dirty="0">
                <a:solidFill>
                  <a:schemeClr val="bg1"/>
                </a:solidFill>
                <a:cs typeface="Arial" charset="0"/>
              </a:rPr>
              <a:t>1-18 GHz Spiral Antennas</a:t>
            </a:r>
          </a:p>
        </p:txBody>
      </p:sp>
      <p:sp>
        <p:nvSpPr>
          <p:cNvPr id="1032" name="TextBox 17"/>
          <p:cNvSpPr txBox="1">
            <a:spLocks noChangeArrowheads="1"/>
          </p:cNvSpPr>
          <p:nvPr/>
        </p:nvSpPr>
        <p:spPr bwMode="auto">
          <a:xfrm>
            <a:off x="7153275" y="3657600"/>
            <a:ext cx="145745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b="1" dirty="0">
                <a:solidFill>
                  <a:schemeClr val="bg1"/>
                </a:solidFill>
                <a:cs typeface="Arial" charset="0"/>
              </a:rPr>
              <a:t>RF Units (RFU)</a:t>
            </a:r>
          </a:p>
        </p:txBody>
      </p:sp>
      <p:pic>
        <p:nvPicPr>
          <p:cNvPr id="1036" name="Picture 18" descr="SPU.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00400" y="1295400"/>
            <a:ext cx="2071688" cy="1665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7" name="TextBox 19"/>
          <p:cNvSpPr txBox="1">
            <a:spLocks noChangeArrowheads="1"/>
          </p:cNvSpPr>
          <p:nvPr/>
        </p:nvSpPr>
        <p:spPr bwMode="auto">
          <a:xfrm>
            <a:off x="3200400" y="3124200"/>
            <a:ext cx="1981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a:solidFill>
                  <a:schemeClr val="bg1"/>
                </a:solidFill>
              </a:rPr>
              <a:t>Processing Unit</a:t>
            </a:r>
          </a:p>
        </p:txBody>
      </p:sp>
      <p:grpSp>
        <p:nvGrpSpPr>
          <p:cNvPr id="14" name="Group 13"/>
          <p:cNvGrpSpPr/>
          <p:nvPr/>
        </p:nvGrpSpPr>
        <p:grpSpPr>
          <a:xfrm>
            <a:off x="2286000" y="3810000"/>
            <a:ext cx="4733925" cy="2819400"/>
            <a:chOff x="3048000" y="2895600"/>
            <a:chExt cx="5724525" cy="3743325"/>
          </a:xfrm>
        </p:grpSpPr>
        <p:pic>
          <p:nvPicPr>
            <p:cNvPr id="15" name="Picture 14" descr="iso"/>
            <p:cNvPicPr>
              <a:picLocks noChangeAspect="1" noChangeArrowheads="1"/>
            </p:cNvPicPr>
            <p:nvPr/>
          </p:nvPicPr>
          <p:blipFill>
            <a:blip r:embed="rId4"/>
            <a:srcRect/>
            <a:stretch>
              <a:fillRect/>
            </a:stretch>
          </p:blipFill>
          <p:spPr bwMode="auto">
            <a:xfrm>
              <a:off x="3048000" y="2895600"/>
              <a:ext cx="5724525" cy="3743325"/>
            </a:xfrm>
            <a:prstGeom prst="rect">
              <a:avLst/>
            </a:prstGeom>
            <a:noFill/>
            <a:ln w="9525">
              <a:noFill/>
              <a:miter lim="800000"/>
              <a:headEnd/>
              <a:tailEnd/>
            </a:ln>
          </p:spPr>
        </p:pic>
        <p:sp>
          <p:nvSpPr>
            <p:cNvPr id="16" name="Oval 15"/>
            <p:cNvSpPr/>
            <p:nvPr/>
          </p:nvSpPr>
          <p:spPr>
            <a:xfrm>
              <a:off x="6602413" y="3194050"/>
              <a:ext cx="109537" cy="10953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16"/>
            <p:cNvSpPr/>
            <p:nvPr/>
          </p:nvSpPr>
          <p:spPr>
            <a:xfrm>
              <a:off x="7421563" y="3684588"/>
              <a:ext cx="109537" cy="10953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Oval 17"/>
            <p:cNvSpPr/>
            <p:nvPr/>
          </p:nvSpPr>
          <p:spPr>
            <a:xfrm>
              <a:off x="7808913" y="3548063"/>
              <a:ext cx="109537" cy="10953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Oval 18"/>
            <p:cNvSpPr/>
            <p:nvPr/>
          </p:nvSpPr>
          <p:spPr>
            <a:xfrm>
              <a:off x="7974013" y="3675063"/>
              <a:ext cx="109537" cy="10953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TextBox 11"/>
            <p:cNvSpPr txBox="1">
              <a:spLocks noChangeArrowheads="1"/>
            </p:cNvSpPr>
            <p:nvPr/>
          </p:nvSpPr>
          <p:spPr bwMode="auto">
            <a:xfrm>
              <a:off x="7315200" y="3809999"/>
              <a:ext cx="223387" cy="408636"/>
            </a:xfrm>
            <a:prstGeom prst="rect">
              <a:avLst/>
            </a:prstGeom>
            <a:noFill/>
            <a:ln w="9525">
              <a:noFill/>
              <a:miter lim="800000"/>
              <a:headEnd/>
              <a:tailEnd/>
            </a:ln>
          </p:spPr>
          <p:txBody>
            <a:bodyPr wrap="none">
              <a:spAutoFit/>
            </a:bodyPr>
            <a:lstStyle/>
            <a:p>
              <a:endParaRPr lang="en-US" sz="1400" b="1" dirty="0">
                <a:cs typeface="Arial" charset="0"/>
              </a:endParaRPr>
            </a:p>
          </p:txBody>
        </p:sp>
        <p:sp>
          <p:nvSpPr>
            <p:cNvPr id="21" name="TextBox 11"/>
            <p:cNvSpPr txBox="1">
              <a:spLocks noChangeArrowheads="1"/>
            </p:cNvSpPr>
            <p:nvPr/>
          </p:nvSpPr>
          <p:spPr bwMode="auto">
            <a:xfrm>
              <a:off x="6269038" y="3057525"/>
              <a:ext cx="223387" cy="408636"/>
            </a:xfrm>
            <a:prstGeom prst="rect">
              <a:avLst/>
            </a:prstGeom>
            <a:noFill/>
            <a:ln w="9525">
              <a:noFill/>
              <a:miter lim="800000"/>
              <a:headEnd/>
              <a:tailEnd/>
            </a:ln>
          </p:spPr>
          <p:txBody>
            <a:bodyPr wrap="none">
              <a:spAutoFit/>
            </a:bodyPr>
            <a:lstStyle/>
            <a:p>
              <a:endParaRPr lang="en-US" sz="1400" b="1" dirty="0">
                <a:cs typeface="Arial" charset="0"/>
              </a:endParaRPr>
            </a:p>
          </p:txBody>
        </p:sp>
        <p:sp>
          <p:nvSpPr>
            <p:cNvPr id="22" name="TextBox 11"/>
            <p:cNvSpPr txBox="1">
              <a:spLocks noChangeArrowheads="1"/>
            </p:cNvSpPr>
            <p:nvPr/>
          </p:nvSpPr>
          <p:spPr bwMode="auto">
            <a:xfrm>
              <a:off x="7716838" y="3224213"/>
              <a:ext cx="223387" cy="408636"/>
            </a:xfrm>
            <a:prstGeom prst="rect">
              <a:avLst/>
            </a:prstGeom>
            <a:noFill/>
            <a:ln w="9525">
              <a:noFill/>
              <a:miter lim="800000"/>
              <a:headEnd/>
              <a:tailEnd/>
            </a:ln>
          </p:spPr>
          <p:txBody>
            <a:bodyPr wrap="none">
              <a:spAutoFit/>
            </a:bodyPr>
            <a:lstStyle/>
            <a:p>
              <a:endParaRPr lang="en-US" sz="1400" b="1" dirty="0">
                <a:cs typeface="Arial" charset="0"/>
              </a:endParaRPr>
            </a:p>
          </p:txBody>
        </p:sp>
        <p:sp>
          <p:nvSpPr>
            <p:cNvPr id="23" name="TextBox 11"/>
            <p:cNvSpPr txBox="1">
              <a:spLocks noChangeArrowheads="1"/>
            </p:cNvSpPr>
            <p:nvPr/>
          </p:nvSpPr>
          <p:spPr bwMode="auto">
            <a:xfrm>
              <a:off x="8101013" y="3590925"/>
              <a:ext cx="223387" cy="408636"/>
            </a:xfrm>
            <a:prstGeom prst="rect">
              <a:avLst/>
            </a:prstGeom>
            <a:noFill/>
            <a:ln w="9525">
              <a:noFill/>
              <a:miter lim="800000"/>
              <a:headEnd/>
              <a:tailEnd/>
            </a:ln>
          </p:spPr>
          <p:txBody>
            <a:bodyPr wrap="none">
              <a:spAutoFit/>
            </a:bodyPr>
            <a:lstStyle/>
            <a:p>
              <a:endParaRPr lang="en-US" sz="1400" b="1" dirty="0">
                <a:cs typeface="Arial" charset="0"/>
              </a:endParaRPr>
            </a:p>
          </p:txBody>
        </p:sp>
        <p:sp>
          <p:nvSpPr>
            <p:cNvPr id="24" name="TextBox 9"/>
            <p:cNvSpPr txBox="1">
              <a:spLocks noChangeArrowheads="1"/>
            </p:cNvSpPr>
            <p:nvPr/>
          </p:nvSpPr>
          <p:spPr bwMode="auto">
            <a:xfrm>
              <a:off x="3581400" y="4191000"/>
              <a:ext cx="909051" cy="408636"/>
            </a:xfrm>
            <a:prstGeom prst="rect">
              <a:avLst/>
            </a:prstGeom>
            <a:noFill/>
            <a:ln w="9525">
              <a:noFill/>
              <a:miter lim="800000"/>
              <a:headEnd/>
              <a:tailEnd/>
            </a:ln>
          </p:spPr>
          <p:txBody>
            <a:bodyPr wrap="none">
              <a:spAutoFit/>
            </a:bodyPr>
            <a:lstStyle/>
            <a:p>
              <a:r>
                <a:rPr lang="en-US" sz="1400" dirty="0">
                  <a:cs typeface="Arial" charset="0"/>
                </a:rPr>
                <a:t>EW Pod</a:t>
              </a:r>
            </a:p>
          </p:txBody>
        </p:sp>
        <p:cxnSp>
          <p:nvCxnSpPr>
            <p:cNvPr id="25" name="Straight Arrow Connector 24"/>
            <p:cNvCxnSpPr/>
            <p:nvPr/>
          </p:nvCxnSpPr>
          <p:spPr>
            <a:xfrm flipV="1">
              <a:off x="4191000" y="3786188"/>
              <a:ext cx="563563" cy="4048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7129463" y="5105400"/>
              <a:ext cx="109537" cy="10953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Oval 26"/>
            <p:cNvSpPr/>
            <p:nvPr/>
          </p:nvSpPr>
          <p:spPr>
            <a:xfrm>
              <a:off x="5334000" y="4038600"/>
              <a:ext cx="109538" cy="10953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8" name="TextBox 9"/>
          <p:cNvSpPr txBox="1">
            <a:spLocks noChangeArrowheads="1"/>
          </p:cNvSpPr>
          <p:nvPr/>
        </p:nvSpPr>
        <p:spPr bwMode="auto">
          <a:xfrm>
            <a:off x="5335176" y="5943600"/>
            <a:ext cx="837024" cy="307777"/>
          </a:xfrm>
          <a:prstGeom prst="rect">
            <a:avLst/>
          </a:prstGeom>
          <a:noFill/>
          <a:ln w="9525">
            <a:noFill/>
            <a:miter lim="800000"/>
            <a:headEnd/>
            <a:tailEnd/>
          </a:ln>
        </p:spPr>
        <p:txBody>
          <a:bodyPr wrap="none">
            <a:spAutoFit/>
          </a:bodyPr>
          <a:lstStyle/>
          <a:p>
            <a:r>
              <a:rPr lang="en-US" sz="1400" dirty="0">
                <a:cs typeface="Arial" charset="0"/>
              </a:rPr>
              <a:t>RWR Ant</a:t>
            </a:r>
          </a:p>
        </p:txBody>
      </p:sp>
      <p:cxnSp>
        <p:nvCxnSpPr>
          <p:cNvPr id="29" name="Straight Arrow Connector 28"/>
          <p:cNvCxnSpPr/>
          <p:nvPr/>
        </p:nvCxnSpPr>
        <p:spPr>
          <a:xfrm rot="5400000" flipH="1" flipV="1">
            <a:off x="5567021" y="5786781"/>
            <a:ext cx="304799" cy="88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5"/>
          <a:srcRect/>
          <a:stretch>
            <a:fillRect/>
          </a:stretch>
        </p:blipFill>
        <p:spPr bwMode="auto">
          <a:xfrm>
            <a:off x="381000" y="1981200"/>
            <a:ext cx="2000250" cy="1247775"/>
          </a:xfrm>
          <a:prstGeom prst="rect">
            <a:avLst/>
          </a:prstGeom>
          <a:noFill/>
          <a:ln w="9525">
            <a:noFill/>
            <a:miter lim="800000"/>
            <a:headEnd/>
            <a:tailEnd/>
          </a:ln>
          <a:effectLst/>
        </p:spPr>
      </p:pic>
      <p:grpSp>
        <p:nvGrpSpPr>
          <p:cNvPr id="33" name="Group 32"/>
          <p:cNvGrpSpPr/>
          <p:nvPr/>
        </p:nvGrpSpPr>
        <p:grpSpPr>
          <a:xfrm>
            <a:off x="6019800" y="2057400"/>
            <a:ext cx="2895600" cy="1470025"/>
            <a:chOff x="6019800" y="2057400"/>
            <a:chExt cx="2895600" cy="1470025"/>
          </a:xfrm>
        </p:grpSpPr>
        <p:pic>
          <p:nvPicPr>
            <p:cNvPr id="1029" name="Picture 35" descr="RFU"/>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019800" y="2057400"/>
              <a:ext cx="1752600" cy="147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3"/>
            <p:cNvPicPr>
              <a:picLocks noChangeAspect="1" noChangeArrowheads="1"/>
            </p:cNvPicPr>
            <p:nvPr/>
          </p:nvPicPr>
          <p:blipFill>
            <a:blip r:embed="rId7"/>
            <a:srcRect/>
            <a:stretch>
              <a:fillRect/>
            </a:stretch>
          </p:blipFill>
          <p:spPr bwMode="auto">
            <a:xfrm>
              <a:off x="7620000" y="2057400"/>
              <a:ext cx="1295400" cy="1457325"/>
            </a:xfrm>
            <a:prstGeom prst="rect">
              <a:avLst/>
            </a:prstGeom>
            <a:noFill/>
            <a:ln w="9525">
              <a:noFill/>
              <a:miter lim="800000"/>
              <a:headEnd/>
              <a:tailEnd/>
            </a:ln>
            <a:effectLst/>
          </p:spPr>
        </p:pic>
      </p:grpSp>
    </p:spTree>
    <p:extLst>
      <p:ext uri="{BB962C8B-B14F-4D97-AF65-F5344CB8AC3E}">
        <p14:creationId xmlns:p14="http://schemas.microsoft.com/office/powerpoint/2010/main" xmlns="" val="3923086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8763000" cy="5715000"/>
          </a:xfrm>
        </p:spPr>
        <p:txBody>
          <a:bodyPr>
            <a:noAutofit/>
          </a:bodyPr>
          <a:lstStyle/>
          <a:p>
            <a:r>
              <a:rPr lang="en-US" sz="2800" b="1" u="sng" dirty="0">
                <a:solidFill>
                  <a:srgbClr val="FFC000"/>
                </a:solidFill>
                <a:latin typeface="Arial" pitchFamily="34" charset="0"/>
                <a:cs typeface="Arial" pitchFamily="34" charset="0"/>
              </a:rPr>
              <a:t>‘Make’ Categories</a:t>
            </a:r>
          </a:p>
          <a:p>
            <a:pPr marL="0" indent="0">
              <a:buNone/>
            </a:pPr>
            <a:endParaRPr lang="en-US" sz="700" u="sng" dirty="0">
              <a:solidFill>
                <a:schemeClr val="bg1"/>
              </a:solidFill>
              <a:latin typeface="Arial" pitchFamily="34" charset="0"/>
              <a:cs typeface="Arial" pitchFamily="34" charset="0"/>
            </a:endParaRPr>
          </a:p>
          <a:p>
            <a:pPr lvl="1">
              <a:buClr>
                <a:schemeClr val="bg1"/>
              </a:buClr>
              <a:buFont typeface="Wingdings" pitchFamily="2" charset="2"/>
              <a:buChar char="Ø"/>
            </a:pPr>
            <a:r>
              <a:rPr lang="en-US" sz="2400" b="1" u="sng" dirty="0">
                <a:solidFill>
                  <a:srgbClr val="00B0F0"/>
                </a:solidFill>
                <a:latin typeface="Arial" pitchFamily="34" charset="0"/>
                <a:cs typeface="Arial" pitchFamily="34" charset="0"/>
              </a:rPr>
              <a:t>Make –I (</a:t>
            </a:r>
            <a:r>
              <a:rPr lang="en-US" sz="2400" b="1" u="sng" dirty="0" err="1">
                <a:solidFill>
                  <a:srgbClr val="00B0F0"/>
                </a:solidFill>
                <a:latin typeface="Arial" pitchFamily="34" charset="0"/>
                <a:cs typeface="Arial" pitchFamily="34" charset="0"/>
              </a:rPr>
              <a:t>Govt</a:t>
            </a:r>
            <a:r>
              <a:rPr lang="en-US" sz="2400" b="1" u="sng" dirty="0">
                <a:solidFill>
                  <a:srgbClr val="00B0F0"/>
                </a:solidFill>
                <a:latin typeface="Arial" pitchFamily="34" charset="0"/>
                <a:cs typeface="Arial" pitchFamily="34" charset="0"/>
              </a:rPr>
              <a:t> Funded)</a:t>
            </a:r>
            <a:endParaRPr lang="en-US" sz="2400" b="1" dirty="0">
              <a:solidFill>
                <a:srgbClr val="00B0F0"/>
              </a:solidFill>
              <a:latin typeface="Arial" pitchFamily="34" charset="0"/>
              <a:cs typeface="Arial" pitchFamily="34" charset="0"/>
            </a:endParaRPr>
          </a:p>
          <a:p>
            <a:pPr marL="457200" lvl="1" indent="0">
              <a:buClr>
                <a:schemeClr val="bg1"/>
              </a:buClr>
              <a:buNone/>
            </a:pPr>
            <a:r>
              <a:rPr lang="en-US" sz="1200" b="1" dirty="0">
                <a:solidFill>
                  <a:schemeClr val="bg1"/>
                </a:solidFill>
                <a:latin typeface="Arial" pitchFamily="34" charset="0"/>
                <a:cs typeface="Arial" pitchFamily="34" charset="0"/>
              </a:rPr>
              <a:t>   </a:t>
            </a:r>
            <a:endParaRPr lang="en-US" sz="100" b="1" dirty="0">
              <a:solidFill>
                <a:schemeClr val="bg1"/>
              </a:solidFill>
              <a:latin typeface="Arial" pitchFamily="34" charset="0"/>
              <a:cs typeface="Arial" pitchFamily="34" charset="0"/>
            </a:endParaRPr>
          </a:p>
          <a:p>
            <a:pPr lvl="2" algn="just"/>
            <a:r>
              <a:rPr lang="en-US" b="1" dirty="0">
                <a:solidFill>
                  <a:schemeClr val="bg1"/>
                </a:solidFill>
                <a:latin typeface="Arial" pitchFamily="34" charset="0"/>
                <a:cs typeface="Arial" pitchFamily="34" charset="0"/>
              </a:rPr>
              <a:t>90% Govt. Funding</a:t>
            </a:r>
          </a:p>
          <a:p>
            <a:pPr lvl="2" algn="just"/>
            <a:r>
              <a:rPr lang="en-US" b="1" dirty="0">
                <a:solidFill>
                  <a:schemeClr val="bg1"/>
                </a:solidFill>
                <a:latin typeface="Arial" pitchFamily="34" charset="0"/>
                <a:cs typeface="Arial" pitchFamily="34" charset="0"/>
              </a:rPr>
              <a:t>Released in Phased Manner</a:t>
            </a:r>
          </a:p>
          <a:p>
            <a:pPr marL="914400" lvl="2" indent="0" algn="just">
              <a:buNone/>
            </a:pPr>
            <a:endParaRPr lang="en-US" b="1" dirty="0">
              <a:solidFill>
                <a:schemeClr val="bg1"/>
              </a:solidFill>
              <a:latin typeface="Arial" pitchFamily="34" charset="0"/>
              <a:cs typeface="Arial" pitchFamily="34" charset="0"/>
            </a:endParaRPr>
          </a:p>
          <a:p>
            <a:pPr marL="914400" lvl="2" indent="0" algn="just">
              <a:buNone/>
            </a:pPr>
            <a:endParaRPr lang="en-US" sz="900" b="1" dirty="0">
              <a:solidFill>
                <a:schemeClr val="bg1"/>
              </a:solidFill>
              <a:latin typeface="Arial" pitchFamily="34" charset="0"/>
              <a:cs typeface="Arial" pitchFamily="34" charset="0"/>
            </a:endParaRPr>
          </a:p>
          <a:p>
            <a:pPr lvl="1" algn="just">
              <a:buFont typeface="Wingdings" pitchFamily="2" charset="2"/>
              <a:buChar char="Ø"/>
            </a:pPr>
            <a:r>
              <a:rPr lang="en-US" sz="2400" b="1" dirty="0">
                <a:solidFill>
                  <a:schemeClr val="bg1"/>
                </a:solidFill>
                <a:latin typeface="Arial" pitchFamily="34" charset="0"/>
                <a:cs typeface="Arial" pitchFamily="34" charset="0"/>
              </a:rPr>
              <a:t> </a:t>
            </a:r>
            <a:r>
              <a:rPr lang="en-US" sz="2400" b="1" u="sng" dirty="0">
                <a:solidFill>
                  <a:srgbClr val="00B0F0"/>
                </a:solidFill>
                <a:latin typeface="Arial" pitchFamily="34" charset="0"/>
                <a:cs typeface="Arial" pitchFamily="34" charset="0"/>
              </a:rPr>
              <a:t>Make – II (Industry Funded)</a:t>
            </a:r>
          </a:p>
          <a:p>
            <a:pPr marL="457200" lvl="1" indent="0" algn="just">
              <a:buNone/>
            </a:pPr>
            <a:endParaRPr lang="en-US" sz="1000" b="1" dirty="0">
              <a:solidFill>
                <a:schemeClr val="bg1"/>
              </a:solidFill>
              <a:latin typeface="Arial" pitchFamily="34" charset="0"/>
              <a:cs typeface="Arial" pitchFamily="34" charset="0"/>
            </a:endParaRPr>
          </a:p>
          <a:p>
            <a:pPr lvl="2" algn="just"/>
            <a:r>
              <a:rPr lang="en-US" b="1" dirty="0">
                <a:solidFill>
                  <a:schemeClr val="bg1"/>
                </a:solidFill>
                <a:latin typeface="Arial" pitchFamily="34" charset="0"/>
                <a:cs typeface="Arial" pitchFamily="34" charset="0"/>
              </a:rPr>
              <a:t>Impetus for MSME/Start-ups</a:t>
            </a:r>
          </a:p>
          <a:p>
            <a:pPr marL="914400" lvl="2" indent="0" algn="just">
              <a:buNone/>
            </a:pPr>
            <a:endParaRPr lang="en-US" sz="800" b="1" dirty="0">
              <a:solidFill>
                <a:schemeClr val="bg1"/>
              </a:solidFill>
              <a:latin typeface="Arial" pitchFamily="34" charset="0"/>
              <a:cs typeface="Arial" pitchFamily="34" charset="0"/>
            </a:endParaRPr>
          </a:p>
          <a:p>
            <a:pPr lvl="2" algn="just"/>
            <a:r>
              <a:rPr lang="en-US" b="1" dirty="0">
                <a:solidFill>
                  <a:schemeClr val="bg1"/>
                </a:solidFill>
                <a:latin typeface="Arial" pitchFamily="34" charset="0"/>
                <a:cs typeface="Arial" pitchFamily="34" charset="0"/>
              </a:rPr>
              <a:t>Wider Participation of Indian industry</a:t>
            </a:r>
          </a:p>
          <a:p>
            <a:pPr marL="914400" lvl="2" indent="0" algn="just">
              <a:buNone/>
            </a:pPr>
            <a:endParaRPr lang="en-US" sz="700" b="1" dirty="0">
              <a:solidFill>
                <a:schemeClr val="bg1"/>
              </a:solidFill>
              <a:latin typeface="Arial" pitchFamily="34" charset="0"/>
              <a:cs typeface="Arial" pitchFamily="34" charset="0"/>
            </a:endParaRPr>
          </a:p>
          <a:p>
            <a:pPr lvl="2" algn="just"/>
            <a:r>
              <a:rPr lang="en-US" b="1" dirty="0">
                <a:solidFill>
                  <a:schemeClr val="bg1"/>
                </a:solidFill>
                <a:latin typeface="Arial" pitchFamily="34" charset="0"/>
                <a:cs typeface="Arial" pitchFamily="34" charset="0"/>
              </a:rPr>
              <a:t>Involves Prototype Development 	</a:t>
            </a:r>
          </a:p>
          <a:p>
            <a:pPr marL="914400" lvl="2" indent="0" algn="just">
              <a:buNone/>
            </a:pPr>
            <a:r>
              <a:rPr lang="en-US" b="1" dirty="0">
                <a:solidFill>
                  <a:schemeClr val="bg1"/>
                </a:solidFill>
                <a:latin typeface="Arial" pitchFamily="34" charset="0"/>
                <a:cs typeface="Arial" pitchFamily="34" charset="0"/>
              </a:rPr>
              <a:t>	</a:t>
            </a:r>
            <a:r>
              <a:rPr lang="en-US" b="1" dirty="0">
                <a:solidFill>
                  <a:schemeClr val="accent1">
                    <a:lumMod val="60000"/>
                    <a:lumOff val="40000"/>
                  </a:schemeClr>
                </a:solidFill>
                <a:latin typeface="Arial" pitchFamily="34" charset="0"/>
                <a:cs typeface="Arial" pitchFamily="34" charset="0"/>
              </a:rPr>
              <a:t>-  Focus on Import Substitution</a:t>
            </a:r>
          </a:p>
        </p:txBody>
      </p:sp>
      <p:grpSp>
        <p:nvGrpSpPr>
          <p:cNvPr id="4" name="Group 3"/>
          <p:cNvGrpSpPr/>
          <p:nvPr/>
        </p:nvGrpSpPr>
        <p:grpSpPr>
          <a:xfrm>
            <a:off x="0" y="-2628"/>
            <a:ext cx="9144000" cy="858971"/>
            <a:chOff x="0" y="-2628"/>
            <a:chExt cx="9144000" cy="858971"/>
          </a:xfrm>
        </p:grpSpPr>
        <p:sp>
          <p:nvSpPr>
            <p:cNvPr id="5" name="Title 1"/>
            <p:cNvSpPr txBox="1">
              <a:spLocks/>
            </p:cNvSpPr>
            <p:nvPr/>
          </p:nvSpPr>
          <p:spPr>
            <a:xfrm>
              <a:off x="0" y="0"/>
              <a:ext cx="9144000" cy="856343"/>
            </a:xfrm>
            <a:prstGeom prst="roundRect">
              <a:avLst/>
            </a:prstGeom>
            <a:solidFill>
              <a:srgbClr val="0070C0"/>
            </a:solidFill>
            <a:effectLst>
              <a:innerShdw blurRad="63500" dist="50800" dir="8100000">
                <a:prstClr val="black">
                  <a:alpha val="50000"/>
                </a:prstClr>
              </a:innerShdw>
              <a:softEdge rad="31750"/>
            </a:effectLst>
            <a:scene3d>
              <a:camera prst="orthographicFront"/>
              <a:lightRig rig="threePt" dir="t"/>
            </a:scene3d>
            <a:sp3d>
              <a:bevelT w="139700" h="139700" prst="divot"/>
            </a:sp3d>
          </p:spPr>
          <p:txBody>
            <a:bodyPr anchor="ctr"/>
            <a:lstStyle/>
            <a:p>
              <a:pPr algn="ctr">
                <a:defRPr/>
              </a:pPr>
              <a:r>
                <a:rPr lang="en-US" sz="3200" b="1" dirty="0">
                  <a:solidFill>
                    <a:srgbClr val="FFFF00"/>
                  </a:solidFill>
                  <a:latin typeface="Arial" pitchFamily="34" charset="0"/>
                  <a:cs typeface="Arial" pitchFamily="34" charset="0"/>
                </a:rPr>
                <a:t>“</a:t>
              </a:r>
              <a:r>
                <a:rPr lang="en-US" sz="3200" b="1" u="sng" dirty="0">
                  <a:solidFill>
                    <a:srgbClr val="FFFF00"/>
                  </a:solidFill>
                  <a:latin typeface="Arial" pitchFamily="34" charset="0"/>
                  <a:cs typeface="Arial" pitchFamily="34" charset="0"/>
                </a:rPr>
                <a:t>MAKE” – DPP 2016</a:t>
              </a:r>
              <a:endParaRPr lang="en-US" sz="3200" b="1" u="sng" dirty="0">
                <a:solidFill>
                  <a:srgbClr val="FFFF00"/>
                </a:solidFill>
                <a:latin typeface="+mj-lt"/>
                <a:ea typeface="Tahoma" panose="020B0604030504040204" pitchFamily="34" charset="0"/>
                <a:cs typeface="Tahoma" panose="020B0604030504040204"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2628"/>
              <a:ext cx="499241" cy="8589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xmlns="" val="2424228732"/>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715962"/>
          </a:xfrm>
        </p:spPr>
        <p:txBody>
          <a:bodyPr>
            <a:noAutofit/>
          </a:bodyPr>
          <a:lstStyle/>
          <a:p>
            <a:r>
              <a:rPr lang="en-IN" sz="3600" dirty="0">
                <a:solidFill>
                  <a:schemeClr val="bg1"/>
                </a:solidFill>
                <a:latin typeface="Arial" pitchFamily="34" charset="0"/>
                <a:cs typeface="Arial" pitchFamily="34" charset="0"/>
              </a:rPr>
              <a:t>RWR AND ASPJ PODS</a:t>
            </a:r>
          </a:p>
        </p:txBody>
      </p:sp>
      <p:sp>
        <p:nvSpPr>
          <p:cNvPr id="5" name="Content Placeholder 2"/>
          <p:cNvSpPr>
            <a:spLocks noGrp="1"/>
          </p:cNvSpPr>
          <p:nvPr>
            <p:ph idx="1"/>
          </p:nvPr>
        </p:nvSpPr>
        <p:spPr>
          <a:xfrm>
            <a:off x="107504" y="1196752"/>
            <a:ext cx="8928992" cy="5544616"/>
          </a:xfrm>
        </p:spPr>
        <p:txBody>
          <a:bodyPr>
            <a:normAutofit fontScale="92500" lnSpcReduction="20000"/>
          </a:bodyPr>
          <a:lstStyle/>
          <a:p>
            <a:pPr marL="0" indent="0" algn="just">
              <a:buNone/>
            </a:pPr>
            <a:r>
              <a:rPr lang="en-US" sz="2800" b="1" u="sng" dirty="0">
                <a:solidFill>
                  <a:srgbClr val="FFFF00"/>
                </a:solidFill>
                <a:latin typeface="Arial" pitchFamily="34" charset="0"/>
                <a:cs typeface="Arial" pitchFamily="34" charset="0"/>
              </a:rPr>
              <a:t>ASPJ</a:t>
            </a:r>
          </a:p>
          <a:p>
            <a:pPr algn="just"/>
            <a:r>
              <a:rPr lang="en-US" sz="2600" dirty="0">
                <a:solidFill>
                  <a:schemeClr val="bg1"/>
                </a:solidFill>
                <a:latin typeface="Arial" pitchFamily="34" charset="0"/>
                <a:cs typeface="Arial" pitchFamily="34" charset="0"/>
              </a:rPr>
              <a:t>Fully automatic, capable of intercepting, analyzing, categorizing, prioritizing and initiating optimum counter offensive using active jamming techniques against multiple threats in a dense EW environment </a:t>
            </a:r>
            <a:endParaRPr lang="en-US" sz="2400" dirty="0">
              <a:latin typeface="Arial" pitchFamily="34" charset="0"/>
              <a:cs typeface="Arial" pitchFamily="34" charset="0"/>
            </a:endParaRPr>
          </a:p>
          <a:p>
            <a:pPr marL="0" indent="0" algn="just">
              <a:buNone/>
            </a:pPr>
            <a:r>
              <a:rPr lang="en-US" sz="2800" b="1" u="sng" dirty="0">
                <a:solidFill>
                  <a:srgbClr val="FFFF00"/>
                </a:solidFill>
                <a:latin typeface="Arial" pitchFamily="34" charset="0"/>
                <a:cs typeface="Arial" pitchFamily="34" charset="0"/>
              </a:rPr>
              <a:t>RWR</a:t>
            </a:r>
          </a:p>
          <a:p>
            <a:pPr algn="just"/>
            <a:r>
              <a:rPr lang="en-US" sz="2600" dirty="0">
                <a:solidFill>
                  <a:srgbClr val="00FF99"/>
                </a:solidFill>
                <a:latin typeface="Arial" pitchFamily="34" charset="0"/>
                <a:cs typeface="Arial" pitchFamily="34" charset="0"/>
              </a:rPr>
              <a:t>Radar Warning Receiver detects and identifies various radar emitters (ground based &amp; airborne), provides direction and approximate range of emitter </a:t>
            </a:r>
          </a:p>
          <a:p>
            <a:endParaRPr lang="en-US" sz="2600" dirty="0">
              <a:latin typeface="Arial" pitchFamily="34" charset="0"/>
              <a:cs typeface="Arial" pitchFamily="34" charset="0"/>
            </a:endParaRPr>
          </a:p>
          <a:p>
            <a:r>
              <a:rPr lang="en-US" sz="2600" dirty="0">
                <a:solidFill>
                  <a:schemeClr val="accent6">
                    <a:lumMod val="75000"/>
                  </a:schemeClr>
                </a:solidFill>
                <a:latin typeface="Arial" pitchFamily="34" charset="0"/>
                <a:cs typeface="Arial" pitchFamily="34" charset="0"/>
              </a:rPr>
              <a:t>System is used to improve situational awareness </a:t>
            </a:r>
          </a:p>
          <a:p>
            <a:pPr>
              <a:buNone/>
            </a:pPr>
            <a:endParaRPr lang="en-US" sz="2600" dirty="0">
              <a:latin typeface="Arial" pitchFamily="34" charset="0"/>
              <a:cs typeface="Arial" pitchFamily="34" charset="0"/>
            </a:endParaRPr>
          </a:p>
          <a:p>
            <a:r>
              <a:rPr lang="en-US" sz="2600" dirty="0">
                <a:solidFill>
                  <a:srgbClr val="FF00FF"/>
                </a:solidFill>
                <a:latin typeface="Arial" pitchFamily="34" charset="0"/>
                <a:cs typeface="Arial" pitchFamily="34" charset="0"/>
              </a:rPr>
              <a:t>System is used for queuing the CMDS for self protection</a:t>
            </a:r>
          </a:p>
          <a:p>
            <a:pPr marL="0" indent="0">
              <a:buNone/>
            </a:pPr>
            <a:endParaRPr lang="en-US" sz="2600" dirty="0">
              <a:solidFill>
                <a:srgbClr val="FF00FF"/>
              </a:solidFill>
              <a:latin typeface="Arial" pitchFamily="34" charset="0"/>
              <a:cs typeface="Arial" pitchFamily="34" charset="0"/>
            </a:endParaRPr>
          </a:p>
          <a:p>
            <a:pPr marL="0" indent="0">
              <a:buNone/>
            </a:pPr>
            <a:r>
              <a:rPr lang="en-US" sz="2600" b="1" u="sng" dirty="0">
                <a:solidFill>
                  <a:srgbClr val="FFFF00"/>
                </a:solidFill>
                <a:latin typeface="Arial" pitchFamily="34" charset="0"/>
                <a:cs typeface="Arial" pitchFamily="34" charset="0"/>
              </a:rPr>
              <a:t>Quantity</a:t>
            </a:r>
            <a:r>
              <a:rPr lang="en-US" sz="2600" b="1" dirty="0">
                <a:solidFill>
                  <a:srgbClr val="FFFF00"/>
                </a:solidFill>
                <a:latin typeface="Arial" pitchFamily="34" charset="0"/>
                <a:cs typeface="Arial" pitchFamily="34" charset="0"/>
              </a:rPr>
              <a:t>: </a:t>
            </a:r>
            <a:r>
              <a:rPr lang="en-US" sz="2600" b="1" dirty="0">
                <a:solidFill>
                  <a:schemeClr val="bg1"/>
                </a:solidFill>
                <a:latin typeface="Arial" pitchFamily="34" charset="0"/>
                <a:cs typeface="Arial" pitchFamily="34" charset="0"/>
              </a:rPr>
              <a:t>100</a:t>
            </a:r>
            <a:endParaRPr lang="en-US" sz="2400" dirty="0">
              <a:latin typeface="Arial" pitchFamily="34" charset="0"/>
              <a:cs typeface="Arial" pitchFamily="34" charset="0"/>
            </a:endParaRPr>
          </a:p>
          <a:p>
            <a:pPr algn="just"/>
            <a:endParaRPr lang="en-US" sz="2800" dirty="0">
              <a:latin typeface="Arial" pitchFamily="34" charset="0"/>
              <a:cs typeface="Arial" pitchFamily="34" charset="0"/>
            </a:endParaRPr>
          </a:p>
        </p:txBody>
      </p:sp>
    </p:spTree>
    <p:extLst>
      <p:ext uri="{BB962C8B-B14F-4D97-AF65-F5344CB8AC3E}">
        <p14:creationId xmlns:p14="http://schemas.microsoft.com/office/powerpoint/2010/main" xmlns="" val="20742824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715962"/>
          </a:xfrm>
        </p:spPr>
        <p:txBody>
          <a:bodyPr>
            <a:noAutofit/>
          </a:bodyPr>
          <a:lstStyle/>
          <a:p>
            <a:r>
              <a:rPr lang="en-IN" sz="3600" dirty="0">
                <a:solidFill>
                  <a:schemeClr val="bg1"/>
                </a:solidFill>
                <a:latin typeface="Arial" pitchFamily="34" charset="0"/>
                <a:cs typeface="Arial" pitchFamily="34" charset="0"/>
              </a:rPr>
              <a:t>AERIAL FUSE FOR BOMB</a:t>
            </a:r>
          </a:p>
        </p:txBody>
      </p:sp>
      <p:sp>
        <p:nvSpPr>
          <p:cNvPr id="6" name="Content Placeholder 2"/>
          <p:cNvSpPr>
            <a:spLocks noGrp="1"/>
          </p:cNvSpPr>
          <p:nvPr>
            <p:ph idx="1"/>
          </p:nvPr>
        </p:nvSpPr>
        <p:spPr>
          <a:xfrm>
            <a:off x="457200" y="1412776"/>
            <a:ext cx="8579296" cy="4988024"/>
          </a:xfrm>
        </p:spPr>
        <p:txBody>
          <a:bodyPr>
            <a:noAutofit/>
          </a:bodyPr>
          <a:lstStyle/>
          <a:p>
            <a:pPr>
              <a:spcAft>
                <a:spcPts val="0"/>
              </a:spcAft>
              <a:buFont typeface="Wingdings" pitchFamily="2" charset="2"/>
              <a:buChar char="Ø"/>
            </a:pPr>
            <a:r>
              <a:rPr lang="en-IN" sz="2800" b="1" u="sng" dirty="0">
                <a:solidFill>
                  <a:srgbClr val="66FF33"/>
                </a:solidFill>
                <a:latin typeface="Arial" pitchFamily="34" charset="0"/>
                <a:cs typeface="Arial" pitchFamily="34" charset="0"/>
              </a:rPr>
              <a:t>Aerial fuse for Bomb</a:t>
            </a:r>
          </a:p>
          <a:p>
            <a:pPr marL="0" indent="0">
              <a:spcAft>
                <a:spcPts val="0"/>
              </a:spcAft>
              <a:buNone/>
            </a:pPr>
            <a:endParaRPr lang="en-IN" sz="2800" b="1" u="sng" dirty="0">
              <a:solidFill>
                <a:srgbClr val="66FF33"/>
              </a:solidFill>
              <a:latin typeface="Arial" pitchFamily="34" charset="0"/>
              <a:cs typeface="Arial" pitchFamily="34" charset="0"/>
            </a:endParaRPr>
          </a:p>
          <a:p>
            <a:pPr lvl="1" algn="just">
              <a:buFont typeface="Wingdings" pitchFamily="2" charset="2"/>
              <a:buChar char="Ø"/>
            </a:pPr>
            <a:r>
              <a:rPr lang="en-IN" sz="2000" b="1" dirty="0">
                <a:solidFill>
                  <a:schemeClr val="bg1"/>
                </a:solidFill>
                <a:latin typeface="Arial" pitchFamily="34" charset="0"/>
                <a:cs typeface="Arial" pitchFamily="34" charset="0"/>
              </a:rPr>
              <a:t>Should be capable to withstand high speed and ‘g’ forces during carriage and should be activated only when desired ‘g’ forces are attained</a:t>
            </a:r>
            <a:r>
              <a:rPr lang="en-IN" sz="1800" b="1" dirty="0">
                <a:solidFill>
                  <a:schemeClr val="bg1"/>
                </a:solidFill>
                <a:latin typeface="Arial" pitchFamily="34" charset="0"/>
                <a:cs typeface="Arial" pitchFamily="34" charset="0"/>
              </a:rPr>
              <a:t>.</a:t>
            </a:r>
          </a:p>
          <a:p>
            <a:pPr lvl="1" algn="just">
              <a:buFont typeface="Wingdings" pitchFamily="2" charset="2"/>
              <a:buChar char="Ø"/>
            </a:pPr>
            <a:endParaRPr lang="en-IN" sz="1800" b="1" dirty="0">
              <a:solidFill>
                <a:schemeClr val="bg1"/>
              </a:solidFill>
              <a:latin typeface="Arial" pitchFamily="34" charset="0"/>
              <a:cs typeface="Arial" pitchFamily="34" charset="0"/>
            </a:endParaRPr>
          </a:p>
          <a:p>
            <a:pPr marL="457200" lvl="1" indent="0" algn="just">
              <a:buNone/>
            </a:pPr>
            <a:endParaRPr lang="en-IN" sz="1800" b="1" dirty="0">
              <a:latin typeface="Arial" pitchFamily="34" charset="0"/>
              <a:cs typeface="Arial" pitchFamily="34" charset="0"/>
            </a:endParaRPr>
          </a:p>
          <a:p>
            <a:pPr marL="857250" lvl="2" indent="-457200" algn="just" fontAlgn="t">
              <a:buFont typeface="Wingdings" pitchFamily="2" charset="2"/>
              <a:buChar char="Ø"/>
            </a:pPr>
            <a:r>
              <a:rPr lang="en-US" b="1" u="sng" dirty="0">
                <a:solidFill>
                  <a:srgbClr val="FFFF00"/>
                </a:solidFill>
                <a:latin typeface="Arial" pitchFamily="34" charset="0"/>
                <a:cs typeface="Arial" pitchFamily="34" charset="0"/>
              </a:rPr>
              <a:t>Quantit</a:t>
            </a:r>
            <a:r>
              <a:rPr lang="en-US" b="1" dirty="0">
                <a:solidFill>
                  <a:srgbClr val="FFFF00"/>
                </a:solidFill>
                <a:latin typeface="Arial" pitchFamily="34" charset="0"/>
                <a:cs typeface="Arial" pitchFamily="34" charset="0"/>
              </a:rPr>
              <a:t>y:   3000 (per year)</a:t>
            </a:r>
          </a:p>
          <a:p>
            <a:pPr marL="0" lvl="2" indent="0" algn="just" fontAlgn="t">
              <a:buNone/>
            </a:pPr>
            <a:endParaRPr lang="en-US" b="1" dirty="0">
              <a:solidFill>
                <a:srgbClr val="FFFF00"/>
              </a:solidFill>
              <a:latin typeface="Arial" pitchFamily="34" charset="0"/>
              <a:cs typeface="Arial" pitchFamily="34" charset="0"/>
            </a:endParaRPr>
          </a:p>
          <a:p>
            <a:pPr marL="400050" lvl="2" indent="0" algn="just" fontAlgn="t">
              <a:buNone/>
            </a:pPr>
            <a:endParaRPr lang="en-US" b="1" dirty="0">
              <a:solidFill>
                <a:srgbClr val="FFFF00"/>
              </a:solidFill>
              <a:latin typeface="Arial" pitchFamily="34" charset="0"/>
              <a:cs typeface="Arial" pitchFamily="34" charset="0"/>
            </a:endParaRPr>
          </a:p>
          <a:p>
            <a:pPr marL="457200" lvl="1" indent="-457200" algn="just" fontAlgn="t">
              <a:buFont typeface="Wingdings" pitchFamily="2" charset="2"/>
              <a:buChar char="Ø"/>
            </a:pPr>
            <a:endParaRPr lang="en-US" sz="2400" b="1" dirty="0">
              <a:solidFill>
                <a:srgbClr val="00FF00"/>
              </a:solidFill>
              <a:latin typeface="Arial" pitchFamily="34" charset="0"/>
              <a:cs typeface="Arial" pitchFamily="34" charset="0"/>
            </a:endParaRPr>
          </a:p>
          <a:p>
            <a:pPr marL="0" indent="0" algn="just" fontAlgn="t">
              <a:buNone/>
            </a:pPr>
            <a:endParaRPr lang="en-IN" sz="2800" b="1" dirty="0">
              <a:latin typeface="Arial" pitchFamily="34" charset="0"/>
              <a:cs typeface="Arial" pitchFamily="34" charset="0"/>
            </a:endParaRPr>
          </a:p>
          <a:p>
            <a:pPr>
              <a:buFont typeface="Wingdings" pitchFamily="2" charset="2"/>
              <a:buChar char="Ø"/>
            </a:pPr>
            <a:endParaRPr lang="en-IN" sz="2800" dirty="0"/>
          </a:p>
        </p:txBody>
      </p:sp>
    </p:spTree>
    <p:extLst>
      <p:ext uri="{BB962C8B-B14F-4D97-AF65-F5344CB8AC3E}">
        <p14:creationId xmlns:p14="http://schemas.microsoft.com/office/powerpoint/2010/main" xmlns="" val="2353083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Autofit/>
          </a:bodyPr>
          <a:lstStyle/>
          <a:p>
            <a:r>
              <a:rPr lang="en-IN" sz="3600" dirty="0">
                <a:solidFill>
                  <a:schemeClr val="bg1"/>
                </a:solidFill>
                <a:latin typeface="Arial" pitchFamily="34" charset="0"/>
                <a:cs typeface="Arial" pitchFamily="34" charset="0"/>
              </a:rPr>
              <a:t> 125 KG BOMB</a:t>
            </a:r>
          </a:p>
        </p:txBody>
      </p:sp>
      <p:sp>
        <p:nvSpPr>
          <p:cNvPr id="6" name="Content Placeholder 2"/>
          <p:cNvSpPr>
            <a:spLocks noGrp="1"/>
          </p:cNvSpPr>
          <p:nvPr>
            <p:ph idx="1"/>
          </p:nvPr>
        </p:nvSpPr>
        <p:spPr>
          <a:xfrm>
            <a:off x="457200" y="1412776"/>
            <a:ext cx="8579296" cy="5688632"/>
          </a:xfrm>
        </p:spPr>
        <p:txBody>
          <a:bodyPr>
            <a:noAutofit/>
          </a:bodyPr>
          <a:lstStyle/>
          <a:p>
            <a:pPr algn="just" fontAlgn="base">
              <a:spcBef>
                <a:spcPts val="600"/>
              </a:spcBef>
              <a:spcAft>
                <a:spcPts val="600"/>
              </a:spcAft>
              <a:buFont typeface="Wingdings" pitchFamily="2" charset="2"/>
              <a:buChar char="Ø"/>
            </a:pPr>
            <a:r>
              <a:rPr lang="en-US" sz="2800" b="1" u="sng" dirty="0">
                <a:solidFill>
                  <a:srgbClr val="FFFF00"/>
                </a:solidFill>
                <a:latin typeface="Arial" pitchFamily="34" charset="0"/>
                <a:cs typeface="Arial" pitchFamily="34" charset="0"/>
              </a:rPr>
              <a:t>Brief</a:t>
            </a:r>
            <a:r>
              <a:rPr lang="en-US" sz="2800" b="1" dirty="0">
                <a:latin typeface="Arial" pitchFamily="34" charset="0"/>
                <a:cs typeface="Arial" pitchFamily="34" charset="0"/>
              </a:rPr>
              <a:t> :</a:t>
            </a:r>
          </a:p>
          <a:p>
            <a:pPr lvl="1">
              <a:buFont typeface="Wingdings" pitchFamily="2" charset="2"/>
              <a:buChar char="Ø"/>
            </a:pPr>
            <a:r>
              <a:rPr lang="en-IN" sz="2000" b="1" dirty="0">
                <a:solidFill>
                  <a:srgbClr val="66FF33"/>
                </a:solidFill>
                <a:latin typeface="Arial" pitchFamily="34" charset="0"/>
                <a:cs typeface="Arial" pitchFamily="34" charset="0"/>
              </a:rPr>
              <a:t>Design &amp; development of 125 Kg Bomb (akin to MK-81 Bomb)</a:t>
            </a:r>
          </a:p>
          <a:p>
            <a:pPr marL="457200" lvl="1" indent="0">
              <a:buNone/>
            </a:pPr>
            <a:endParaRPr lang="en-IN" sz="2000" b="1" dirty="0">
              <a:solidFill>
                <a:srgbClr val="66FF33"/>
              </a:solidFill>
              <a:latin typeface="Arial" pitchFamily="34" charset="0"/>
              <a:cs typeface="Arial" pitchFamily="34" charset="0"/>
            </a:endParaRPr>
          </a:p>
          <a:p>
            <a:pPr lvl="1" algn="just">
              <a:buFont typeface="Wingdings" pitchFamily="2" charset="2"/>
              <a:buChar char="Ø"/>
            </a:pPr>
            <a:r>
              <a:rPr lang="en-IN" sz="2000" b="1" dirty="0">
                <a:solidFill>
                  <a:schemeClr val="bg1"/>
                </a:solidFill>
                <a:latin typeface="Arial" pitchFamily="34" charset="0"/>
                <a:cs typeface="Arial" pitchFamily="34" charset="0"/>
              </a:rPr>
              <a:t>The bomb should have facility for nose fusing as well as tail fusing of the store with fuse AVU-ETM/ETMA and any futuristic fuse</a:t>
            </a:r>
          </a:p>
          <a:p>
            <a:pPr marL="457200" lvl="1" indent="0" algn="just">
              <a:buNone/>
            </a:pPr>
            <a:endParaRPr lang="en-IN" sz="2000" b="1" dirty="0">
              <a:latin typeface="Arial" pitchFamily="34" charset="0"/>
              <a:ea typeface="Calibri"/>
              <a:cs typeface="Arial" pitchFamily="34" charset="0"/>
            </a:endParaRPr>
          </a:p>
          <a:p>
            <a:pPr marL="857250" lvl="1" indent="-457200" algn="just" fontAlgn="t">
              <a:buFont typeface="Wingdings" pitchFamily="2" charset="2"/>
              <a:buChar char="Ø"/>
            </a:pPr>
            <a:r>
              <a:rPr lang="en-US" sz="2400" b="1" u="sng" dirty="0">
                <a:solidFill>
                  <a:srgbClr val="FFFF00"/>
                </a:solidFill>
                <a:latin typeface="Arial" pitchFamily="34" charset="0"/>
                <a:cs typeface="Arial" pitchFamily="34" charset="0"/>
              </a:rPr>
              <a:t>Quantity</a:t>
            </a:r>
            <a:r>
              <a:rPr lang="en-US" sz="2400" b="1" dirty="0">
                <a:solidFill>
                  <a:srgbClr val="FFFF00"/>
                </a:solidFill>
                <a:latin typeface="Arial" pitchFamily="34" charset="0"/>
                <a:cs typeface="Arial" pitchFamily="34" charset="0"/>
              </a:rPr>
              <a:t>:</a:t>
            </a:r>
            <a:r>
              <a:rPr lang="en-US" sz="2400" b="1" dirty="0">
                <a:latin typeface="Arial" pitchFamily="34" charset="0"/>
                <a:cs typeface="Arial" pitchFamily="34" charset="0"/>
              </a:rPr>
              <a:t> 	</a:t>
            </a:r>
            <a:r>
              <a:rPr lang="en-IN" sz="2400" b="1" dirty="0">
                <a:solidFill>
                  <a:schemeClr val="bg1"/>
                </a:solidFill>
                <a:latin typeface="Arial" pitchFamily="34" charset="0"/>
                <a:cs typeface="Arial" pitchFamily="34" charset="0"/>
              </a:rPr>
              <a:t>500</a:t>
            </a:r>
            <a:endParaRPr lang="en-IN" b="1" dirty="0">
              <a:solidFill>
                <a:srgbClr val="66FF33"/>
              </a:solidFill>
              <a:latin typeface="Arial" pitchFamily="34" charset="0"/>
              <a:cs typeface="Arial" pitchFamily="34" charset="0"/>
            </a:endParaRPr>
          </a:p>
          <a:p>
            <a:pPr marL="0" indent="0">
              <a:buNone/>
            </a:pPr>
            <a:endParaRPr lang="en-IN" sz="2800" dirty="0"/>
          </a:p>
        </p:txBody>
      </p:sp>
    </p:spTree>
    <p:extLst>
      <p:ext uri="{BB962C8B-B14F-4D97-AF65-F5344CB8AC3E}">
        <p14:creationId xmlns:p14="http://schemas.microsoft.com/office/powerpoint/2010/main" xmlns="" val="42358668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46040"/>
            <a:ext cx="8229600" cy="1143000"/>
          </a:xfrm>
        </p:spPr>
        <p:txBody>
          <a:bodyPr>
            <a:normAutofit fontScale="90000"/>
          </a:bodyPr>
          <a:lstStyle/>
          <a:p>
            <a:r>
              <a:rPr lang="en-IN" dirty="0">
                <a:solidFill>
                  <a:schemeClr val="bg1"/>
                </a:solidFill>
              </a:rPr>
              <a:t/>
            </a:r>
            <a:br>
              <a:rPr lang="en-IN" dirty="0">
                <a:solidFill>
                  <a:schemeClr val="bg1"/>
                </a:solidFill>
              </a:rPr>
            </a:br>
            <a:r>
              <a:rPr lang="en-IN" dirty="0">
                <a:solidFill>
                  <a:schemeClr val="bg1"/>
                </a:solidFill>
                <a:latin typeface="Arial" pitchFamily="34" charset="0"/>
                <a:cs typeface="Arial" pitchFamily="34" charset="0"/>
              </a:rPr>
              <a:t>70 mm AIR TO GROUND ROCKETS</a:t>
            </a:r>
          </a:p>
        </p:txBody>
      </p:sp>
      <p:pic>
        <p:nvPicPr>
          <p:cNvPr id="1026" name="Picture 2" descr="C:\Users\25762\Desktop\Make in India-current\Cases\Air to Ground Rockets\Picture70.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7504" y="1124744"/>
            <a:ext cx="1470901" cy="4392488"/>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25762\Desktop\Make in India-current\Cases\Air to Ground Rockets\Picture70-2.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652196" y="1124744"/>
            <a:ext cx="1384300" cy="45365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349365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17523"/>
            <a:ext cx="6705600" cy="4525963"/>
          </a:xfrm>
        </p:spPr>
        <p:txBody>
          <a:bodyPr>
            <a:noAutofit/>
          </a:bodyPr>
          <a:lstStyle/>
          <a:p>
            <a:pPr algn="just" fontAlgn="base">
              <a:spcBef>
                <a:spcPts val="600"/>
              </a:spcBef>
              <a:spcAft>
                <a:spcPts val="600"/>
              </a:spcAft>
              <a:buFont typeface="Wingdings" pitchFamily="2" charset="2"/>
              <a:buChar char="Ø"/>
            </a:pPr>
            <a:r>
              <a:rPr lang="en-US" sz="2400" b="1" u="sng" dirty="0">
                <a:solidFill>
                  <a:srgbClr val="FFFF00"/>
                </a:solidFill>
                <a:latin typeface="Arial" pitchFamily="34" charset="0"/>
                <a:cs typeface="Arial" pitchFamily="34" charset="0"/>
              </a:rPr>
              <a:t>Brief</a:t>
            </a:r>
            <a:r>
              <a:rPr lang="en-US" sz="2400" b="1" dirty="0">
                <a:latin typeface="Arial" pitchFamily="34" charset="0"/>
                <a:cs typeface="Arial" pitchFamily="34" charset="0"/>
              </a:rPr>
              <a:t> :</a:t>
            </a:r>
          </a:p>
          <a:p>
            <a:pPr lvl="1" algn="just" fontAlgn="base">
              <a:spcBef>
                <a:spcPts val="600"/>
              </a:spcBef>
              <a:spcAft>
                <a:spcPts val="600"/>
              </a:spcAft>
              <a:buFont typeface="Wingdings" pitchFamily="2" charset="2"/>
              <a:buChar char="Ø"/>
            </a:pPr>
            <a:r>
              <a:rPr lang="en-US" sz="2400" b="1" dirty="0">
                <a:solidFill>
                  <a:srgbClr val="FFC000"/>
                </a:solidFill>
                <a:latin typeface="Arial" pitchFamily="34" charset="0"/>
                <a:cs typeface="Arial" pitchFamily="34" charset="0"/>
              </a:rPr>
              <a:t>Development of 70 mm air to ground rockets for various platforms of IAF</a:t>
            </a:r>
          </a:p>
          <a:p>
            <a:pPr lvl="1" algn="just" fontAlgn="base">
              <a:spcBef>
                <a:spcPts val="600"/>
              </a:spcBef>
              <a:spcAft>
                <a:spcPts val="600"/>
              </a:spcAft>
              <a:buFont typeface="Wingdings" pitchFamily="2" charset="2"/>
              <a:buChar char="Ø"/>
            </a:pPr>
            <a:r>
              <a:rPr lang="en-US" sz="2400" b="1" dirty="0">
                <a:solidFill>
                  <a:srgbClr val="66FF33"/>
                </a:solidFill>
                <a:latin typeface="Arial" pitchFamily="34" charset="0"/>
                <a:cs typeface="Arial" pitchFamily="34" charset="0"/>
              </a:rPr>
              <a:t>Requirement large and recurring</a:t>
            </a:r>
          </a:p>
          <a:p>
            <a:pPr algn="just" fontAlgn="t">
              <a:buFont typeface="Wingdings" pitchFamily="2" charset="2"/>
              <a:buChar char="Ø"/>
            </a:pPr>
            <a:r>
              <a:rPr lang="en-US" sz="2400" b="1" u="sng" dirty="0">
                <a:solidFill>
                  <a:srgbClr val="FFFF00"/>
                </a:solidFill>
                <a:latin typeface="Arial" pitchFamily="34" charset="0"/>
                <a:cs typeface="Arial" pitchFamily="34" charset="0"/>
              </a:rPr>
              <a:t>Quantity</a:t>
            </a:r>
            <a:r>
              <a:rPr lang="en-US" sz="2400" b="1" dirty="0">
                <a:solidFill>
                  <a:srgbClr val="FFFF00"/>
                </a:solidFill>
                <a:latin typeface="Arial" pitchFamily="34" charset="0"/>
                <a:cs typeface="Arial" pitchFamily="34" charset="0"/>
              </a:rPr>
              <a:t>:</a:t>
            </a:r>
            <a:r>
              <a:rPr lang="en-US" sz="2400" b="1" dirty="0">
                <a:latin typeface="Arial" pitchFamily="34" charset="0"/>
                <a:cs typeface="Arial" pitchFamily="34" charset="0"/>
              </a:rPr>
              <a:t> 	</a:t>
            </a:r>
            <a:r>
              <a:rPr lang="en-IN" sz="2400" b="1" dirty="0">
                <a:solidFill>
                  <a:schemeClr val="bg1"/>
                </a:solidFill>
                <a:latin typeface="Arial" pitchFamily="34" charset="0"/>
                <a:cs typeface="Arial" pitchFamily="34" charset="0"/>
              </a:rPr>
              <a:t>80,000 (total) (over 3-5 years).</a:t>
            </a:r>
          </a:p>
          <a:p>
            <a:pPr marL="0" indent="0" algn="just" fontAlgn="t">
              <a:buNone/>
            </a:pPr>
            <a:endParaRPr lang="en-IN" sz="2400" b="1" dirty="0">
              <a:latin typeface="Arial" pitchFamily="34" charset="0"/>
              <a:cs typeface="Arial" pitchFamily="34" charset="0"/>
            </a:endParaRPr>
          </a:p>
          <a:p>
            <a:pPr algn="just" fontAlgn="t">
              <a:buFont typeface="Wingdings" pitchFamily="2" charset="2"/>
              <a:buChar char="Ø"/>
            </a:pPr>
            <a:r>
              <a:rPr lang="en-IN" sz="2400" b="1" u="sng" dirty="0">
                <a:solidFill>
                  <a:srgbClr val="FFFF00"/>
                </a:solidFill>
                <a:latin typeface="Arial" pitchFamily="34" charset="0"/>
                <a:cs typeface="Arial" pitchFamily="34" charset="0"/>
              </a:rPr>
              <a:t>Approx. Cost </a:t>
            </a:r>
            <a:r>
              <a:rPr lang="en-IN" sz="2400" b="1" dirty="0">
                <a:solidFill>
                  <a:srgbClr val="FFFF00"/>
                </a:solidFill>
                <a:latin typeface="Arial" pitchFamily="34" charset="0"/>
                <a:cs typeface="Arial" pitchFamily="34" charset="0"/>
              </a:rPr>
              <a:t>:</a:t>
            </a:r>
            <a:r>
              <a:rPr lang="en-IN" sz="2400" dirty="0">
                <a:solidFill>
                  <a:srgbClr val="FFFF00"/>
                </a:solidFill>
                <a:latin typeface="Arial" pitchFamily="34" charset="0"/>
                <a:cs typeface="Arial" pitchFamily="34" charset="0"/>
              </a:rPr>
              <a:t> 	</a:t>
            </a:r>
            <a:r>
              <a:rPr lang="en-IN" sz="2400" b="1" dirty="0">
                <a:solidFill>
                  <a:srgbClr val="00FF99"/>
                </a:solidFill>
                <a:latin typeface="Arial" pitchFamily="34" charset="0"/>
                <a:cs typeface="Arial" pitchFamily="34" charset="0"/>
              </a:rPr>
              <a:t>Feasibility study in progress</a:t>
            </a:r>
          </a:p>
        </p:txBody>
      </p:sp>
      <p:sp>
        <p:nvSpPr>
          <p:cNvPr id="5" name="Title 1"/>
          <p:cNvSpPr txBox="1">
            <a:spLocks/>
          </p:cNvSpPr>
          <p:nvPr/>
        </p:nvSpPr>
        <p:spPr>
          <a:xfrm>
            <a:off x="214282" y="152400"/>
            <a:ext cx="8715436"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u="sng" kern="1200">
                <a:solidFill>
                  <a:srgbClr val="FFFF00"/>
                </a:solidFill>
                <a:latin typeface="+mj-lt"/>
                <a:ea typeface="+mj-ea"/>
                <a:cs typeface="+mj-cs"/>
              </a:defRPr>
            </a:lvl1pPr>
          </a:lstStyle>
          <a:p>
            <a:r>
              <a:rPr lang="en-IN" sz="4000" dirty="0">
                <a:latin typeface="Arial" pitchFamily="34" charset="0"/>
                <a:cs typeface="Arial" pitchFamily="34" charset="0"/>
              </a:rPr>
              <a:t>70 mm AIR TO GROUND ROCKETS</a:t>
            </a:r>
          </a:p>
        </p:txBody>
      </p:sp>
      <p:pic>
        <p:nvPicPr>
          <p:cNvPr id="1026" name="Picture 2" descr="Q:\GIRI\Miscellaneous\Make in India\Cases\Air to Ground Rockets\Picture70-2.png"/>
          <p:cNvPicPr>
            <a:picLocks noChangeAspect="1" noChangeArrowheads="1"/>
          </p:cNvPicPr>
          <p:nvPr/>
        </p:nvPicPr>
        <p:blipFill>
          <a:blip r:embed="rId3">
            <a:extLst>
              <a:ext uri="{BEBA8EAE-BF5A-486C-A8C5-ECC9F3942E4B}">
                <a14:imgProps xmlns:a14="http://schemas.microsoft.com/office/drawing/2010/main" xmlns="">
                  <a14:imgLayer r:embed="rId4">
                    <a14:imgEffect>
                      <a14:brightnessContrast bright="40000" contrast="-40000"/>
                    </a14:imgEffect>
                  </a14:imgLayer>
                </a14:imgProps>
              </a:ext>
              <a:ext uri="{28A0092B-C50C-407E-A947-70E740481C1C}">
                <a14:useLocalDpi xmlns:a14="http://schemas.microsoft.com/office/drawing/2010/main" xmlns="" val="0"/>
              </a:ext>
            </a:extLst>
          </a:blip>
          <a:srcRect/>
          <a:stretch>
            <a:fillRect/>
          </a:stretch>
        </p:blipFill>
        <p:spPr bwMode="auto">
          <a:xfrm>
            <a:off x="7364786" y="1317523"/>
            <a:ext cx="1383678" cy="49373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559564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fontScale="90000"/>
          </a:bodyPr>
          <a:lstStyle/>
          <a:p>
            <a:r>
              <a:rPr lang="en-US" dirty="0">
                <a:solidFill>
                  <a:schemeClr val="bg1"/>
                </a:solidFill>
                <a:latin typeface="Arial" pitchFamily="34" charset="0"/>
                <a:cs typeface="Arial" pitchFamily="34" charset="0"/>
              </a:rPr>
              <a:t>FOLDABLE FIBREGLASS MAT (FFM)</a:t>
            </a:r>
            <a:endParaRPr lang="en-US" dirty="0">
              <a:solidFill>
                <a:schemeClr val="bg1"/>
              </a:solidFill>
            </a:endParaRPr>
          </a:p>
        </p:txBody>
      </p:sp>
      <p:sp>
        <p:nvSpPr>
          <p:cNvPr id="3" name="Content Placeholder 2"/>
          <p:cNvSpPr>
            <a:spLocks noGrp="1"/>
          </p:cNvSpPr>
          <p:nvPr>
            <p:ph idx="1"/>
          </p:nvPr>
        </p:nvSpPr>
        <p:spPr>
          <a:xfrm>
            <a:off x="228600" y="914400"/>
            <a:ext cx="8686800" cy="5486400"/>
          </a:xfrm>
        </p:spPr>
        <p:txBody>
          <a:bodyPr>
            <a:noAutofit/>
          </a:bodyPr>
          <a:lstStyle/>
          <a:p>
            <a:pPr marL="0" indent="0" algn="just">
              <a:buNone/>
            </a:pPr>
            <a:r>
              <a:rPr lang="en-US" sz="2400" b="1" u="sng" dirty="0">
                <a:solidFill>
                  <a:schemeClr val="bg1"/>
                </a:solidFill>
                <a:latin typeface="Arial" pitchFamily="34" charset="0"/>
                <a:cs typeface="Arial" pitchFamily="34" charset="0"/>
              </a:rPr>
              <a:t>Brief</a:t>
            </a:r>
            <a:endParaRPr lang="en-US" sz="2400" dirty="0">
              <a:solidFill>
                <a:schemeClr val="bg1"/>
              </a:solidFill>
              <a:latin typeface="Arial" pitchFamily="34" charset="0"/>
              <a:cs typeface="Arial" pitchFamily="34" charset="0"/>
            </a:endParaRPr>
          </a:p>
          <a:p>
            <a:pPr algn="just"/>
            <a:r>
              <a:rPr lang="en-US" sz="2400" dirty="0">
                <a:solidFill>
                  <a:srgbClr val="FFFF00"/>
                </a:solidFill>
                <a:latin typeface="Arial" pitchFamily="34" charset="0"/>
                <a:cs typeface="Arial" pitchFamily="34" charset="0"/>
              </a:rPr>
              <a:t>Rigid, light weight composite material reinforced with specially developed </a:t>
            </a:r>
            <a:r>
              <a:rPr lang="en-US" sz="2400" dirty="0" err="1">
                <a:solidFill>
                  <a:srgbClr val="FFFF00"/>
                </a:solidFill>
                <a:latin typeface="Arial" pitchFamily="34" charset="0"/>
                <a:cs typeface="Arial" pitchFamily="34" charset="0"/>
              </a:rPr>
              <a:t>fibre</a:t>
            </a:r>
            <a:r>
              <a:rPr lang="en-US" sz="2400" dirty="0">
                <a:solidFill>
                  <a:srgbClr val="FFFF00"/>
                </a:solidFill>
                <a:latin typeface="Arial" pitchFamily="34" charset="0"/>
                <a:cs typeface="Arial" pitchFamily="34" charset="0"/>
              </a:rPr>
              <a:t> glass </a:t>
            </a:r>
            <a:r>
              <a:rPr lang="en-US" sz="2400" dirty="0" err="1">
                <a:solidFill>
                  <a:srgbClr val="FFFF00"/>
                </a:solidFill>
                <a:latin typeface="Arial" pitchFamily="34" charset="0"/>
                <a:cs typeface="Arial" pitchFamily="34" charset="0"/>
              </a:rPr>
              <a:t>polyster</a:t>
            </a:r>
            <a:r>
              <a:rPr lang="en-US" sz="2400" dirty="0">
                <a:solidFill>
                  <a:srgbClr val="FFFF00"/>
                </a:solidFill>
                <a:latin typeface="Arial" pitchFamily="34" charset="0"/>
                <a:cs typeface="Arial" pitchFamily="34" charset="0"/>
              </a:rPr>
              <a:t> resin weaved and cut to shape to provide the mat. New technique to repair large size crater. </a:t>
            </a:r>
          </a:p>
          <a:p>
            <a:r>
              <a:rPr lang="en-US" sz="2400" b="1" u="sng" dirty="0" err="1">
                <a:solidFill>
                  <a:srgbClr val="00FF00"/>
                </a:solidFill>
                <a:latin typeface="Arial" pitchFamily="34" charset="0"/>
                <a:cs typeface="Arial" pitchFamily="34" charset="0"/>
              </a:rPr>
              <a:t>Qty</a:t>
            </a:r>
            <a:r>
              <a:rPr lang="en-US" sz="2400" b="1" u="sng" dirty="0">
                <a:solidFill>
                  <a:srgbClr val="00FF00"/>
                </a:solidFill>
                <a:latin typeface="Arial" pitchFamily="34" charset="0"/>
                <a:cs typeface="Arial" pitchFamily="34" charset="0"/>
              </a:rPr>
              <a:t> to be procured</a:t>
            </a:r>
            <a:r>
              <a:rPr lang="en-US" sz="2400" dirty="0">
                <a:solidFill>
                  <a:srgbClr val="00FF00"/>
                </a:solidFill>
                <a:latin typeface="Arial" pitchFamily="34" charset="0"/>
                <a:cs typeface="Arial" pitchFamily="34" charset="0"/>
              </a:rPr>
              <a:t> – Approx. 122 sets per year</a:t>
            </a:r>
            <a:endParaRPr lang="en-US" sz="2400" dirty="0">
              <a:latin typeface="Arial" pitchFamily="34" charset="0"/>
              <a:cs typeface="Arial" pitchFamily="34" charset="0"/>
            </a:endParaRPr>
          </a:p>
          <a:p>
            <a:pPr algn="just"/>
            <a:r>
              <a:rPr lang="en-US" sz="2400" b="1" u="sng" dirty="0">
                <a:solidFill>
                  <a:srgbClr val="FFFF00"/>
                </a:solidFill>
                <a:latin typeface="Arial" pitchFamily="34" charset="0"/>
                <a:cs typeface="Arial" pitchFamily="34" charset="0"/>
              </a:rPr>
              <a:t>Cost</a:t>
            </a:r>
            <a:r>
              <a:rPr lang="en-US" sz="2400" dirty="0">
                <a:solidFill>
                  <a:srgbClr val="FFFF00"/>
                </a:solidFill>
                <a:latin typeface="Arial" pitchFamily="34" charset="0"/>
                <a:cs typeface="Arial" pitchFamily="34" charset="0"/>
              </a:rPr>
              <a:t> - </a:t>
            </a:r>
            <a:r>
              <a:rPr lang="en-US" sz="2400" dirty="0" err="1">
                <a:solidFill>
                  <a:schemeClr val="bg1"/>
                </a:solidFill>
                <a:latin typeface="Arial" pitchFamily="34" charset="0"/>
                <a:cs typeface="Arial" pitchFamily="34" charset="0"/>
              </a:rPr>
              <a:t>Rs</a:t>
            </a:r>
            <a:r>
              <a:rPr lang="en-US" sz="2400" dirty="0">
                <a:solidFill>
                  <a:schemeClr val="bg1"/>
                </a:solidFill>
                <a:latin typeface="Arial" pitchFamily="34" charset="0"/>
                <a:cs typeface="Arial" pitchFamily="34" charset="0"/>
              </a:rPr>
              <a:t> 192 </a:t>
            </a:r>
            <a:r>
              <a:rPr lang="en-US" sz="2400" dirty="0" err="1">
                <a:solidFill>
                  <a:schemeClr val="bg1"/>
                </a:solidFill>
                <a:latin typeface="Arial" pitchFamily="34" charset="0"/>
                <a:cs typeface="Arial" pitchFamily="34" charset="0"/>
              </a:rPr>
              <a:t>crores</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approx</a:t>
            </a:r>
            <a:r>
              <a:rPr lang="en-US" sz="2400" dirty="0">
                <a:solidFill>
                  <a:schemeClr val="bg1"/>
                </a:solidFill>
                <a:latin typeface="Arial" pitchFamily="34" charset="0"/>
                <a:cs typeface="Arial" pitchFamily="34" charset="0"/>
              </a:rPr>
              <a:t> ( to be ascertained during industry interaction/feasibility study)</a:t>
            </a:r>
          </a:p>
          <a:p>
            <a:pPr algn="just"/>
            <a:r>
              <a:rPr lang="en-US" sz="2400" b="1" u="sng" dirty="0">
                <a:solidFill>
                  <a:srgbClr val="FFFF00"/>
                </a:solidFill>
                <a:latin typeface="Arial" pitchFamily="34" charset="0"/>
                <a:cs typeface="Arial" pitchFamily="34" charset="0"/>
              </a:rPr>
              <a:t>Timeline</a:t>
            </a:r>
            <a:r>
              <a:rPr lang="en-US" sz="2400" u="sng" dirty="0">
                <a:latin typeface="Arial" pitchFamily="34" charset="0"/>
                <a:cs typeface="Arial" pitchFamily="34" charset="0"/>
              </a:rPr>
              <a:t> </a:t>
            </a:r>
            <a:r>
              <a:rPr lang="en-US" sz="2400" dirty="0">
                <a:latin typeface="Arial" pitchFamily="34" charset="0"/>
                <a:cs typeface="Arial" pitchFamily="34" charset="0"/>
              </a:rPr>
              <a:t>– </a:t>
            </a:r>
            <a:r>
              <a:rPr lang="en-US" sz="2400" dirty="0">
                <a:solidFill>
                  <a:schemeClr val="bg1"/>
                </a:solidFill>
                <a:latin typeface="Arial" pitchFamily="34" charset="0"/>
                <a:cs typeface="Arial" pitchFamily="34" charset="0"/>
              </a:rPr>
              <a:t>2 </a:t>
            </a:r>
            <a:r>
              <a:rPr lang="en-US" sz="2400" dirty="0" err="1">
                <a:solidFill>
                  <a:schemeClr val="bg1"/>
                </a:solidFill>
                <a:latin typeface="Arial" pitchFamily="34" charset="0"/>
                <a:cs typeface="Arial" pitchFamily="34" charset="0"/>
              </a:rPr>
              <a:t>yrs</a:t>
            </a:r>
            <a:endParaRPr lang="en-US" sz="2400" dirty="0">
              <a:solidFill>
                <a:schemeClr val="bg1"/>
              </a:solidFill>
              <a:latin typeface="Arial" pitchFamily="34" charset="0"/>
              <a:cs typeface="Arial" pitchFamily="34" charset="0"/>
            </a:endParaRPr>
          </a:p>
          <a:p>
            <a:pPr algn="just"/>
            <a:endParaRPr lang="en-US" sz="2400" dirty="0">
              <a:solidFill>
                <a:srgbClr val="FFFF00"/>
              </a:solidFill>
              <a:latin typeface="Arial" pitchFamily="34" charset="0"/>
              <a:cs typeface="Arial" pitchFamily="34" charset="0"/>
            </a:endParaRPr>
          </a:p>
          <a:p>
            <a:pPr algn="just"/>
            <a:endParaRPr lang="en-US" sz="2400" dirty="0">
              <a:latin typeface="Arial" pitchFamily="34" charset="0"/>
              <a:cs typeface="Arial" pitchFamily="34" charset="0"/>
            </a:endParaRPr>
          </a:p>
        </p:txBody>
      </p:sp>
    </p:spTree>
    <p:extLst>
      <p:ext uri="{BB962C8B-B14F-4D97-AF65-F5344CB8AC3E}">
        <p14:creationId xmlns:p14="http://schemas.microsoft.com/office/powerpoint/2010/main" xmlns="" val="23432667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32048" y="260648"/>
            <a:ext cx="8229600" cy="715962"/>
          </a:xfrm>
        </p:spPr>
        <p:txBody>
          <a:bodyPr>
            <a:noAutofit/>
          </a:bodyPr>
          <a:lstStyle/>
          <a:p>
            <a:r>
              <a:rPr lang="en-IN" sz="3600" dirty="0">
                <a:solidFill>
                  <a:schemeClr val="bg1"/>
                </a:solidFill>
                <a:latin typeface="Arial" pitchFamily="34" charset="0"/>
                <a:cs typeface="Arial" pitchFamily="34" charset="0"/>
              </a:rPr>
              <a:t>GARUD AMMUNITION</a:t>
            </a:r>
          </a:p>
        </p:txBody>
      </p:sp>
      <p:pic>
        <p:nvPicPr>
          <p:cNvPr id="4" name="Content Placeholder 5"/>
          <p:cNvPicPr>
            <a:picLocks noChangeAspect="1"/>
          </p:cNvPicPr>
          <p:nvPr/>
        </p:nvPicPr>
        <p:blipFill rotWithShape="1">
          <a:blip r:embed="rId3" cstate="print">
            <a:extLst>
              <a:ext uri="{BEBA8EAE-BF5A-486C-A8C5-ECC9F3942E4B}">
                <a14:imgProps xmlns:a14="http://schemas.microsoft.com/office/drawing/2010/main" xmlns="">
                  <a14:imgLayer r:embed="rId4">
                    <a14:imgEffect>
                      <a14:brightnessContrast bright="-71000"/>
                    </a14:imgEffect>
                  </a14:imgLayer>
                </a14:imgProps>
              </a:ext>
              <a:ext uri="{28A0092B-C50C-407E-A947-70E740481C1C}">
                <a14:useLocalDpi xmlns:a14="http://schemas.microsoft.com/office/drawing/2010/main" xmlns="" val="0"/>
              </a:ext>
            </a:extLst>
          </a:blip>
          <a:srcRect b="3750"/>
          <a:stretch/>
        </p:blipFill>
        <p:spPr>
          <a:xfrm>
            <a:off x="0" y="1340768"/>
            <a:ext cx="9144000" cy="5441031"/>
          </a:xfrm>
          <a:prstGeom prst="rect">
            <a:avLst/>
          </a:prstGeom>
        </p:spPr>
      </p:pic>
      <p:sp>
        <p:nvSpPr>
          <p:cNvPr id="6" name="Content Placeholder 2"/>
          <p:cNvSpPr>
            <a:spLocks noGrp="1"/>
          </p:cNvSpPr>
          <p:nvPr>
            <p:ph idx="1"/>
          </p:nvPr>
        </p:nvSpPr>
        <p:spPr>
          <a:xfrm>
            <a:off x="282352" y="1143000"/>
            <a:ext cx="8579296" cy="5256584"/>
          </a:xfrm>
        </p:spPr>
        <p:txBody>
          <a:bodyPr>
            <a:noAutofit/>
          </a:bodyPr>
          <a:lstStyle/>
          <a:p>
            <a:pPr algn="just" fontAlgn="base">
              <a:spcBef>
                <a:spcPts val="600"/>
              </a:spcBef>
              <a:spcAft>
                <a:spcPts val="600"/>
              </a:spcAft>
              <a:buFont typeface="Wingdings" pitchFamily="2" charset="2"/>
              <a:buChar char="Ø"/>
            </a:pPr>
            <a:r>
              <a:rPr lang="en-US" sz="2400" b="1" u="sng" dirty="0">
                <a:solidFill>
                  <a:srgbClr val="00FF99"/>
                </a:solidFill>
                <a:latin typeface="Arial" pitchFamily="34" charset="0"/>
                <a:cs typeface="Arial" pitchFamily="34" charset="0"/>
              </a:rPr>
              <a:t>Brief</a:t>
            </a:r>
            <a:r>
              <a:rPr lang="en-US" sz="2400" b="1" dirty="0">
                <a:solidFill>
                  <a:srgbClr val="00FF99"/>
                </a:solidFill>
                <a:latin typeface="Arial" pitchFamily="34" charset="0"/>
                <a:cs typeface="Arial" pitchFamily="34" charset="0"/>
              </a:rPr>
              <a:t> </a:t>
            </a:r>
            <a:r>
              <a:rPr lang="en-US" sz="2400" b="1" dirty="0">
                <a:latin typeface="Arial" pitchFamily="34" charset="0"/>
                <a:cs typeface="Arial" pitchFamily="34" charset="0"/>
              </a:rPr>
              <a:t>:</a:t>
            </a:r>
          </a:p>
          <a:p>
            <a:pPr algn="just" fontAlgn="base">
              <a:spcBef>
                <a:spcPts val="600"/>
              </a:spcBef>
              <a:spcAft>
                <a:spcPts val="600"/>
              </a:spcAft>
              <a:buFont typeface="Wingdings" pitchFamily="2" charset="2"/>
              <a:buChar char="Ø"/>
            </a:pPr>
            <a:r>
              <a:rPr lang="en-US" sz="2400" b="1" dirty="0">
                <a:solidFill>
                  <a:srgbClr val="FFC000"/>
                </a:solidFill>
                <a:latin typeface="Arial" pitchFamily="34" charset="0"/>
                <a:cs typeface="Arial" pitchFamily="34" charset="0"/>
              </a:rPr>
              <a:t>Development of 7.62 mm ammunition for GALIL sniper rifle </a:t>
            </a:r>
          </a:p>
          <a:p>
            <a:pPr marL="857250" lvl="1" indent="-457200" algn="just" fontAlgn="t">
              <a:buFont typeface="Wingdings" pitchFamily="2" charset="2"/>
              <a:buChar char="Ø"/>
            </a:pPr>
            <a:r>
              <a:rPr lang="en-US" sz="2000" b="1" u="sng" dirty="0">
                <a:solidFill>
                  <a:srgbClr val="FFFF00"/>
                </a:solidFill>
                <a:latin typeface="Arial" pitchFamily="34" charset="0"/>
                <a:cs typeface="Arial" pitchFamily="34" charset="0"/>
              </a:rPr>
              <a:t>Quantity</a:t>
            </a:r>
            <a:r>
              <a:rPr lang="en-US" sz="2000" b="1" dirty="0">
                <a:solidFill>
                  <a:srgbClr val="FFFF00"/>
                </a:solidFill>
                <a:latin typeface="Arial" pitchFamily="34" charset="0"/>
                <a:cs typeface="Arial" pitchFamily="34" charset="0"/>
              </a:rPr>
              <a:t>:</a:t>
            </a:r>
            <a:r>
              <a:rPr lang="en-US" sz="2000" b="1" dirty="0">
                <a:latin typeface="Arial" pitchFamily="34" charset="0"/>
                <a:cs typeface="Arial" pitchFamily="34" charset="0"/>
              </a:rPr>
              <a:t> 	</a:t>
            </a:r>
            <a:r>
              <a:rPr lang="en-IN" sz="2000" b="1" dirty="0">
                <a:solidFill>
                  <a:schemeClr val="bg1"/>
                </a:solidFill>
                <a:latin typeface="Arial" pitchFamily="34" charset="0"/>
                <a:cs typeface="Arial" pitchFamily="34" charset="0"/>
              </a:rPr>
              <a:t>1,13,000 rounds (per year)</a:t>
            </a:r>
            <a:r>
              <a:rPr lang="en-IN" sz="2000" b="1" dirty="0">
                <a:latin typeface="Arial" pitchFamily="34" charset="0"/>
                <a:cs typeface="Arial" pitchFamily="34" charset="0"/>
              </a:rPr>
              <a:t>  </a:t>
            </a:r>
            <a:r>
              <a:rPr lang="en-IN" sz="2000" b="1" dirty="0">
                <a:solidFill>
                  <a:srgbClr val="00FF00"/>
                </a:solidFill>
                <a:latin typeface="Arial" pitchFamily="34" charset="0"/>
                <a:cs typeface="Arial" pitchFamily="34" charset="0"/>
              </a:rPr>
              <a:t>(AF)</a:t>
            </a:r>
          </a:p>
          <a:p>
            <a:pPr marL="400050" lvl="1" indent="0" algn="just" fontAlgn="t">
              <a:buNone/>
            </a:pPr>
            <a:endParaRPr lang="en-IN" sz="2000" b="1" dirty="0">
              <a:latin typeface="Arial" pitchFamily="34" charset="0"/>
              <a:cs typeface="Arial" pitchFamily="34" charset="0"/>
            </a:endParaRPr>
          </a:p>
          <a:p>
            <a:pPr marL="355600" lvl="1" indent="-355600" algn="just" fontAlgn="t">
              <a:buFont typeface="Wingdings" pitchFamily="2" charset="2"/>
              <a:buChar char="Ø"/>
            </a:pPr>
            <a:r>
              <a:rPr lang="en-US" sz="2400" b="1" dirty="0">
                <a:solidFill>
                  <a:srgbClr val="FFC000"/>
                </a:solidFill>
                <a:latin typeface="Arial" pitchFamily="34" charset="0"/>
                <a:cs typeface="Arial" pitchFamily="34" charset="0"/>
              </a:rPr>
              <a:t>Development of 5.56 mm ammunition for NEGEV LMG</a:t>
            </a:r>
          </a:p>
          <a:p>
            <a:pPr marL="857250" lvl="2" indent="-457200" algn="just" fontAlgn="t">
              <a:buFont typeface="Wingdings" pitchFamily="2" charset="2"/>
              <a:buChar char="Ø"/>
            </a:pPr>
            <a:r>
              <a:rPr lang="en-US" sz="2000" b="1" u="sng" dirty="0">
                <a:solidFill>
                  <a:srgbClr val="FFFF00"/>
                </a:solidFill>
                <a:latin typeface="Arial" pitchFamily="34" charset="0"/>
                <a:cs typeface="Arial" pitchFamily="34" charset="0"/>
              </a:rPr>
              <a:t>Quantity</a:t>
            </a:r>
            <a:r>
              <a:rPr lang="en-US" sz="2000" b="1" dirty="0">
                <a:solidFill>
                  <a:srgbClr val="FFFF00"/>
                </a:solidFill>
                <a:latin typeface="Arial" pitchFamily="34" charset="0"/>
                <a:cs typeface="Arial" pitchFamily="34" charset="0"/>
              </a:rPr>
              <a:t>: </a:t>
            </a:r>
            <a:r>
              <a:rPr lang="en-US" sz="2000" b="1" dirty="0">
                <a:solidFill>
                  <a:schemeClr val="bg1"/>
                </a:solidFill>
                <a:latin typeface="Arial" pitchFamily="34" charset="0"/>
                <a:cs typeface="Arial" pitchFamily="34" charset="0"/>
              </a:rPr>
              <a:t>15,00,000 (per year)  (AF) + 3,00,000 (IN)</a:t>
            </a:r>
          </a:p>
          <a:p>
            <a:pPr marL="400050" lvl="2" indent="0" algn="just" fontAlgn="t">
              <a:buNone/>
            </a:pPr>
            <a:endParaRPr lang="en-US" sz="2000" b="1" dirty="0">
              <a:solidFill>
                <a:srgbClr val="FFC000"/>
              </a:solidFill>
              <a:latin typeface="Arial" pitchFamily="34" charset="0"/>
              <a:cs typeface="Arial" pitchFamily="34" charset="0"/>
            </a:endParaRPr>
          </a:p>
          <a:p>
            <a:pPr marL="355600" lvl="1" indent="-355600" algn="just" fontAlgn="t">
              <a:buFont typeface="Wingdings" pitchFamily="2" charset="2"/>
              <a:buChar char="Ø"/>
            </a:pPr>
            <a:r>
              <a:rPr lang="en-US" sz="2400" b="1" dirty="0">
                <a:solidFill>
                  <a:srgbClr val="FFC000"/>
                </a:solidFill>
                <a:latin typeface="Arial" pitchFamily="34" charset="0"/>
                <a:cs typeface="Arial" pitchFamily="34" charset="0"/>
              </a:rPr>
              <a:t>Development of 5.56 mm ammunition for TAVOR assault rifle</a:t>
            </a:r>
          </a:p>
          <a:p>
            <a:pPr marL="857250" lvl="2" indent="-457200" algn="just" fontAlgn="t">
              <a:buFont typeface="Wingdings" pitchFamily="2" charset="2"/>
              <a:buChar char="Ø"/>
            </a:pPr>
            <a:r>
              <a:rPr lang="en-US" sz="2000" b="1" u="sng" dirty="0">
                <a:solidFill>
                  <a:srgbClr val="FFFF00"/>
                </a:solidFill>
                <a:latin typeface="Arial" pitchFamily="34" charset="0"/>
                <a:cs typeface="Arial" pitchFamily="34" charset="0"/>
              </a:rPr>
              <a:t>Quantity</a:t>
            </a:r>
            <a:r>
              <a:rPr lang="en-US" sz="2000" b="1" dirty="0">
                <a:solidFill>
                  <a:srgbClr val="FFFF00"/>
                </a:solidFill>
                <a:latin typeface="Arial" pitchFamily="34" charset="0"/>
                <a:cs typeface="Arial" pitchFamily="34" charset="0"/>
              </a:rPr>
              <a:t>: </a:t>
            </a:r>
            <a:r>
              <a:rPr lang="en-US" sz="2000" b="1" dirty="0">
                <a:solidFill>
                  <a:schemeClr val="bg1"/>
                </a:solidFill>
                <a:latin typeface="Arial" pitchFamily="34" charset="0"/>
                <a:cs typeface="Arial" pitchFamily="34" charset="0"/>
              </a:rPr>
              <a:t>18,50,000 rounds (per year</a:t>
            </a:r>
            <a:r>
              <a:rPr lang="en-US" sz="2000" b="1" dirty="0">
                <a:latin typeface="Arial" pitchFamily="34" charset="0"/>
                <a:cs typeface="Arial" pitchFamily="34" charset="0"/>
              </a:rPr>
              <a:t>) </a:t>
            </a:r>
            <a:r>
              <a:rPr lang="en-US" sz="2000" b="1" dirty="0">
                <a:solidFill>
                  <a:srgbClr val="00FF00"/>
                </a:solidFill>
                <a:latin typeface="Arial" pitchFamily="34" charset="0"/>
                <a:cs typeface="Arial" pitchFamily="34" charset="0"/>
              </a:rPr>
              <a:t>(AF)</a:t>
            </a:r>
            <a:endParaRPr lang="en-US" sz="2400" b="1" dirty="0">
              <a:solidFill>
                <a:srgbClr val="FFC000"/>
              </a:solidFill>
              <a:latin typeface="Arial" pitchFamily="34" charset="0"/>
              <a:cs typeface="Arial" pitchFamily="34" charset="0"/>
            </a:endParaRPr>
          </a:p>
          <a:p>
            <a:pPr algn="just" fontAlgn="t">
              <a:buFont typeface="Wingdings" pitchFamily="2" charset="2"/>
              <a:buChar char="Ø"/>
            </a:pPr>
            <a:endParaRPr lang="en-IN" sz="2400" b="1" dirty="0">
              <a:latin typeface="Arial" pitchFamily="34" charset="0"/>
              <a:cs typeface="Arial" pitchFamily="34" charset="0"/>
            </a:endParaRPr>
          </a:p>
          <a:p>
            <a:pPr>
              <a:buFont typeface="Wingdings" pitchFamily="2" charset="2"/>
              <a:buChar char="Ø"/>
            </a:pPr>
            <a:endParaRPr lang="en-IN" sz="2400" dirty="0"/>
          </a:p>
        </p:txBody>
      </p:sp>
    </p:spTree>
    <p:extLst>
      <p:ext uri="{BB962C8B-B14F-4D97-AF65-F5344CB8AC3E}">
        <p14:creationId xmlns:p14="http://schemas.microsoft.com/office/powerpoint/2010/main" xmlns="" val="1677520749"/>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680" y="2971800"/>
            <a:ext cx="8229600" cy="762000"/>
          </a:xfrm>
        </p:spPr>
        <p:txBody>
          <a:bodyPr>
            <a:normAutofit/>
          </a:bodyPr>
          <a:lstStyle/>
          <a:p>
            <a:pPr marL="0" indent="0" algn="ctr">
              <a:buNone/>
            </a:pPr>
            <a:r>
              <a:rPr lang="en-IN" sz="4000" dirty="0">
                <a:solidFill>
                  <a:schemeClr val="bg1"/>
                </a:solidFill>
                <a:latin typeface="Arial" panose="020B0604020202020204" pitchFamily="34" charset="0"/>
                <a:cs typeface="Arial" panose="020B0604020202020204" pitchFamily="34" charset="0"/>
              </a:rPr>
              <a:t>Thank you</a:t>
            </a:r>
          </a:p>
        </p:txBody>
      </p:sp>
      <p:sp>
        <p:nvSpPr>
          <p:cNvPr id="4" name="Date Placeholder 3"/>
          <p:cNvSpPr>
            <a:spLocks noGrp="1"/>
          </p:cNvSpPr>
          <p:nvPr>
            <p:ph type="dt" sz="half" idx="10"/>
          </p:nvPr>
        </p:nvSpPr>
        <p:spPr/>
        <p:txBody>
          <a:bodyPr/>
          <a:lstStyle/>
          <a:p>
            <a:fld id="{86600E29-F934-4DDF-835D-F515453934DC}" type="datetime1">
              <a:rPr lang="en-US" smtClean="0"/>
              <a:pPr/>
              <a:t>5/8/2018</a:t>
            </a:fld>
            <a:endParaRPr lang="en-IN" dirty="0"/>
          </a:p>
        </p:txBody>
      </p:sp>
      <p:sp>
        <p:nvSpPr>
          <p:cNvPr id="5" name="Footer Placeholder 4"/>
          <p:cNvSpPr>
            <a:spLocks noGrp="1"/>
          </p:cNvSpPr>
          <p:nvPr>
            <p:ph type="ftr" sz="quarter" idx="11"/>
          </p:nvPr>
        </p:nvSpPr>
        <p:spPr/>
        <p:txBody>
          <a:bodyPr/>
          <a:lstStyle/>
          <a:p>
            <a:r>
              <a:rPr lang="en-IN"/>
              <a:t>Directorate of Indigenisation</a:t>
            </a:r>
            <a:endParaRPr lang="en-IN" dirty="0"/>
          </a:p>
        </p:txBody>
      </p:sp>
      <p:sp>
        <p:nvSpPr>
          <p:cNvPr id="6" name="Slide Number Placeholder 5"/>
          <p:cNvSpPr>
            <a:spLocks noGrp="1"/>
          </p:cNvSpPr>
          <p:nvPr>
            <p:ph type="sldNum" sz="quarter" idx="12"/>
          </p:nvPr>
        </p:nvSpPr>
        <p:spPr/>
        <p:txBody>
          <a:bodyPr/>
          <a:lstStyle/>
          <a:p>
            <a:fld id="{FC141632-C9AE-4F2E-9683-33F47002B0EE}" type="slidenum">
              <a:rPr lang="en-IN" smtClean="0"/>
              <a:pPr/>
              <a:t>57</a:t>
            </a:fld>
            <a:endParaRPr lang="en-IN" dirty="0"/>
          </a:p>
        </p:txBody>
      </p:sp>
    </p:spTree>
    <p:extLst>
      <p:ext uri="{BB962C8B-B14F-4D97-AF65-F5344CB8AC3E}">
        <p14:creationId xmlns:p14="http://schemas.microsoft.com/office/powerpoint/2010/main" xmlns="" val="3511337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fld id="{FC141632-C9AE-4F2E-9683-33F47002B0EE}" type="slidenum">
              <a:rPr lang="en-IN" smtClean="0"/>
              <a:pPr/>
              <a:t>58</a:t>
            </a:fld>
            <a:endParaRPr lang="en-IN" dirty="0"/>
          </a:p>
        </p:txBody>
      </p:sp>
      <p:graphicFrame>
        <p:nvGraphicFramePr>
          <p:cNvPr id="10" name="Table 9"/>
          <p:cNvGraphicFramePr>
            <a:graphicFrameLocks noGrp="1"/>
          </p:cNvGraphicFramePr>
          <p:nvPr>
            <p:extLst>
              <p:ext uri="{D42A27DB-BD31-4B8C-83A1-F6EECF244321}">
                <p14:modId xmlns:p14="http://schemas.microsoft.com/office/powerpoint/2010/main" xmlns="" val="387188207"/>
              </p:ext>
            </p:extLst>
          </p:nvPr>
        </p:nvGraphicFramePr>
        <p:xfrm>
          <a:off x="179512" y="152400"/>
          <a:ext cx="8784976" cy="6158091"/>
        </p:xfrm>
        <a:graphic>
          <a:graphicData uri="http://schemas.openxmlformats.org/drawingml/2006/table">
            <a:tbl>
              <a:tblPr firstRow="1" firstCol="1" bandRow="1">
                <a:tableStyleId>{3C2FFA5D-87B4-456A-9821-1D502468CF0F}</a:tableStyleId>
              </a:tblPr>
              <a:tblGrid>
                <a:gridCol w="3096344">
                  <a:extLst>
                    <a:ext uri="{9D8B030D-6E8A-4147-A177-3AD203B41FA5}">
                      <a16:colId xmlns:a16="http://schemas.microsoft.com/office/drawing/2014/main" xmlns="" val="20000"/>
                    </a:ext>
                  </a:extLst>
                </a:gridCol>
                <a:gridCol w="5688632">
                  <a:extLst>
                    <a:ext uri="{9D8B030D-6E8A-4147-A177-3AD203B41FA5}">
                      <a16:colId xmlns:a16="http://schemas.microsoft.com/office/drawing/2014/main" xmlns="" val="20001"/>
                    </a:ext>
                  </a:extLst>
                </a:gridCol>
              </a:tblGrid>
              <a:tr h="1042501">
                <a:tc gridSpan="2">
                  <a:txBody>
                    <a:bodyPr/>
                    <a:lstStyle/>
                    <a:p>
                      <a:pPr marL="0" marR="0" algn="ctr">
                        <a:lnSpc>
                          <a:spcPct val="100000"/>
                        </a:lnSpc>
                        <a:spcBef>
                          <a:spcPts val="0"/>
                        </a:spcBef>
                        <a:spcAft>
                          <a:spcPts val="0"/>
                        </a:spcAft>
                      </a:pPr>
                      <a:r>
                        <a:rPr lang="en-US" sz="2400" u="sng" dirty="0">
                          <a:effectLst/>
                          <a:latin typeface="Tahoma" panose="020B0604030504040204" pitchFamily="34" charset="0"/>
                          <a:ea typeface="Tahoma" panose="020B0604030504040204" pitchFamily="34" charset="0"/>
                          <a:cs typeface="Tahoma" panose="020B0604030504040204" pitchFamily="34" charset="0"/>
                        </a:rPr>
                        <a:t>Deep Sea Side Scan Sonar Towing Winch (DS4TW)</a:t>
                      </a:r>
                    </a:p>
                    <a:p>
                      <a:pPr marL="0" marR="0" algn="ctr">
                        <a:lnSpc>
                          <a:spcPct val="100000"/>
                        </a:lnSpc>
                        <a:spcBef>
                          <a:spcPts val="0"/>
                        </a:spcBef>
                        <a:spcAft>
                          <a:spcPts val="0"/>
                        </a:spcAft>
                      </a:pPr>
                      <a:endParaRPr lang="en-US" sz="2000" u="sng" dirty="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0000"/>
                        </a:lnSpc>
                        <a:spcBef>
                          <a:spcPts val="0"/>
                        </a:spcBef>
                        <a:spcAft>
                          <a:spcPts val="0"/>
                        </a:spcAft>
                      </a:pPr>
                      <a:r>
                        <a:rPr lang="en-US" sz="2000" u="sng" dirty="0">
                          <a:effectLst/>
                          <a:latin typeface="Tahoma" panose="020B0604030504040204" pitchFamily="34" charset="0"/>
                          <a:ea typeface="Tahoma" panose="020B0604030504040204" pitchFamily="34" charset="0"/>
                          <a:cs typeface="Tahoma" panose="020B0604030504040204" pitchFamily="34" charset="0"/>
                        </a:rPr>
                        <a:t>DOH</a:t>
                      </a:r>
                      <a:endParaRPr lang="en-US" sz="2000" b="1" u="sng" dirty="0">
                        <a:effectLst/>
                        <a:latin typeface="Tahoma" panose="020B0604030504040204" pitchFamily="34" charset="0"/>
                        <a:ea typeface="Tahoma" panose="020B0604030504040204" pitchFamily="34" charset="0"/>
                        <a:cs typeface="Tahoma" panose="020B0604030504040204" pitchFamily="34" charset="0"/>
                      </a:endParaRPr>
                    </a:p>
                  </a:txBody>
                  <a:tcPr marL="76280" marR="76280" marT="38140" marB="38140" anchor="ctr">
                    <a:cell3D prstMaterial="dkEdge">
                      <a:bevel/>
                      <a:lightRig rig="flood" dir="t"/>
                    </a:cell3D>
                  </a:tcPr>
                </a:tc>
                <a:tc hMerge="1">
                  <a:txBody>
                    <a:bodyPr/>
                    <a:lstStyle/>
                    <a:p>
                      <a:pPr marL="0" marR="0" algn="ctr">
                        <a:lnSpc>
                          <a:spcPct val="85000"/>
                        </a:lnSpc>
                        <a:spcBef>
                          <a:spcPts val="0"/>
                        </a:spcBef>
                        <a:spcAft>
                          <a:spcPts val="0"/>
                        </a:spcAft>
                      </a:pPr>
                      <a:endParaRPr lang="en-US" sz="2000" dirty="0">
                        <a:effectLst/>
                        <a:latin typeface="+mn-lt"/>
                        <a:ea typeface="Calibri"/>
                        <a:cs typeface="Times New Roman"/>
                      </a:endParaRPr>
                    </a:p>
                  </a:txBody>
                  <a:tcPr marL="76280" marR="76280" marT="38140" marB="38140" anchor="ctr"/>
                </a:tc>
                <a:extLst>
                  <a:ext uri="{0D108BD9-81ED-4DB2-BD59-A6C34878D82A}">
                    <a16:rowId xmlns:a16="http://schemas.microsoft.com/office/drawing/2014/main" xmlns="" val="10000"/>
                  </a:ext>
                </a:extLst>
              </a:tr>
              <a:tr h="657609">
                <a:tc>
                  <a:txBody>
                    <a:bodyPr/>
                    <a:lstStyle/>
                    <a:p>
                      <a:pPr marL="0" marR="0" algn="ctr">
                        <a:lnSpc>
                          <a:spcPct val="100000"/>
                        </a:lnSpc>
                        <a:spcBef>
                          <a:spcPts val="0"/>
                        </a:spcBef>
                        <a:spcAft>
                          <a:spcPts val="0"/>
                        </a:spcAft>
                      </a:pPr>
                      <a:r>
                        <a:rPr lang="en-US" sz="2000" b="1" u="sng" dirty="0">
                          <a:solidFill>
                            <a:srgbClr val="FFFF00"/>
                          </a:solidFill>
                          <a:effectLst/>
                          <a:latin typeface="Tahoma" panose="020B0604030504040204" pitchFamily="34" charset="0"/>
                          <a:ea typeface="Tahoma" panose="020B0604030504040204" pitchFamily="34" charset="0"/>
                          <a:cs typeface="Tahoma" panose="020B0604030504040204" pitchFamily="34" charset="0"/>
                        </a:rPr>
                        <a:t>Scheme</a:t>
                      </a:r>
                    </a:p>
                    <a:p>
                      <a:pPr marL="0" marR="0" algn="ctr">
                        <a:lnSpc>
                          <a:spcPct val="100000"/>
                        </a:lnSpc>
                        <a:spcBef>
                          <a:spcPts val="0"/>
                        </a:spcBef>
                        <a:spcAft>
                          <a:spcPts val="0"/>
                        </a:spcAft>
                      </a:pPr>
                      <a:r>
                        <a:rPr lang="en-US" sz="2000" b="1" dirty="0">
                          <a:solidFill>
                            <a:srgbClr val="FFFF00"/>
                          </a:solidFill>
                          <a:effectLst/>
                          <a:latin typeface="Tahoma" panose="020B0604030504040204" pitchFamily="34" charset="0"/>
                          <a:ea typeface="Tahoma" panose="020B0604030504040204" pitchFamily="34" charset="0"/>
                          <a:cs typeface="Tahoma" panose="020B0604030504040204" pitchFamily="34" charset="0"/>
                        </a:rPr>
                        <a:t>(Qty/ Cost/ Cat/ DAs)</a:t>
                      </a:r>
                    </a:p>
                  </a:txBody>
                  <a:tcPr marL="76280" marR="76280" marT="38140" marB="38140" anchor="ctr">
                    <a:cell3D prstMaterial="dkEdge">
                      <a:bevel/>
                      <a:lightRig rig="flood" dir="t"/>
                    </a:cell3D>
                  </a:tcPr>
                </a:tc>
                <a:tc>
                  <a:txBody>
                    <a:bodyPr/>
                    <a:lstStyle/>
                    <a:p>
                      <a:pPr marL="0" marR="0" algn="ctr">
                        <a:lnSpc>
                          <a:spcPct val="100000"/>
                        </a:lnSpc>
                        <a:spcBef>
                          <a:spcPts val="0"/>
                        </a:spcBef>
                        <a:spcAft>
                          <a:spcPts val="0"/>
                        </a:spcAft>
                      </a:pPr>
                      <a:r>
                        <a:rPr lang="en-IN" sz="2000" b="1" u="sng" dirty="0">
                          <a:solidFill>
                            <a:srgbClr val="FFFF00"/>
                          </a:solidFill>
                          <a:effectLst/>
                          <a:latin typeface="Tahoma" panose="020B0604030504040204" pitchFamily="34" charset="0"/>
                          <a:ea typeface="Tahoma" panose="020B0604030504040204" pitchFamily="34" charset="0"/>
                          <a:cs typeface="Tahoma" panose="020B0604030504040204" pitchFamily="34" charset="0"/>
                        </a:rPr>
                        <a:t>Remarks</a:t>
                      </a:r>
                      <a:endParaRPr lang="en-US" sz="2000" b="1" u="sng"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L="76280" marR="76280" marT="38140" marB="38140" anchor="ctr">
                    <a:cell3D prstMaterial="dkEdge">
                      <a:bevel/>
                      <a:lightRig rig="flood" dir="t"/>
                    </a:cell3D>
                  </a:tcPr>
                </a:tc>
                <a:extLst>
                  <a:ext uri="{0D108BD9-81ED-4DB2-BD59-A6C34878D82A}">
                    <a16:rowId xmlns:a16="http://schemas.microsoft.com/office/drawing/2014/main" xmlns="" val="10001"/>
                  </a:ext>
                </a:extLst>
              </a:tr>
              <a:tr h="4420571">
                <a:tc>
                  <a:txBody>
                    <a:bodyPr/>
                    <a:lstStyle/>
                    <a:p>
                      <a:pPr marL="0" marR="0">
                        <a:lnSpc>
                          <a:spcPct val="100000"/>
                        </a:lnSpc>
                        <a:spcBef>
                          <a:spcPts val="0"/>
                        </a:spcBef>
                        <a:spcAft>
                          <a:spcPts val="0"/>
                        </a:spcAft>
                      </a:pPr>
                      <a:r>
                        <a:rPr lang="en-IN" sz="1800" b="1" dirty="0">
                          <a:effectLst/>
                          <a:latin typeface="Tahoma" panose="020B0604030504040204" pitchFamily="34" charset="0"/>
                          <a:ea typeface="Tahoma" panose="020B0604030504040204" pitchFamily="34" charset="0"/>
                          <a:cs typeface="Tahoma" panose="020B0604030504040204" pitchFamily="34" charset="0"/>
                        </a:rPr>
                        <a:t>Qty	: 06 </a:t>
                      </a:r>
                      <a:endParaRPr lang="en-US" sz="1800" b="1" dirty="0">
                        <a:effectLst/>
                        <a:latin typeface="Tahoma" panose="020B0604030504040204" pitchFamily="34" charset="0"/>
                        <a:ea typeface="Tahoma" panose="020B0604030504040204" pitchFamily="34" charset="0"/>
                        <a:cs typeface="Tahoma" panose="020B0604030504040204" pitchFamily="34" charset="0"/>
                      </a:endParaRPr>
                    </a:p>
                    <a:p>
                      <a:pPr marL="0" marR="0">
                        <a:lnSpc>
                          <a:spcPct val="100000"/>
                        </a:lnSpc>
                        <a:spcBef>
                          <a:spcPts val="0"/>
                        </a:spcBef>
                        <a:spcAft>
                          <a:spcPts val="0"/>
                        </a:spcAft>
                      </a:pPr>
                      <a:r>
                        <a:rPr lang="en-IN" sz="1800" b="1" dirty="0">
                          <a:effectLst/>
                          <a:latin typeface="Tahoma" panose="020B0604030504040204" pitchFamily="34" charset="0"/>
                          <a:ea typeface="Tahoma" panose="020B0604030504040204" pitchFamily="34" charset="0"/>
                          <a:cs typeface="Tahoma" panose="020B0604030504040204" pitchFamily="34" charset="0"/>
                        </a:rPr>
                        <a:t>Cost	: </a:t>
                      </a:r>
                      <a:r>
                        <a:rPr lang="en-US" sz="1800" b="1" dirty="0">
                          <a:effectLst/>
                          <a:latin typeface="Tahoma" panose="020B0604030504040204" pitchFamily="34" charset="0"/>
                          <a:ea typeface="Tahoma" panose="020B0604030504040204" pitchFamily="34" charset="0"/>
                          <a:cs typeface="Tahoma" panose="020B0604030504040204" pitchFamily="34" charset="0"/>
                        </a:rPr>
                        <a:t>5.54 Cr (</a:t>
                      </a:r>
                      <a:r>
                        <a:rPr lang="en-IN" sz="1800" b="1" dirty="0">
                          <a:effectLst/>
                          <a:latin typeface="Tahoma" panose="020B0604030504040204" pitchFamily="34" charset="0"/>
                          <a:ea typeface="Tahoma" panose="020B0604030504040204" pitchFamily="34" charset="0"/>
                          <a:cs typeface="Tahoma" panose="020B0604030504040204" pitchFamily="34" charset="0"/>
                        </a:rPr>
                        <a:t>AoN</a:t>
                      </a:r>
                      <a:r>
                        <a:rPr lang="en-US" sz="1800" b="1" dirty="0">
                          <a:effectLst/>
                          <a:latin typeface="Tahoma" panose="020B0604030504040204" pitchFamily="34" charset="0"/>
                          <a:ea typeface="Tahoma" panose="020B0604030504040204" pitchFamily="34" charset="0"/>
                          <a:cs typeface="Tahoma" panose="020B0604030504040204" pitchFamily="34" charset="0"/>
                        </a:rPr>
                        <a:t>)</a:t>
                      </a:r>
                    </a:p>
                    <a:p>
                      <a:pPr marL="0" marR="0">
                        <a:lnSpc>
                          <a:spcPct val="100000"/>
                        </a:lnSpc>
                        <a:spcBef>
                          <a:spcPts val="0"/>
                        </a:spcBef>
                        <a:spcAft>
                          <a:spcPts val="0"/>
                        </a:spcAft>
                      </a:pPr>
                      <a:r>
                        <a:rPr lang="en-IN" sz="1800" b="1" dirty="0">
                          <a:effectLst/>
                          <a:latin typeface="Tahoma" panose="020B0604030504040204" pitchFamily="34" charset="0"/>
                          <a:ea typeface="Tahoma" panose="020B0604030504040204" pitchFamily="34" charset="0"/>
                          <a:cs typeface="Tahoma" panose="020B0604030504040204" pitchFamily="34" charset="0"/>
                        </a:rPr>
                        <a:t>Cat	: Make II</a:t>
                      </a:r>
                      <a:endParaRPr lang="en-US" sz="1800" b="1" dirty="0">
                        <a:effectLst/>
                        <a:latin typeface="Tahoma" panose="020B0604030504040204" pitchFamily="34" charset="0"/>
                        <a:ea typeface="Tahoma" panose="020B0604030504040204" pitchFamily="34" charset="0"/>
                        <a:cs typeface="Tahoma" panose="020B0604030504040204" pitchFamily="34" charset="0"/>
                      </a:endParaRPr>
                    </a:p>
                    <a:p>
                      <a:pPr marL="0" marR="0">
                        <a:lnSpc>
                          <a:spcPct val="100000"/>
                        </a:lnSpc>
                        <a:spcBef>
                          <a:spcPts val="0"/>
                        </a:spcBef>
                        <a:spcAft>
                          <a:spcPts val="0"/>
                        </a:spcAft>
                      </a:pPr>
                      <a:endParaRPr lang="en-US" sz="1800" b="1" dirty="0">
                        <a:effectLst/>
                        <a:latin typeface="Tahoma" panose="020B0604030504040204" pitchFamily="34" charset="0"/>
                        <a:ea typeface="Tahoma" panose="020B0604030504040204" pitchFamily="34" charset="0"/>
                        <a:cs typeface="Tahoma" panose="020B0604030504040204" pitchFamily="34" charset="0"/>
                      </a:endParaRPr>
                    </a:p>
                  </a:txBody>
                  <a:tcPr marL="76280" marR="76280" marT="38140" marB="38140">
                    <a:cell3D prstMaterial="dkEdge">
                      <a:bevel/>
                      <a:lightRig rig="flood" dir="t"/>
                    </a:cell3D>
                  </a:tcPr>
                </a:tc>
                <a:tc>
                  <a:txBody>
                    <a:bodyPr/>
                    <a:lstStyle/>
                    <a:p>
                      <a:pPr marL="0" marR="0" lvl="0" indent="0" algn="just" defTabSz="914400" rtl="0" eaLnBrk="1" fontAlgn="base" latinLnBrk="0" hangingPunct="1">
                        <a:lnSpc>
                          <a:spcPct val="100000"/>
                        </a:lnSpc>
                        <a:spcBef>
                          <a:spcPct val="0"/>
                        </a:spcBef>
                        <a:spcAft>
                          <a:spcPct val="0"/>
                        </a:spcAft>
                        <a:buClrTx/>
                        <a:buSzTx/>
                        <a:buFontTx/>
                        <a:buChar char="•"/>
                        <a:tabLst>
                          <a:tab pos="457200" algn="l"/>
                        </a:tabLst>
                      </a:pPr>
                      <a:r>
                        <a:rPr kumimoji="0" lang="en-US" sz="1800" b="1" i="0" u="sng" strike="noStrike" cap="none" normalizeH="0" baseline="0" dirty="0">
                          <a:ln>
                            <a:noFill/>
                          </a:ln>
                          <a:solidFill>
                            <a:schemeClr val="tx1"/>
                          </a:solidFill>
                          <a:effectLst/>
                          <a:ea typeface="Times New Roman" pitchFamily="18" charset="0"/>
                          <a:cs typeface="Arial" pitchFamily="34" charset="0"/>
                        </a:rPr>
                        <a:t>Purpose</a:t>
                      </a:r>
                      <a:r>
                        <a:rPr kumimoji="0" lang="en-US" sz="1800" b="1" i="0" u="none" strike="noStrike" cap="none" normalizeH="0" baseline="0" dirty="0">
                          <a:ln>
                            <a:noFill/>
                          </a:ln>
                          <a:solidFill>
                            <a:schemeClr val="tx1"/>
                          </a:solidFill>
                          <a:effectLst/>
                          <a:ea typeface="Times New Roman" pitchFamily="18" charset="0"/>
                          <a:cs typeface="Arial" pitchFamily="34" charset="0"/>
                        </a:rPr>
                        <a:t>.</a:t>
                      </a:r>
                      <a:r>
                        <a:rPr kumimoji="0" lang="en-US" sz="1800" b="0" i="0" u="none" strike="noStrike" cap="none" normalizeH="0" baseline="0" dirty="0">
                          <a:ln>
                            <a:noFill/>
                          </a:ln>
                          <a:solidFill>
                            <a:schemeClr val="tx1"/>
                          </a:solidFill>
                          <a:effectLst/>
                          <a:ea typeface="Times New Roman" pitchFamily="18" charset="0"/>
                          <a:cs typeface="Arial" pitchFamily="34" charset="0"/>
                        </a:rPr>
                        <a:t>  The Deep Sea Side Scan Sonar towing winch (DS4TW), in hydrographic surveying, is used for towing of Deep sea side scan sonar for deep sea bottom scanning and delineation of underwater wreck</a:t>
                      </a:r>
                    </a:p>
                    <a:p>
                      <a:pPr marL="0" marR="0" lvl="0" indent="0" algn="just" defTabSz="914400" rtl="0" eaLnBrk="1" fontAlgn="base" latinLnBrk="0" hangingPunct="1">
                        <a:lnSpc>
                          <a:spcPct val="100000"/>
                        </a:lnSpc>
                        <a:spcBef>
                          <a:spcPct val="0"/>
                        </a:spcBef>
                        <a:spcAft>
                          <a:spcPct val="0"/>
                        </a:spcAft>
                        <a:buClrTx/>
                        <a:buSzTx/>
                        <a:tabLst>
                          <a:tab pos="457200" algn="l"/>
                        </a:tabLst>
                      </a:pPr>
                      <a:endParaRPr kumimoji="0" lang="en-US" sz="1800" b="0" i="0" u="none" strike="noStrike" cap="none" normalizeH="0" baseline="0" dirty="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1800" b="1" i="0" u="sng" strike="noStrike" cap="none" normalizeH="0" baseline="0" dirty="0">
                          <a:ln>
                            <a:noFill/>
                          </a:ln>
                          <a:solidFill>
                            <a:schemeClr val="tx1"/>
                          </a:solidFill>
                          <a:effectLst/>
                          <a:ea typeface="Times New Roman" pitchFamily="18" charset="0"/>
                          <a:cs typeface="Arial" pitchFamily="34" charset="0"/>
                        </a:rPr>
                        <a:t>Regulations/Standards</a:t>
                      </a:r>
                      <a:r>
                        <a:rPr kumimoji="0" lang="en-US" sz="1800" b="0" i="0" u="none" strike="noStrike" cap="none" normalizeH="0" baseline="0" dirty="0">
                          <a:ln>
                            <a:noFill/>
                          </a:ln>
                          <a:solidFill>
                            <a:schemeClr val="tx1"/>
                          </a:solidFill>
                          <a:effectLst/>
                          <a:ea typeface="Times New Roman" pitchFamily="18" charset="0"/>
                          <a:cs typeface="Arial" pitchFamily="34" charset="0"/>
                        </a:rPr>
                        <a:t>.  The system must meet IMO and </a:t>
                      </a:r>
                      <a:r>
                        <a:rPr kumimoji="0" lang="en-US" sz="1800" b="0" i="0" u="none" strike="noStrike" cap="none" normalizeH="0" baseline="0" dirty="0" err="1">
                          <a:ln>
                            <a:noFill/>
                          </a:ln>
                          <a:solidFill>
                            <a:schemeClr val="tx1"/>
                          </a:solidFill>
                          <a:effectLst/>
                          <a:ea typeface="Times New Roman" pitchFamily="18" charset="0"/>
                          <a:cs typeface="Arial" pitchFamily="34" charset="0"/>
                        </a:rPr>
                        <a:t>IEC</a:t>
                      </a:r>
                      <a:r>
                        <a:rPr kumimoji="0" lang="en-US" sz="1800" b="0" i="0" u="none" strike="noStrike" cap="none" normalizeH="0" baseline="0" dirty="0">
                          <a:ln>
                            <a:noFill/>
                          </a:ln>
                          <a:solidFill>
                            <a:schemeClr val="tx1"/>
                          </a:solidFill>
                          <a:effectLst/>
                          <a:ea typeface="Times New Roman" pitchFamily="18" charset="0"/>
                          <a:cs typeface="Arial" pitchFamily="34" charset="0"/>
                        </a:rPr>
                        <a:t> standards for Deck Equipment (marine standard) or equivalent Indian standard</a:t>
                      </a:r>
                    </a:p>
                    <a:p>
                      <a:pPr marL="0" marR="0" lvl="0" indent="0" algn="just" defTabSz="914400" rtl="0" eaLnBrk="0" fontAlgn="base" latinLnBrk="0" hangingPunct="0">
                        <a:lnSpc>
                          <a:spcPct val="100000"/>
                        </a:lnSpc>
                        <a:spcBef>
                          <a:spcPct val="0"/>
                        </a:spcBef>
                        <a:spcAft>
                          <a:spcPct val="0"/>
                        </a:spcAft>
                        <a:buClrTx/>
                        <a:buSzTx/>
                        <a:tabLst>
                          <a:tab pos="457200" algn="l"/>
                        </a:tabLst>
                      </a:pPr>
                      <a:endParaRPr kumimoji="0" lang="en-US" sz="1800" b="0" i="0" u="none" strike="noStrike" cap="none" normalizeH="0" baseline="0" dirty="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1800" b="1" i="0" u="sng" strike="noStrike" cap="none" normalizeH="0" baseline="0" dirty="0">
                          <a:ln>
                            <a:noFill/>
                          </a:ln>
                          <a:solidFill>
                            <a:schemeClr val="tx1"/>
                          </a:solidFill>
                          <a:effectLst/>
                          <a:ea typeface="Times New Roman" pitchFamily="18" charset="0"/>
                          <a:cs typeface="Arial" pitchFamily="34" charset="0"/>
                        </a:rPr>
                        <a:t>Functionality</a:t>
                      </a:r>
                      <a:r>
                        <a:rPr kumimoji="0" lang="en-US" sz="1800" b="1" i="0" u="none" strike="noStrike" cap="none" normalizeH="0" baseline="0" dirty="0">
                          <a:ln>
                            <a:noFill/>
                          </a:ln>
                          <a:solidFill>
                            <a:schemeClr val="tx1"/>
                          </a:solidFill>
                          <a:effectLst/>
                          <a:ea typeface="Times New Roman" pitchFamily="18" charset="0"/>
                          <a:cs typeface="Arial" pitchFamily="34" charset="0"/>
                        </a:rPr>
                        <a:t>.  </a:t>
                      </a:r>
                      <a:r>
                        <a:rPr kumimoji="0" lang="en-US" sz="1800" b="0" i="0" u="none" strike="noStrike" cap="none" normalizeH="0" baseline="0" dirty="0">
                          <a:ln>
                            <a:noFill/>
                          </a:ln>
                          <a:solidFill>
                            <a:schemeClr val="tx1"/>
                          </a:solidFill>
                          <a:effectLst/>
                          <a:ea typeface="Times New Roman" pitchFamily="18" charset="0"/>
                          <a:cs typeface="Arial" pitchFamily="34" charset="0"/>
                        </a:rPr>
                        <a:t>A self-contained, electro-hydraulic winch made of stainless steel capable of towing deep sea side scan sonar connected with 1500 meters of double </a:t>
                      </a:r>
                      <a:r>
                        <a:rPr kumimoji="0" lang="en-US" sz="1800" b="0" i="0" u="none" strike="noStrike" cap="none" normalizeH="0" baseline="0" dirty="0" err="1">
                          <a:ln>
                            <a:noFill/>
                          </a:ln>
                          <a:solidFill>
                            <a:schemeClr val="tx1"/>
                          </a:solidFill>
                          <a:effectLst/>
                          <a:ea typeface="Times New Roman" pitchFamily="18" charset="0"/>
                          <a:cs typeface="Arial" pitchFamily="34" charset="0"/>
                        </a:rPr>
                        <a:t>armoured</a:t>
                      </a:r>
                      <a:r>
                        <a:rPr kumimoji="0" lang="en-US" sz="1800" b="0" i="0" u="none" strike="noStrike" cap="none" normalizeH="0" baseline="0" dirty="0">
                          <a:ln>
                            <a:noFill/>
                          </a:ln>
                          <a:solidFill>
                            <a:schemeClr val="tx1"/>
                          </a:solidFill>
                          <a:effectLst/>
                          <a:ea typeface="Times New Roman" pitchFamily="18" charset="0"/>
                          <a:cs typeface="Arial" pitchFamily="34" charset="0"/>
                        </a:rPr>
                        <a:t> coaxial tow cable of </a:t>
                      </a:r>
                      <a:r>
                        <a:rPr kumimoji="0" lang="en-US" sz="1800" b="0" i="0" u="none" strike="noStrike" cap="none" normalizeH="0" baseline="0" dirty="0" err="1">
                          <a:ln>
                            <a:noFill/>
                          </a:ln>
                          <a:solidFill>
                            <a:schemeClr val="tx1"/>
                          </a:solidFill>
                          <a:effectLst/>
                          <a:ea typeface="Times New Roman" pitchFamily="18" charset="0"/>
                          <a:cs typeface="Arial" pitchFamily="34" charset="0"/>
                        </a:rPr>
                        <a:t>dia</a:t>
                      </a:r>
                      <a:r>
                        <a:rPr kumimoji="0" lang="en-US" sz="1800" b="0" i="0" u="none" strike="noStrike" cap="none" normalizeH="0" baseline="0" dirty="0">
                          <a:ln>
                            <a:noFill/>
                          </a:ln>
                          <a:solidFill>
                            <a:schemeClr val="tx1"/>
                          </a:solidFill>
                          <a:effectLst/>
                          <a:ea typeface="Times New Roman" pitchFamily="18" charset="0"/>
                          <a:cs typeface="Arial" pitchFamily="34" charset="0"/>
                        </a:rPr>
                        <a:t> 10-12 mm cable in sea state 3-4 at ship speed </a:t>
                      </a:r>
                      <a:r>
                        <a:rPr kumimoji="0" lang="en-US" sz="1800" b="0" i="0" u="none" strike="noStrike" cap="none" normalizeH="0" baseline="0" dirty="0" err="1">
                          <a:ln>
                            <a:noFill/>
                          </a:ln>
                          <a:solidFill>
                            <a:schemeClr val="tx1"/>
                          </a:solidFill>
                          <a:effectLst/>
                          <a:ea typeface="Times New Roman" pitchFamily="18" charset="0"/>
                          <a:cs typeface="Arial" pitchFamily="34" charset="0"/>
                        </a:rPr>
                        <a:t>upto</a:t>
                      </a:r>
                      <a:r>
                        <a:rPr kumimoji="0" lang="en-US" sz="1800" b="0" i="0" u="none" strike="noStrike" cap="none" normalizeH="0" baseline="0" dirty="0">
                          <a:ln>
                            <a:noFill/>
                          </a:ln>
                          <a:solidFill>
                            <a:schemeClr val="tx1"/>
                          </a:solidFill>
                          <a:effectLst/>
                          <a:ea typeface="Times New Roman" pitchFamily="18" charset="0"/>
                          <a:cs typeface="Arial" pitchFamily="34" charset="0"/>
                        </a:rPr>
                        <a:t> 10 knots </a:t>
                      </a:r>
                      <a:endParaRPr kumimoji="0" lang="en-US" sz="1800" b="0" i="0" u="none" strike="noStrike" cap="none" normalizeH="0" baseline="0" dirty="0">
                        <a:ln>
                          <a:noFill/>
                        </a:ln>
                        <a:solidFill>
                          <a:schemeClr val="tx1"/>
                        </a:solidFill>
                        <a:effectLst/>
                        <a:cs typeface="Arial" pitchFamily="34" charset="0"/>
                      </a:endParaRPr>
                    </a:p>
                  </a:txBody>
                  <a:tcPr marL="76280" marR="76280" marT="38140" marB="38140">
                    <a:cell3D prstMaterial="dkEdge">
                      <a:bevel/>
                      <a:lightRig rig="flood" dir="t"/>
                    </a:cell3D>
                  </a:tcPr>
                </a:tc>
                <a:extLst>
                  <a:ext uri="{0D108BD9-81ED-4DB2-BD59-A6C34878D82A}">
                    <a16:rowId xmlns:a16="http://schemas.microsoft.com/office/drawing/2014/main" xmlns="" val="10002"/>
                  </a:ext>
                </a:extLst>
              </a:tr>
            </a:tbl>
          </a:graphicData>
        </a:graphic>
      </p:graphicFrame>
      <p:sp>
        <p:nvSpPr>
          <p:cNvPr id="5" name="Slide Number Placeholder 5"/>
          <p:cNvSpPr txBox="1">
            <a:spLocks/>
          </p:cNvSpPr>
          <p:nvPr/>
        </p:nvSpPr>
        <p:spPr>
          <a:xfrm>
            <a:off x="7010400" y="65690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E8FA35D-07B2-4982-A05C-FA53E8620EA8}" type="slidenum">
              <a:rPr lang="en-IN" smtClean="0"/>
              <a:pPr/>
              <a:t>58</a:t>
            </a:fld>
            <a:endParaRPr lang="en-IN" dirty="0"/>
          </a:p>
        </p:txBody>
      </p:sp>
    </p:spTree>
    <p:extLst>
      <p:ext uri="{BB962C8B-B14F-4D97-AF65-F5344CB8AC3E}">
        <p14:creationId xmlns:p14="http://schemas.microsoft.com/office/powerpoint/2010/main" xmlns="" val="284776578"/>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3200" b="1" u="sng" dirty="0">
                <a:solidFill>
                  <a:srgbClr val="FFFF00"/>
                </a:solidFill>
                <a:latin typeface="Arial" pitchFamily="34" charset="0"/>
                <a:cs typeface="Arial" pitchFamily="34" charset="0"/>
              </a:rPr>
              <a:t>UPPER AIR SOUNDING SYSTEM (UASS)</a:t>
            </a:r>
            <a:endParaRPr lang="en-IN" sz="3200" b="1" u="sng" dirty="0">
              <a:solidFill>
                <a:srgbClr val="FFFF00"/>
              </a:solidFill>
              <a:latin typeface="Arial" pitchFamily="34" charset="0"/>
              <a:cs typeface="Arial" pitchFamily="34" charset="0"/>
            </a:endParaRPr>
          </a:p>
        </p:txBody>
      </p:sp>
      <p:sp>
        <p:nvSpPr>
          <p:cNvPr id="4" name="TextBox 3"/>
          <p:cNvSpPr txBox="1"/>
          <p:nvPr/>
        </p:nvSpPr>
        <p:spPr>
          <a:xfrm>
            <a:off x="0" y="1371600"/>
            <a:ext cx="9144000" cy="3947234"/>
          </a:xfrm>
          <a:prstGeom prst="rect">
            <a:avLst/>
          </a:prstGeom>
          <a:noFill/>
        </p:spPr>
        <p:txBody>
          <a:bodyPr wrap="square" rtlCol="0">
            <a:spAutoFit/>
          </a:bodyPr>
          <a:lstStyle/>
          <a:p>
            <a:pPr marL="342900" indent="-342900" algn="just">
              <a:buFont typeface="Wingdings" pitchFamily="2" charset="2"/>
              <a:buChar char="Ø"/>
            </a:pPr>
            <a:r>
              <a:rPr lang="en-GB" sz="2400" dirty="0">
                <a:solidFill>
                  <a:schemeClr val="bg1"/>
                </a:solidFill>
              </a:rPr>
              <a:t>Upper Air Sounding System (UASS) is an equipment for  obtaining vertical profile of meteorological parameters.  </a:t>
            </a:r>
          </a:p>
          <a:p>
            <a:pPr marL="342900" indent="-342900">
              <a:buFont typeface="Wingdings" pitchFamily="2" charset="2"/>
              <a:buChar char="Ø"/>
            </a:pPr>
            <a:endParaRPr lang="en-GB" sz="2400" dirty="0">
              <a:solidFill>
                <a:schemeClr val="bg1"/>
              </a:solidFill>
            </a:endParaRPr>
          </a:p>
          <a:p>
            <a:pPr marL="342900" indent="-342900">
              <a:buFont typeface="Wingdings" pitchFamily="2" charset="2"/>
              <a:buChar char="Ø"/>
            </a:pPr>
            <a:r>
              <a:rPr lang="en-GB" sz="2400" dirty="0">
                <a:solidFill>
                  <a:schemeClr val="bg1"/>
                </a:solidFill>
              </a:rPr>
              <a:t>The equipment consists of two parts:-</a:t>
            </a:r>
          </a:p>
          <a:p>
            <a:endParaRPr lang="en-GB" sz="1600" dirty="0">
              <a:solidFill>
                <a:schemeClr val="bg1"/>
              </a:solidFill>
            </a:endParaRPr>
          </a:p>
          <a:p>
            <a:r>
              <a:rPr lang="en-GB" sz="2400" dirty="0">
                <a:solidFill>
                  <a:schemeClr val="bg1"/>
                </a:solidFill>
              </a:rPr>
              <a:t>	</a:t>
            </a:r>
            <a:r>
              <a:rPr lang="en-GB" sz="2400" dirty="0">
                <a:solidFill>
                  <a:srgbClr val="FFC000"/>
                </a:solidFill>
              </a:rPr>
              <a:t>(a)	Ground Receiving Station , antennas and accessories</a:t>
            </a:r>
          </a:p>
          <a:p>
            <a:endParaRPr lang="en-GB" sz="800" dirty="0">
              <a:solidFill>
                <a:srgbClr val="FFC000"/>
              </a:solidFill>
            </a:endParaRPr>
          </a:p>
          <a:p>
            <a:pPr algn="just"/>
            <a:r>
              <a:rPr lang="en-GB" sz="2400" dirty="0">
                <a:solidFill>
                  <a:srgbClr val="FFC000"/>
                </a:solidFill>
              </a:rPr>
              <a:t>	(b)	Consumable unit consisting of:-</a:t>
            </a:r>
          </a:p>
          <a:p>
            <a:pPr algn="just"/>
            <a:endParaRPr lang="en-GB" sz="1050" dirty="0">
              <a:solidFill>
                <a:schemeClr val="bg1"/>
              </a:solidFill>
            </a:endParaRPr>
          </a:p>
          <a:p>
            <a:pPr algn="just"/>
            <a:r>
              <a:rPr lang="en-GB" sz="2400" dirty="0">
                <a:solidFill>
                  <a:schemeClr val="bg1"/>
                </a:solidFill>
              </a:rPr>
              <a:t>		</a:t>
            </a:r>
            <a:r>
              <a:rPr lang="en-GB" sz="2400" dirty="0">
                <a:solidFill>
                  <a:srgbClr val="FFFF00"/>
                </a:solidFill>
              </a:rPr>
              <a:t>(</a:t>
            </a:r>
            <a:r>
              <a:rPr lang="en-GB" sz="2400" dirty="0" err="1">
                <a:solidFill>
                  <a:srgbClr val="FFFF00"/>
                </a:solidFill>
              </a:rPr>
              <a:t>i</a:t>
            </a:r>
            <a:r>
              <a:rPr lang="en-GB" sz="2400" dirty="0">
                <a:solidFill>
                  <a:srgbClr val="FFFF00"/>
                </a:solidFill>
              </a:rPr>
              <a:t>)	Met sensors &amp; transmitter (Radiosonde)</a:t>
            </a:r>
          </a:p>
          <a:p>
            <a:pPr algn="just"/>
            <a:r>
              <a:rPr lang="en-GB" sz="2400" dirty="0">
                <a:solidFill>
                  <a:srgbClr val="FFFF00"/>
                </a:solidFill>
              </a:rPr>
              <a:t>		(ii)	Met balloons &amp; Hydrogen</a:t>
            </a:r>
          </a:p>
          <a:p>
            <a:endParaRPr lang="en-GB" sz="2400" dirty="0">
              <a:solidFill>
                <a:schemeClr val="bg1"/>
              </a:solidFill>
            </a:endParaRPr>
          </a:p>
        </p:txBody>
      </p:sp>
    </p:spTree>
    <p:extLst>
      <p:ext uri="{BB962C8B-B14F-4D97-AF65-F5344CB8AC3E}">
        <p14:creationId xmlns:p14="http://schemas.microsoft.com/office/powerpoint/2010/main" xmlns="" val="102499185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0848"/>
            <a:ext cx="8229600" cy="1939652"/>
          </a:xfrm>
        </p:spPr>
        <p:txBody>
          <a:bodyPr>
            <a:normAutofit fontScale="90000"/>
          </a:bodyPr>
          <a:lstStyle/>
          <a:p>
            <a:r>
              <a:rPr lang="en-IN" b="1" u="sng" dirty="0">
                <a:solidFill>
                  <a:srgbClr val="FFFF00"/>
                </a:solidFill>
                <a:latin typeface="Arial" panose="020B0604020202020204" pitchFamily="34" charset="0"/>
                <a:cs typeface="Arial" panose="020B0604020202020204" pitchFamily="34" charset="0"/>
              </a:rPr>
              <a:t>‘Make II’ Procedure</a:t>
            </a:r>
            <a:br>
              <a:rPr lang="en-IN" b="1" u="sng" dirty="0">
                <a:solidFill>
                  <a:srgbClr val="FFFF00"/>
                </a:solidFill>
                <a:latin typeface="Arial" panose="020B0604020202020204" pitchFamily="34" charset="0"/>
                <a:cs typeface="Arial" panose="020B0604020202020204" pitchFamily="34" charset="0"/>
              </a:rPr>
            </a:br>
            <a:r>
              <a:rPr lang="en-IN" b="1" u="sng" dirty="0">
                <a:solidFill>
                  <a:srgbClr val="FFFF00"/>
                </a:solidFill>
                <a:latin typeface="Arial" panose="020B0604020202020204" pitchFamily="34" charset="0"/>
                <a:cs typeface="Arial" panose="020B0604020202020204" pitchFamily="34" charset="0"/>
              </a:rPr>
              <a:t>Chapter III A of DPP 2016</a:t>
            </a:r>
            <a:br>
              <a:rPr lang="en-IN" b="1" u="sng" dirty="0">
                <a:solidFill>
                  <a:srgbClr val="FFFF00"/>
                </a:solidFill>
                <a:latin typeface="Arial" panose="020B0604020202020204" pitchFamily="34" charset="0"/>
                <a:cs typeface="Arial" panose="020B0604020202020204" pitchFamily="34" charset="0"/>
              </a:rPr>
            </a:br>
            <a:endParaRPr lang="en-IN" b="1" u="sng" dirty="0">
              <a:solidFill>
                <a:srgbClr val="FFFF00"/>
              </a:solidFill>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fld id="{4D356587-9B4E-4D89-B397-42DFE1A01AC1}" type="datetime1">
              <a:rPr lang="en-US" smtClean="0"/>
              <a:pPr/>
              <a:t>5/8/2018</a:t>
            </a:fld>
            <a:endParaRPr lang="en-IN" dirty="0"/>
          </a:p>
        </p:txBody>
      </p:sp>
      <p:sp>
        <p:nvSpPr>
          <p:cNvPr id="6" name="Slide Number Placeholder 5"/>
          <p:cNvSpPr>
            <a:spLocks noGrp="1"/>
          </p:cNvSpPr>
          <p:nvPr>
            <p:ph type="sldNum" sz="quarter" idx="12"/>
          </p:nvPr>
        </p:nvSpPr>
        <p:spPr/>
        <p:txBody>
          <a:bodyPr/>
          <a:lstStyle/>
          <a:p>
            <a:fld id="{3E8FA35D-07B2-4982-A05C-FA53E8620EA8}" type="slidenum">
              <a:rPr lang="en-IN" smtClean="0"/>
              <a:pPr/>
              <a:t>6</a:t>
            </a:fld>
            <a:endParaRPr lang="en-IN" dirty="0"/>
          </a:p>
        </p:txBody>
      </p:sp>
      <p:sp>
        <p:nvSpPr>
          <p:cNvPr id="3" name="TextBox 2"/>
          <p:cNvSpPr txBox="1"/>
          <p:nvPr/>
        </p:nvSpPr>
        <p:spPr>
          <a:xfrm>
            <a:off x="323528" y="4005064"/>
            <a:ext cx="8820472" cy="1908215"/>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	</a:t>
            </a:r>
          </a:p>
          <a:p>
            <a:r>
              <a:rPr lang="en-US" sz="3200" dirty="0">
                <a:solidFill>
                  <a:schemeClr val="bg1"/>
                </a:solidFill>
                <a:latin typeface="Arial" panose="020B0604020202020204" pitchFamily="34" charset="0"/>
                <a:cs typeface="Arial" panose="020B0604020202020204" pitchFamily="34" charset="0"/>
              </a:rPr>
              <a:t>Reference :	</a:t>
            </a:r>
            <a:r>
              <a:rPr lang="en-US" sz="3200" b="1" i="1" u="sng" dirty="0">
                <a:solidFill>
                  <a:schemeClr val="bg1"/>
                </a:solidFill>
                <a:latin typeface="Arial" panose="020B0604020202020204" pitchFamily="34" charset="0"/>
                <a:cs typeface="Arial" panose="020B0604020202020204" pitchFamily="34" charset="0"/>
              </a:rPr>
              <a:t>‘www.makeinindiadefence.gov.in</a:t>
            </a:r>
            <a:r>
              <a:rPr lang="en-US" b="1" i="1" u="sng" dirty="0">
                <a:solidFill>
                  <a:schemeClr val="bg1"/>
                </a:solidFill>
                <a:latin typeface="Arial" panose="020B0604020202020204" pitchFamily="34" charset="0"/>
                <a:cs typeface="Arial" panose="020B0604020202020204" pitchFamily="34" charset="0"/>
              </a:rPr>
              <a:t>’</a:t>
            </a:r>
          </a:p>
          <a:p>
            <a:endParaRPr lang="en-US"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199730218"/>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417638"/>
          </a:xfrm>
        </p:spPr>
        <p:txBody>
          <a:bodyPr>
            <a:normAutofit/>
          </a:bodyPr>
          <a:lstStyle/>
          <a:p>
            <a:r>
              <a:rPr lang="en-US" sz="3200" b="1" u="sng" dirty="0">
                <a:solidFill>
                  <a:srgbClr val="FFFF00"/>
                </a:solidFill>
                <a:latin typeface="Arial" pitchFamily="34" charset="0"/>
                <a:cs typeface="Arial" pitchFamily="34" charset="0"/>
              </a:rPr>
              <a:t>UPPER AIR SOUNDING SYSTEM (UASS)</a:t>
            </a:r>
            <a:endParaRPr lang="en-IN" sz="3200" b="1" u="sng" dirty="0">
              <a:solidFill>
                <a:srgbClr val="FFFF00"/>
              </a:solidFill>
              <a:latin typeface="Arial" pitchFamily="34" charset="0"/>
              <a:cs typeface="Arial" pitchFamily="34" charset="0"/>
            </a:endParaRPr>
          </a:p>
        </p:txBody>
      </p:sp>
      <p:sp>
        <p:nvSpPr>
          <p:cNvPr id="4" name="TextBox 3"/>
          <p:cNvSpPr txBox="1"/>
          <p:nvPr/>
        </p:nvSpPr>
        <p:spPr>
          <a:xfrm>
            <a:off x="0" y="1295400"/>
            <a:ext cx="9144000" cy="4893647"/>
          </a:xfrm>
          <a:prstGeom prst="rect">
            <a:avLst/>
          </a:prstGeom>
          <a:noFill/>
        </p:spPr>
        <p:txBody>
          <a:bodyPr wrap="square" rtlCol="0">
            <a:spAutoFit/>
          </a:bodyPr>
          <a:lstStyle/>
          <a:p>
            <a:pPr marL="95250" lvl="2" algn="just">
              <a:buFont typeface="Wingdings" pitchFamily="2" charset="2"/>
              <a:buChar char="Ø"/>
            </a:pPr>
            <a:r>
              <a:rPr lang="en-GB" sz="2400" dirty="0">
                <a:solidFill>
                  <a:schemeClr val="bg1"/>
                </a:solidFill>
              </a:rPr>
              <a:t>       For Vertical profiling, the sensors with the attached transmitter are released into the atmosphere with the help Hydrogen filled meteorological balloons. The transmitted data is received &amp; processed by the ground station.</a:t>
            </a:r>
          </a:p>
          <a:p>
            <a:pPr marL="342900" indent="-342900" algn="just">
              <a:buFont typeface="Wingdings" pitchFamily="2" charset="2"/>
              <a:buChar char="Ø"/>
            </a:pPr>
            <a:endParaRPr lang="en-GB" sz="2400" dirty="0">
              <a:solidFill>
                <a:schemeClr val="bg1"/>
              </a:solidFill>
            </a:endParaRPr>
          </a:p>
          <a:p>
            <a:pPr marL="800100" lvl="1" indent="-800100" algn="just">
              <a:buFont typeface="Wingdings" pitchFamily="2" charset="2"/>
              <a:buChar char="Ø"/>
            </a:pPr>
            <a:r>
              <a:rPr lang="en-GB" sz="2400" dirty="0">
                <a:solidFill>
                  <a:schemeClr val="bg1"/>
                </a:solidFill>
              </a:rPr>
              <a:t>The meteorological parameters recorded : </a:t>
            </a:r>
            <a:r>
              <a:rPr lang="en-GB" sz="2400" dirty="0">
                <a:solidFill>
                  <a:srgbClr val="FFC000"/>
                </a:solidFill>
              </a:rPr>
              <a:t>Temperature ,	Humidity, Atmospheric Pressure ,Wind speed &amp; direction ,	Refractive index profile (a derived product)</a:t>
            </a:r>
          </a:p>
          <a:p>
            <a:pPr marL="95250" lvl="1" algn="just">
              <a:buFont typeface="Wingdings" pitchFamily="2" charset="2"/>
              <a:buChar char="Ø"/>
            </a:pPr>
            <a:r>
              <a:rPr lang="en-GB" sz="2400" dirty="0">
                <a:solidFill>
                  <a:schemeClr val="bg1"/>
                </a:solidFill>
              </a:rPr>
              <a:t>The data obtained is used : </a:t>
            </a:r>
            <a:r>
              <a:rPr lang="en-GB" sz="2400" dirty="0">
                <a:solidFill>
                  <a:srgbClr val="FFC000"/>
                </a:solidFill>
              </a:rPr>
              <a:t>Weather </a:t>
            </a:r>
            <a:r>
              <a:rPr lang="en-GB" sz="2400" dirty="0" err="1">
                <a:solidFill>
                  <a:srgbClr val="FFC000"/>
                </a:solidFill>
              </a:rPr>
              <a:t>forecasting,Planning</a:t>
            </a:r>
            <a:r>
              <a:rPr lang="en-GB" sz="2400" dirty="0">
                <a:solidFill>
                  <a:srgbClr val="FFC000"/>
                </a:solidFill>
              </a:rPr>
              <a:t> of air operations, Missile firing, Assessment of atmospheric ducts</a:t>
            </a:r>
          </a:p>
          <a:p>
            <a:pPr marL="800100" lvl="1" indent="-800100" algn="just">
              <a:buFont typeface="Wingdings" pitchFamily="2" charset="2"/>
              <a:buChar char="Ø"/>
            </a:pPr>
            <a:endParaRPr lang="en-GB" sz="2400" dirty="0">
              <a:solidFill>
                <a:srgbClr val="FFC000"/>
              </a:solidFill>
            </a:endParaRPr>
          </a:p>
          <a:p>
            <a:pPr lvl="1" algn="just"/>
            <a:endParaRPr lang="en-GB" sz="2400" dirty="0">
              <a:solidFill>
                <a:schemeClr val="bg1"/>
              </a:solidFill>
            </a:endParaRPr>
          </a:p>
          <a:p>
            <a:endParaRPr lang="en-IN" sz="2400" dirty="0">
              <a:solidFill>
                <a:schemeClr val="bg1"/>
              </a:solidFill>
            </a:endParaRPr>
          </a:p>
        </p:txBody>
      </p:sp>
    </p:spTree>
    <p:extLst>
      <p:ext uri="{BB962C8B-B14F-4D97-AF65-F5344CB8AC3E}">
        <p14:creationId xmlns:p14="http://schemas.microsoft.com/office/powerpoint/2010/main" xmlns="" val="2921839855"/>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7086600" y="6553200"/>
            <a:ext cx="2133600" cy="365125"/>
          </a:xfrm>
        </p:spPr>
        <p:txBody>
          <a:bodyPr/>
          <a:lstStyle/>
          <a:p>
            <a:fld id="{FC141632-C9AE-4F2E-9683-33F47002B0EE}" type="slidenum">
              <a:rPr lang="en-IN" smtClean="0"/>
              <a:pPr/>
              <a:t>61</a:t>
            </a:fld>
            <a:endParaRPr lang="en-IN" dirty="0"/>
          </a:p>
        </p:txBody>
      </p:sp>
      <p:graphicFrame>
        <p:nvGraphicFramePr>
          <p:cNvPr id="6" name="Table 5"/>
          <p:cNvGraphicFramePr>
            <a:graphicFrameLocks noGrp="1"/>
          </p:cNvGraphicFramePr>
          <p:nvPr>
            <p:extLst>
              <p:ext uri="{D42A27DB-BD31-4B8C-83A1-F6EECF244321}">
                <p14:modId xmlns:p14="http://schemas.microsoft.com/office/powerpoint/2010/main" xmlns="" val="1388308474"/>
              </p:ext>
            </p:extLst>
          </p:nvPr>
        </p:nvGraphicFramePr>
        <p:xfrm>
          <a:off x="179512" y="281032"/>
          <a:ext cx="8784976" cy="6507342"/>
        </p:xfrm>
        <a:graphic>
          <a:graphicData uri="http://schemas.openxmlformats.org/drawingml/2006/table">
            <a:tbl>
              <a:tblPr firstRow="1" firstCol="1" bandRow="1">
                <a:tableStyleId>{3C2FFA5D-87B4-456A-9821-1D502468CF0F}</a:tableStyleId>
              </a:tblPr>
              <a:tblGrid>
                <a:gridCol w="2716088">
                  <a:extLst>
                    <a:ext uri="{9D8B030D-6E8A-4147-A177-3AD203B41FA5}">
                      <a16:colId xmlns:a16="http://schemas.microsoft.com/office/drawing/2014/main" xmlns="" val="20000"/>
                    </a:ext>
                  </a:extLst>
                </a:gridCol>
                <a:gridCol w="6068888">
                  <a:extLst>
                    <a:ext uri="{9D8B030D-6E8A-4147-A177-3AD203B41FA5}">
                      <a16:colId xmlns:a16="http://schemas.microsoft.com/office/drawing/2014/main" xmlns="" val="20001"/>
                    </a:ext>
                  </a:extLst>
                </a:gridCol>
              </a:tblGrid>
              <a:tr h="1081742">
                <a:tc gridSpan="2">
                  <a:txBody>
                    <a:bodyPr/>
                    <a:lstStyle/>
                    <a:p>
                      <a:pPr marL="0" marR="0" algn="ctr">
                        <a:lnSpc>
                          <a:spcPct val="100000"/>
                        </a:lnSpc>
                        <a:spcBef>
                          <a:spcPts val="0"/>
                        </a:spcBef>
                        <a:spcAft>
                          <a:spcPts val="0"/>
                        </a:spcAft>
                      </a:pPr>
                      <a:r>
                        <a:rPr lang="en-US" sz="2400" b="1" u="sng" dirty="0">
                          <a:effectLst/>
                          <a:latin typeface="Tahoma" panose="020B0604030504040204" pitchFamily="34" charset="0"/>
                          <a:ea typeface="Tahoma" panose="020B0604030504040204" pitchFamily="34" charset="0"/>
                          <a:cs typeface="Tahoma" panose="020B0604030504040204" pitchFamily="34" charset="0"/>
                        </a:rPr>
                        <a:t>Electrolysis Based Hydrogen Generator</a:t>
                      </a:r>
                      <a:br>
                        <a:rPr lang="en-US" sz="2400" b="1" u="sng" dirty="0">
                          <a:effectLst/>
                          <a:latin typeface="Tahoma" panose="020B0604030504040204" pitchFamily="34" charset="0"/>
                          <a:ea typeface="Tahoma" panose="020B0604030504040204" pitchFamily="34" charset="0"/>
                          <a:cs typeface="Tahoma" panose="020B0604030504040204" pitchFamily="34" charset="0"/>
                        </a:rPr>
                      </a:br>
                      <a:r>
                        <a:rPr lang="en-US" sz="2400" b="1" u="sng" dirty="0">
                          <a:effectLst/>
                          <a:latin typeface="Tahoma" panose="020B0604030504040204" pitchFamily="34" charset="0"/>
                          <a:ea typeface="Tahoma" panose="020B0604030504040204" pitchFamily="34" charset="0"/>
                          <a:cs typeface="Tahoma" panose="020B0604030504040204" pitchFamily="34" charset="0"/>
                        </a:rPr>
                        <a:t>DNOM</a:t>
                      </a:r>
                    </a:p>
                  </a:txBody>
                  <a:tcPr marL="76280" marR="76280" marT="38140" marB="38140" anchor="ctr">
                    <a:cell3D prstMaterial="dkEdge">
                      <a:bevel/>
                      <a:lightRig rig="flood" dir="t"/>
                    </a:cell3D>
                  </a:tcPr>
                </a:tc>
                <a:tc hMerge="1">
                  <a:txBody>
                    <a:bodyPr/>
                    <a:lstStyle/>
                    <a:p>
                      <a:pPr marL="0" marR="0" algn="ctr">
                        <a:lnSpc>
                          <a:spcPct val="85000"/>
                        </a:lnSpc>
                        <a:spcBef>
                          <a:spcPts val="0"/>
                        </a:spcBef>
                        <a:spcAft>
                          <a:spcPts val="0"/>
                        </a:spcAft>
                      </a:pPr>
                      <a:endParaRPr lang="en-US" sz="2000" dirty="0">
                        <a:effectLst/>
                        <a:latin typeface="+mn-lt"/>
                        <a:ea typeface="Calibri"/>
                        <a:cs typeface="Times New Roman"/>
                      </a:endParaRPr>
                    </a:p>
                  </a:txBody>
                  <a:tcPr marL="76280" marR="76280" marT="38140" marB="38140" anchor="ctr"/>
                </a:tc>
                <a:extLst>
                  <a:ext uri="{0D108BD9-81ED-4DB2-BD59-A6C34878D82A}">
                    <a16:rowId xmlns:a16="http://schemas.microsoft.com/office/drawing/2014/main" xmlns="" val="10000"/>
                  </a:ext>
                </a:extLst>
              </a:tr>
              <a:tr h="722943">
                <a:tc>
                  <a:txBody>
                    <a:bodyPr/>
                    <a:lstStyle/>
                    <a:p>
                      <a:pPr marL="0" marR="0" algn="ctr">
                        <a:lnSpc>
                          <a:spcPct val="100000"/>
                        </a:lnSpc>
                        <a:spcBef>
                          <a:spcPts val="0"/>
                        </a:spcBef>
                        <a:spcAft>
                          <a:spcPts val="0"/>
                        </a:spcAft>
                      </a:pPr>
                      <a:r>
                        <a:rPr lang="en-US" sz="2200" b="1" u="sng" dirty="0">
                          <a:solidFill>
                            <a:srgbClr val="FFFF00"/>
                          </a:solidFill>
                          <a:effectLst/>
                          <a:latin typeface="Tahoma" panose="020B0604030504040204" pitchFamily="34" charset="0"/>
                          <a:ea typeface="Tahoma" panose="020B0604030504040204" pitchFamily="34" charset="0"/>
                          <a:cs typeface="Tahoma" panose="020B0604030504040204" pitchFamily="34" charset="0"/>
                        </a:rPr>
                        <a:t>Scheme</a:t>
                      </a:r>
                    </a:p>
                    <a:p>
                      <a:pPr marL="0" marR="0" algn="ctr">
                        <a:lnSpc>
                          <a:spcPct val="100000"/>
                        </a:lnSpc>
                        <a:spcBef>
                          <a:spcPts val="0"/>
                        </a:spcBef>
                        <a:spcAft>
                          <a:spcPts val="0"/>
                        </a:spcAft>
                      </a:pPr>
                      <a:r>
                        <a:rPr lang="en-US" sz="2200" b="1" dirty="0">
                          <a:solidFill>
                            <a:srgbClr val="FFFF00"/>
                          </a:solidFill>
                          <a:effectLst/>
                          <a:latin typeface="Tahoma" panose="020B0604030504040204" pitchFamily="34" charset="0"/>
                          <a:ea typeface="Tahoma" panose="020B0604030504040204" pitchFamily="34" charset="0"/>
                          <a:cs typeface="Tahoma" panose="020B0604030504040204" pitchFamily="34" charset="0"/>
                        </a:rPr>
                        <a:t>(Qty/ Cost/ Cat/ DAs)</a:t>
                      </a:r>
                    </a:p>
                  </a:txBody>
                  <a:tcPr marL="76280" marR="76280" marT="38140" marB="38140" anchor="ctr">
                    <a:cell3D prstMaterial="dkEdge">
                      <a:bevel/>
                      <a:lightRig rig="flood" dir="t"/>
                    </a:cell3D>
                  </a:tcPr>
                </a:tc>
                <a:tc>
                  <a:txBody>
                    <a:bodyPr/>
                    <a:lstStyle/>
                    <a:p>
                      <a:pPr marL="0" marR="0" algn="ctr">
                        <a:lnSpc>
                          <a:spcPct val="100000"/>
                        </a:lnSpc>
                        <a:spcBef>
                          <a:spcPts val="0"/>
                        </a:spcBef>
                        <a:spcAft>
                          <a:spcPts val="0"/>
                        </a:spcAft>
                      </a:pPr>
                      <a:r>
                        <a:rPr lang="en-IN" sz="2200" b="1" u="sng" dirty="0">
                          <a:solidFill>
                            <a:srgbClr val="FFFF00"/>
                          </a:solidFill>
                          <a:effectLst/>
                          <a:latin typeface="Tahoma" panose="020B0604030504040204" pitchFamily="34" charset="0"/>
                          <a:ea typeface="Tahoma" panose="020B0604030504040204" pitchFamily="34" charset="0"/>
                          <a:cs typeface="Tahoma" panose="020B0604030504040204" pitchFamily="34" charset="0"/>
                        </a:rPr>
                        <a:t>Remarks</a:t>
                      </a:r>
                      <a:endParaRPr lang="en-US" sz="2200" b="1" u="sng"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L="76280" marR="76280" marT="38140" marB="38140" anchor="ctr">
                    <a:cell3D prstMaterial="dkEdge">
                      <a:bevel/>
                      <a:lightRig rig="flood" dir="t"/>
                    </a:cell3D>
                  </a:tcPr>
                </a:tc>
                <a:extLst>
                  <a:ext uri="{0D108BD9-81ED-4DB2-BD59-A6C34878D82A}">
                    <a16:rowId xmlns:a16="http://schemas.microsoft.com/office/drawing/2014/main" xmlns="" val="10001"/>
                  </a:ext>
                </a:extLst>
              </a:tr>
              <a:tr h="4086483">
                <a:tc>
                  <a:txBody>
                    <a:bodyPr/>
                    <a:lstStyle/>
                    <a:p>
                      <a:pPr marL="0" marR="0">
                        <a:lnSpc>
                          <a:spcPct val="100000"/>
                        </a:lnSpc>
                        <a:spcBef>
                          <a:spcPts val="0"/>
                        </a:spcBef>
                        <a:spcAft>
                          <a:spcPts val="0"/>
                        </a:spcAft>
                      </a:pPr>
                      <a:r>
                        <a:rPr lang="en-IN" sz="2000" b="1" dirty="0">
                          <a:effectLst/>
                          <a:latin typeface="Tahoma" panose="020B0604030504040204" pitchFamily="34" charset="0"/>
                          <a:ea typeface="Tahoma" panose="020B0604030504040204" pitchFamily="34" charset="0"/>
                          <a:cs typeface="Tahoma" panose="020B0604030504040204" pitchFamily="34" charset="0"/>
                        </a:rPr>
                        <a:t>Cat	: Make II</a:t>
                      </a:r>
                    </a:p>
                    <a:p>
                      <a:pPr marL="0" marR="0">
                        <a:lnSpc>
                          <a:spcPct val="100000"/>
                        </a:lnSpc>
                        <a:spcBef>
                          <a:spcPts val="0"/>
                        </a:spcBef>
                        <a:spcAft>
                          <a:spcPts val="0"/>
                        </a:spcAft>
                      </a:pPr>
                      <a:r>
                        <a:rPr lang="en-IN" sz="2000" b="1" strike="noStrike" dirty="0">
                          <a:solidFill>
                            <a:srgbClr val="000042"/>
                          </a:solidFill>
                          <a:effectLst/>
                          <a:latin typeface="Tahoma" panose="020B0604030504040204" pitchFamily="34" charset="0"/>
                          <a:ea typeface="Tahoma" panose="020B0604030504040204" pitchFamily="34" charset="0"/>
                          <a:cs typeface="Tahoma" panose="020B0604030504040204" pitchFamily="34" charset="0"/>
                        </a:rPr>
                        <a:t>Cost	: </a:t>
                      </a:r>
                      <a:r>
                        <a:rPr lang="en-IN" sz="2000" b="1" strike="noStrike" baseline="0" dirty="0">
                          <a:solidFill>
                            <a:srgbClr val="000042"/>
                          </a:solidFill>
                          <a:effectLst/>
                          <a:latin typeface="Tahoma" panose="020B0604030504040204" pitchFamily="34" charset="0"/>
                          <a:ea typeface="Tahoma" panose="020B0604030504040204" pitchFamily="34" charset="0"/>
                          <a:cs typeface="Tahoma" panose="020B0604030504040204" pitchFamily="34" charset="0"/>
                        </a:rPr>
                        <a:t> 1 Cr/ System</a:t>
                      </a:r>
                      <a:endParaRPr lang="en-IN" sz="2000" b="1" strike="noStrike" dirty="0">
                        <a:solidFill>
                          <a:srgbClr val="000042"/>
                        </a:solidFill>
                        <a:effectLst/>
                        <a:latin typeface="Tahoma" panose="020B0604030504040204" pitchFamily="34" charset="0"/>
                        <a:ea typeface="Tahoma" panose="020B0604030504040204" pitchFamily="34" charset="0"/>
                        <a:cs typeface="Tahoma" panose="020B0604030504040204" pitchFamily="34" charset="0"/>
                      </a:endParaRPr>
                    </a:p>
                    <a:p>
                      <a:pPr marL="0" marR="0">
                        <a:lnSpc>
                          <a:spcPct val="100000"/>
                        </a:lnSpc>
                        <a:spcBef>
                          <a:spcPts val="0"/>
                        </a:spcBef>
                        <a:spcAft>
                          <a:spcPts val="0"/>
                        </a:spcAft>
                      </a:pPr>
                      <a:r>
                        <a:rPr lang="en-IN" sz="2000" b="1" dirty="0">
                          <a:effectLst/>
                          <a:latin typeface="Tahoma" panose="020B0604030504040204" pitchFamily="34" charset="0"/>
                          <a:ea typeface="Tahoma" panose="020B0604030504040204" pitchFamily="34" charset="0"/>
                          <a:cs typeface="Tahoma" panose="020B0604030504040204" pitchFamily="34" charset="0"/>
                        </a:rPr>
                        <a:t>Qty	: 10 Systems</a:t>
                      </a:r>
                    </a:p>
                    <a:p>
                      <a:pPr marL="0" marR="0">
                        <a:lnSpc>
                          <a:spcPct val="100000"/>
                        </a:lnSpc>
                        <a:spcBef>
                          <a:spcPts val="0"/>
                        </a:spcBef>
                        <a:spcAft>
                          <a:spcPts val="0"/>
                        </a:spcAft>
                      </a:pPr>
                      <a:endParaRPr lang="en-IN" sz="1200" b="1" dirty="0">
                        <a:effectLst/>
                        <a:latin typeface="Tahoma" panose="020B0604030504040204" pitchFamily="34" charset="0"/>
                        <a:ea typeface="Tahoma" panose="020B0604030504040204" pitchFamily="34" charset="0"/>
                        <a:cs typeface="Tahoma" panose="020B0604030504040204" pitchFamily="34" charset="0"/>
                      </a:endParaRPr>
                    </a:p>
                    <a:p>
                      <a:pPr marL="0" marR="0">
                        <a:lnSpc>
                          <a:spcPct val="100000"/>
                        </a:lnSpc>
                        <a:spcBef>
                          <a:spcPts val="0"/>
                        </a:spcBef>
                        <a:spcAft>
                          <a:spcPts val="0"/>
                        </a:spcAft>
                      </a:pPr>
                      <a:endParaRPr lang="en-IN" sz="2000" b="1" dirty="0">
                        <a:effectLst/>
                        <a:latin typeface="Tahoma" panose="020B0604030504040204" pitchFamily="34" charset="0"/>
                        <a:ea typeface="Tahoma" panose="020B0604030504040204" pitchFamily="34" charset="0"/>
                        <a:cs typeface="Tahoma" panose="020B0604030504040204" pitchFamily="34" charset="0"/>
                      </a:endParaRPr>
                    </a:p>
                    <a:p>
                      <a:pPr marL="0" marR="0">
                        <a:lnSpc>
                          <a:spcPct val="100000"/>
                        </a:lnSpc>
                        <a:spcBef>
                          <a:spcPts val="0"/>
                        </a:spcBef>
                        <a:spcAft>
                          <a:spcPts val="0"/>
                        </a:spcAft>
                      </a:pPr>
                      <a:endParaRPr lang="en-IN" sz="2000" b="1" dirty="0">
                        <a:effectLst/>
                        <a:latin typeface="Tahoma" panose="020B0604030504040204" pitchFamily="34" charset="0"/>
                        <a:ea typeface="Tahoma" panose="020B0604030504040204" pitchFamily="34" charset="0"/>
                        <a:cs typeface="Tahoma" panose="020B0604030504040204" pitchFamily="34" charset="0"/>
                      </a:endParaRPr>
                    </a:p>
                  </a:txBody>
                  <a:tcPr marL="76280" marR="76280" marT="38140" marB="38140">
                    <a:cell3D prstMaterial="dkEdge">
                      <a:bevel/>
                      <a:lightRig rig="flood" dir="t"/>
                    </a:cell3D>
                  </a:tcPr>
                </a:tc>
                <a:tc>
                  <a:txBody>
                    <a:bodyPr/>
                    <a:lstStyle/>
                    <a:p>
                      <a:pPr marL="342900" indent="57150" algn="just">
                        <a:buFont typeface="Arial" panose="020B0604020202020204" pitchFamily="34" charset="0"/>
                        <a:buChar char="•"/>
                      </a:pPr>
                      <a:r>
                        <a:rPr lang="en-GB" sz="2000" dirty="0">
                          <a:solidFill>
                            <a:schemeClr val="tx1"/>
                          </a:solidFill>
                        </a:rPr>
                        <a:t>Small size equipment (to fit in a room/ ship’s compartment of minimum size 12 </a:t>
                      </a:r>
                      <a:r>
                        <a:rPr lang="en-GB" sz="2000" dirty="0" err="1">
                          <a:solidFill>
                            <a:schemeClr val="tx1"/>
                          </a:solidFill>
                        </a:rPr>
                        <a:t>ft</a:t>
                      </a:r>
                      <a:r>
                        <a:rPr lang="en-GB" sz="2000" dirty="0">
                          <a:solidFill>
                            <a:schemeClr val="tx1"/>
                          </a:solidFill>
                        </a:rPr>
                        <a:t> x 12 </a:t>
                      </a:r>
                      <a:r>
                        <a:rPr lang="en-GB" sz="2000" dirty="0" err="1">
                          <a:solidFill>
                            <a:schemeClr val="tx1"/>
                          </a:solidFill>
                        </a:rPr>
                        <a:t>ft</a:t>
                      </a:r>
                      <a:r>
                        <a:rPr lang="en-GB" sz="2000" dirty="0">
                          <a:solidFill>
                            <a:schemeClr val="tx1"/>
                          </a:solidFill>
                        </a:rPr>
                        <a:t>)</a:t>
                      </a:r>
                    </a:p>
                    <a:p>
                      <a:pPr marL="342900" indent="57150" algn="just">
                        <a:buFont typeface="Arial" panose="020B0604020202020204" pitchFamily="34" charset="0"/>
                        <a:buChar char="•"/>
                      </a:pPr>
                      <a:r>
                        <a:rPr lang="en-GB" sz="2000" dirty="0">
                          <a:solidFill>
                            <a:schemeClr val="tx1"/>
                          </a:solidFill>
                        </a:rPr>
                        <a:t>  Enough inbuilt safety features during generation of Hydrogen, stowage in cylinders and while transferring of gas from cylinders to the balloon filling unit  </a:t>
                      </a:r>
                    </a:p>
                    <a:p>
                      <a:pPr marL="342900" indent="57150" algn="just">
                        <a:buFont typeface="Arial" panose="020B0604020202020204" pitchFamily="34" charset="0"/>
                        <a:buChar char="•"/>
                      </a:pPr>
                      <a:r>
                        <a:rPr lang="en-GB" sz="2000" dirty="0">
                          <a:solidFill>
                            <a:schemeClr val="tx1"/>
                          </a:solidFill>
                        </a:rPr>
                        <a:t>  Should generate Hydrogen only from raw feed of water and ship/ Unit electric supply (no chemicals to be used and no chemical wastage to be generated)</a:t>
                      </a:r>
                    </a:p>
                    <a:p>
                      <a:pPr marL="342900" indent="57150" algn="just">
                        <a:buFont typeface="Arial" panose="020B0604020202020204" pitchFamily="34" charset="0"/>
                        <a:buChar char="•"/>
                      </a:pPr>
                      <a:r>
                        <a:rPr lang="en-GB" sz="2000" dirty="0">
                          <a:solidFill>
                            <a:schemeClr val="tx1"/>
                          </a:solidFill>
                        </a:rPr>
                        <a:t>  Environmental friendly and </a:t>
                      </a:r>
                      <a:r>
                        <a:rPr lang="en-GB" sz="2000" dirty="0" err="1">
                          <a:solidFill>
                            <a:schemeClr val="tx1"/>
                          </a:solidFill>
                        </a:rPr>
                        <a:t>MARPOL</a:t>
                      </a:r>
                      <a:r>
                        <a:rPr lang="en-GB" sz="2000" dirty="0">
                          <a:solidFill>
                            <a:schemeClr val="tx1"/>
                          </a:solidFill>
                        </a:rPr>
                        <a:t> compliant</a:t>
                      </a:r>
                    </a:p>
                    <a:p>
                      <a:pPr marL="342900" indent="57150" algn="just">
                        <a:buFont typeface="Arial" panose="020B0604020202020204" pitchFamily="34" charset="0"/>
                        <a:buChar char="•"/>
                      </a:pPr>
                      <a:r>
                        <a:rPr lang="en-GB" sz="2000" dirty="0">
                          <a:solidFill>
                            <a:schemeClr val="tx1"/>
                          </a:solidFill>
                        </a:rPr>
                        <a:t>  Limited and Low cost maintenance to be catered through </a:t>
                      </a:r>
                      <a:r>
                        <a:rPr lang="en-GB" sz="2000" dirty="0" err="1">
                          <a:solidFill>
                            <a:schemeClr val="tx1"/>
                          </a:solidFill>
                        </a:rPr>
                        <a:t>CAMC</a:t>
                      </a:r>
                      <a:endParaRPr lang="en-GB" sz="2000" dirty="0">
                        <a:solidFill>
                          <a:schemeClr val="tx1"/>
                        </a:solidFill>
                      </a:endParaRPr>
                    </a:p>
                    <a:p>
                      <a:pPr marL="342900" indent="57150" algn="just">
                        <a:buFont typeface="Arial" panose="020B0604020202020204" pitchFamily="34" charset="0"/>
                        <a:buChar char="•"/>
                      </a:pPr>
                      <a:r>
                        <a:rPr lang="en-GB" sz="2000" dirty="0">
                          <a:solidFill>
                            <a:schemeClr val="tx1"/>
                          </a:solidFill>
                        </a:rPr>
                        <a:t>  Continuous availability of Hydrogen gas leading to optimal utilisation of </a:t>
                      </a:r>
                      <a:r>
                        <a:rPr lang="en-GB" sz="2000" dirty="0" err="1">
                          <a:solidFill>
                            <a:schemeClr val="tx1"/>
                          </a:solidFill>
                        </a:rPr>
                        <a:t>UASS</a:t>
                      </a:r>
                      <a:r>
                        <a:rPr lang="en-GB" sz="2000" dirty="0">
                          <a:solidFill>
                            <a:schemeClr val="tx1"/>
                          </a:solidFill>
                        </a:rPr>
                        <a:t> for building of reliable atmospheric database</a:t>
                      </a:r>
                    </a:p>
                  </a:txBody>
                  <a:tcPr marL="76280" marR="76280" marT="38140" marB="38140">
                    <a:cell3D prstMaterial="dkEdge">
                      <a:bevel/>
                      <a:lightRig rig="flood" dir="t"/>
                    </a:cell3D>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3858735521"/>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fld id="{FC141632-C9AE-4F2E-9683-33F47002B0EE}" type="slidenum">
              <a:rPr lang="en-IN" smtClean="0"/>
              <a:pPr/>
              <a:t>62</a:t>
            </a:fld>
            <a:endParaRPr lang="en-IN" dirty="0"/>
          </a:p>
        </p:txBody>
      </p:sp>
      <p:graphicFrame>
        <p:nvGraphicFramePr>
          <p:cNvPr id="10" name="Table 9"/>
          <p:cNvGraphicFramePr>
            <a:graphicFrameLocks noGrp="1"/>
          </p:cNvGraphicFramePr>
          <p:nvPr>
            <p:extLst>
              <p:ext uri="{D42A27DB-BD31-4B8C-83A1-F6EECF244321}">
                <p14:modId xmlns:p14="http://schemas.microsoft.com/office/powerpoint/2010/main" xmlns="" val="3565879145"/>
              </p:ext>
            </p:extLst>
          </p:nvPr>
        </p:nvGraphicFramePr>
        <p:xfrm>
          <a:off x="152400" y="260648"/>
          <a:ext cx="8839200" cy="5442958"/>
        </p:xfrm>
        <a:graphic>
          <a:graphicData uri="http://schemas.openxmlformats.org/drawingml/2006/table">
            <a:tbl>
              <a:tblPr firstRow="1" firstCol="1" bandRow="1">
                <a:tableStyleId>{3C2FFA5D-87B4-456A-9821-1D502468CF0F}</a:tableStyleId>
              </a:tblPr>
              <a:tblGrid>
                <a:gridCol w="3437466">
                  <a:extLst>
                    <a:ext uri="{9D8B030D-6E8A-4147-A177-3AD203B41FA5}">
                      <a16:colId xmlns:a16="http://schemas.microsoft.com/office/drawing/2014/main" xmlns="" val="20000"/>
                    </a:ext>
                  </a:extLst>
                </a:gridCol>
                <a:gridCol w="5401734">
                  <a:extLst>
                    <a:ext uri="{9D8B030D-6E8A-4147-A177-3AD203B41FA5}">
                      <a16:colId xmlns:a16="http://schemas.microsoft.com/office/drawing/2014/main" xmlns="" val="20001"/>
                    </a:ext>
                  </a:extLst>
                </a:gridCol>
              </a:tblGrid>
              <a:tr h="962238">
                <a:tc gridSpan="2">
                  <a:txBody>
                    <a:bodyPr/>
                    <a:lstStyle/>
                    <a:p>
                      <a:pPr marL="0" marR="0" algn="ctr">
                        <a:lnSpc>
                          <a:spcPct val="100000"/>
                        </a:lnSpc>
                        <a:spcBef>
                          <a:spcPts val="0"/>
                        </a:spcBef>
                        <a:spcAft>
                          <a:spcPts val="0"/>
                        </a:spcAft>
                      </a:pPr>
                      <a:r>
                        <a:rPr lang="en-US" sz="2400" b="1" u="sng" dirty="0">
                          <a:effectLst/>
                          <a:latin typeface="Tahoma" panose="020B0604030504040204" pitchFamily="34" charset="0"/>
                          <a:ea typeface="Tahoma" panose="020B0604030504040204" pitchFamily="34" charset="0"/>
                          <a:cs typeface="Tahoma" panose="020B0604030504040204" pitchFamily="34" charset="0"/>
                        </a:rPr>
                        <a:t>Digital Beamforming Based Satellite TV DB2 ST</a:t>
                      </a:r>
                      <a:br>
                        <a:rPr lang="en-US" sz="2400" b="1" u="sng" dirty="0">
                          <a:effectLst/>
                          <a:latin typeface="Tahoma" panose="020B0604030504040204" pitchFamily="34" charset="0"/>
                          <a:ea typeface="Tahoma" panose="020B0604030504040204" pitchFamily="34" charset="0"/>
                          <a:cs typeface="Tahoma" panose="020B0604030504040204" pitchFamily="34" charset="0"/>
                        </a:rPr>
                      </a:br>
                      <a:r>
                        <a:rPr lang="en-US" sz="2400" b="1" u="sng" dirty="0">
                          <a:effectLst/>
                          <a:latin typeface="Tahoma" panose="020B0604030504040204" pitchFamily="34" charset="0"/>
                          <a:ea typeface="Tahoma" panose="020B0604030504040204" pitchFamily="34" charset="0"/>
                          <a:cs typeface="Tahoma" panose="020B0604030504040204" pitchFamily="34" charset="0"/>
                        </a:rPr>
                        <a:t>DEE</a:t>
                      </a:r>
                      <a:endParaRPr lang="en-US" sz="2200" b="1" u="sng" dirty="0">
                        <a:effectLst/>
                        <a:latin typeface="Tahoma" panose="020B0604030504040204" pitchFamily="34" charset="0"/>
                        <a:ea typeface="Tahoma" panose="020B0604030504040204" pitchFamily="34" charset="0"/>
                        <a:cs typeface="Tahoma" panose="020B0604030504040204" pitchFamily="34" charset="0"/>
                      </a:endParaRPr>
                    </a:p>
                  </a:txBody>
                  <a:tcPr marL="76280" marR="76280" marT="38140" marB="38140" anchor="ctr">
                    <a:cell3D prstMaterial="dkEdge">
                      <a:bevel/>
                      <a:lightRig rig="flood" dir="t"/>
                    </a:cell3D>
                  </a:tcPr>
                </a:tc>
                <a:tc hMerge="1">
                  <a:txBody>
                    <a:bodyPr/>
                    <a:lstStyle/>
                    <a:p>
                      <a:pPr marL="0" marR="0" algn="ctr">
                        <a:lnSpc>
                          <a:spcPct val="85000"/>
                        </a:lnSpc>
                        <a:spcBef>
                          <a:spcPts val="0"/>
                        </a:spcBef>
                        <a:spcAft>
                          <a:spcPts val="0"/>
                        </a:spcAft>
                      </a:pPr>
                      <a:endParaRPr lang="en-US" sz="2000" dirty="0">
                        <a:effectLst/>
                        <a:latin typeface="+mn-lt"/>
                        <a:ea typeface="Calibri"/>
                        <a:cs typeface="Times New Roman"/>
                      </a:endParaRPr>
                    </a:p>
                  </a:txBody>
                  <a:tcPr marL="76280" marR="76280" marT="38140" marB="38140" anchor="ctr"/>
                </a:tc>
                <a:extLst>
                  <a:ext uri="{0D108BD9-81ED-4DB2-BD59-A6C34878D82A}">
                    <a16:rowId xmlns:a16="http://schemas.microsoft.com/office/drawing/2014/main" xmlns="" val="10000"/>
                  </a:ext>
                </a:extLst>
              </a:tr>
              <a:tr h="609895">
                <a:tc>
                  <a:txBody>
                    <a:bodyPr/>
                    <a:lstStyle/>
                    <a:p>
                      <a:pPr marL="0" marR="0" algn="ctr">
                        <a:lnSpc>
                          <a:spcPct val="100000"/>
                        </a:lnSpc>
                        <a:spcBef>
                          <a:spcPts val="0"/>
                        </a:spcBef>
                        <a:spcAft>
                          <a:spcPts val="0"/>
                        </a:spcAft>
                      </a:pPr>
                      <a:r>
                        <a:rPr lang="en-US" sz="2200" b="1" u="sng" dirty="0">
                          <a:solidFill>
                            <a:srgbClr val="FFFF00"/>
                          </a:solidFill>
                          <a:effectLst/>
                          <a:latin typeface="Tahoma" panose="020B0604030504040204" pitchFamily="34" charset="0"/>
                          <a:ea typeface="Tahoma" panose="020B0604030504040204" pitchFamily="34" charset="0"/>
                          <a:cs typeface="Tahoma" panose="020B0604030504040204" pitchFamily="34" charset="0"/>
                        </a:rPr>
                        <a:t>Scheme</a:t>
                      </a:r>
                    </a:p>
                    <a:p>
                      <a:pPr marL="0" marR="0" algn="l">
                        <a:lnSpc>
                          <a:spcPct val="100000"/>
                        </a:lnSpc>
                        <a:spcBef>
                          <a:spcPts val="0"/>
                        </a:spcBef>
                        <a:spcAft>
                          <a:spcPts val="0"/>
                        </a:spcAft>
                      </a:pPr>
                      <a:r>
                        <a:rPr lang="en-US" sz="2200" b="1" dirty="0">
                          <a:solidFill>
                            <a:srgbClr val="FFFF00"/>
                          </a:solidFill>
                          <a:effectLst/>
                          <a:latin typeface="Tahoma" panose="020B0604030504040204" pitchFamily="34" charset="0"/>
                          <a:ea typeface="Tahoma" panose="020B0604030504040204" pitchFamily="34" charset="0"/>
                          <a:cs typeface="Tahoma" panose="020B0604030504040204" pitchFamily="34" charset="0"/>
                        </a:rPr>
                        <a:t>(Qty/ Cost/Cat/ DAs)</a:t>
                      </a:r>
                    </a:p>
                  </a:txBody>
                  <a:tcPr marL="76280" marR="76280" marT="38140" marB="38140" anchor="ctr">
                    <a:cell3D prstMaterial="dkEdge">
                      <a:bevel/>
                      <a:lightRig rig="flood" dir="t"/>
                    </a:cell3D>
                  </a:tcPr>
                </a:tc>
                <a:tc>
                  <a:txBody>
                    <a:bodyPr/>
                    <a:lstStyle/>
                    <a:p>
                      <a:pPr marL="0" marR="0" algn="ctr">
                        <a:lnSpc>
                          <a:spcPct val="100000"/>
                        </a:lnSpc>
                        <a:spcBef>
                          <a:spcPts val="0"/>
                        </a:spcBef>
                        <a:spcAft>
                          <a:spcPts val="0"/>
                        </a:spcAft>
                      </a:pPr>
                      <a:r>
                        <a:rPr lang="en-IN" sz="2200" b="1" u="sng" dirty="0">
                          <a:solidFill>
                            <a:srgbClr val="FFFF00"/>
                          </a:solidFill>
                          <a:effectLst/>
                          <a:latin typeface="Tahoma" panose="020B0604030504040204" pitchFamily="34" charset="0"/>
                          <a:ea typeface="Tahoma" panose="020B0604030504040204" pitchFamily="34" charset="0"/>
                          <a:cs typeface="Tahoma" panose="020B0604030504040204" pitchFamily="34" charset="0"/>
                        </a:rPr>
                        <a:t>Remarks</a:t>
                      </a:r>
                      <a:endParaRPr lang="en-US" sz="2200" b="1" u="sng"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L="76280" marR="76280" marT="38140" marB="38140" anchor="ctr">
                    <a:cell3D prstMaterial="dkEdge">
                      <a:bevel/>
                      <a:lightRig rig="flood" dir="t"/>
                    </a:cell3D>
                  </a:tcPr>
                </a:tc>
                <a:extLst>
                  <a:ext uri="{0D108BD9-81ED-4DB2-BD59-A6C34878D82A}">
                    <a16:rowId xmlns:a16="http://schemas.microsoft.com/office/drawing/2014/main" xmlns="" val="10001"/>
                  </a:ext>
                </a:extLst>
              </a:tr>
              <a:tr h="3719632">
                <a:tc>
                  <a:txBody>
                    <a:bodyPr/>
                    <a:lstStyle/>
                    <a:p>
                      <a:pPr marL="0" marR="0">
                        <a:lnSpc>
                          <a:spcPct val="100000"/>
                        </a:lnSpc>
                        <a:spcBef>
                          <a:spcPts val="0"/>
                        </a:spcBef>
                        <a:spcAft>
                          <a:spcPts val="0"/>
                        </a:spcAft>
                      </a:pPr>
                      <a:r>
                        <a:rPr lang="en-US" sz="2000" b="1" dirty="0">
                          <a:effectLst/>
                          <a:latin typeface="Tahoma" panose="020B0604030504040204" pitchFamily="34" charset="0"/>
                          <a:ea typeface="Tahoma" panose="020B0604030504040204" pitchFamily="34" charset="0"/>
                          <a:cs typeface="Tahoma" panose="020B0604030504040204" pitchFamily="34" charset="0"/>
                        </a:rPr>
                        <a:t>Cat	: Make II</a:t>
                      </a:r>
                    </a:p>
                    <a:p>
                      <a:pPr marL="0" marR="0">
                        <a:lnSpc>
                          <a:spcPct val="100000"/>
                        </a:lnSpc>
                        <a:spcBef>
                          <a:spcPts val="0"/>
                        </a:spcBef>
                        <a:spcAft>
                          <a:spcPts val="0"/>
                        </a:spcAft>
                      </a:pPr>
                      <a:r>
                        <a:rPr lang="en-US" sz="2000" b="1" dirty="0">
                          <a:effectLst/>
                          <a:latin typeface="Tahoma" panose="020B0604030504040204" pitchFamily="34" charset="0"/>
                          <a:ea typeface="Tahoma" panose="020B0604030504040204" pitchFamily="34" charset="0"/>
                          <a:cs typeface="Tahoma" panose="020B0604030504040204" pitchFamily="34" charset="0"/>
                        </a:rPr>
                        <a:t>Cost	: </a:t>
                      </a:r>
                      <a:r>
                        <a:rPr lang="en-US" sz="2000" b="1" dirty="0" err="1">
                          <a:effectLst/>
                          <a:latin typeface="Tahoma" panose="020B0604030504040204" pitchFamily="34" charset="0"/>
                          <a:ea typeface="Tahoma" panose="020B0604030504040204" pitchFamily="34" charset="0"/>
                          <a:cs typeface="Tahoma" panose="020B0604030504040204" pitchFamily="34" charset="0"/>
                        </a:rPr>
                        <a:t>Rs</a:t>
                      </a:r>
                      <a:r>
                        <a:rPr lang="en-US" sz="2000" b="1" dirty="0">
                          <a:effectLst/>
                          <a:latin typeface="Tahoma" panose="020B0604030504040204" pitchFamily="34" charset="0"/>
                          <a:ea typeface="Tahoma" panose="020B0604030504040204" pitchFamily="34" charset="0"/>
                          <a:cs typeface="Tahoma" panose="020B0604030504040204" pitchFamily="34" charset="0"/>
                        </a:rPr>
                        <a:t> 1.4 Cr/ Set (to be ascertained during Industry Interaction/ Feasibility Studies)</a:t>
                      </a:r>
                    </a:p>
                    <a:p>
                      <a:pPr marL="0" marR="0">
                        <a:lnSpc>
                          <a:spcPct val="100000"/>
                        </a:lnSpc>
                        <a:spcBef>
                          <a:spcPts val="0"/>
                        </a:spcBef>
                        <a:spcAft>
                          <a:spcPts val="0"/>
                        </a:spcAft>
                      </a:pPr>
                      <a:r>
                        <a:rPr lang="en-US" sz="2000" b="1" dirty="0" err="1">
                          <a:effectLst/>
                          <a:latin typeface="Tahoma" panose="020B0604030504040204" pitchFamily="34" charset="0"/>
                          <a:ea typeface="Tahoma" panose="020B0604030504040204" pitchFamily="34" charset="0"/>
                          <a:cs typeface="Tahoma" panose="020B0604030504040204" pitchFamily="34" charset="0"/>
                        </a:rPr>
                        <a:t>Qty</a:t>
                      </a:r>
                      <a:r>
                        <a:rPr lang="en-US" sz="2000" b="1" dirty="0">
                          <a:effectLst/>
                          <a:latin typeface="Tahoma" panose="020B0604030504040204" pitchFamily="34" charset="0"/>
                          <a:ea typeface="Tahoma" panose="020B0604030504040204" pitchFamily="34" charset="0"/>
                          <a:cs typeface="Tahoma" panose="020B0604030504040204" pitchFamily="34" charset="0"/>
                        </a:rPr>
                        <a:t>	: 100</a:t>
                      </a:r>
                    </a:p>
                    <a:p>
                      <a:pPr marL="0" marR="0">
                        <a:lnSpc>
                          <a:spcPct val="100000"/>
                        </a:lnSpc>
                        <a:spcBef>
                          <a:spcPts val="0"/>
                        </a:spcBef>
                        <a:spcAft>
                          <a:spcPts val="0"/>
                        </a:spcAft>
                      </a:pPr>
                      <a:endParaRPr lang="en-US" sz="2000" b="1" dirty="0">
                        <a:effectLst/>
                        <a:latin typeface="Tahoma" panose="020B0604030504040204" pitchFamily="34" charset="0"/>
                        <a:ea typeface="Tahoma" panose="020B0604030504040204" pitchFamily="34" charset="0"/>
                        <a:cs typeface="Tahoma" panose="020B0604030504040204" pitchFamily="34" charset="0"/>
                      </a:endParaRPr>
                    </a:p>
                    <a:p>
                      <a:pPr marL="0" marR="0">
                        <a:lnSpc>
                          <a:spcPct val="100000"/>
                        </a:lnSpc>
                        <a:spcBef>
                          <a:spcPts val="0"/>
                        </a:spcBef>
                        <a:spcAft>
                          <a:spcPts val="0"/>
                        </a:spcAft>
                      </a:pPr>
                      <a:endParaRPr lang="en-US" sz="2000" b="1" u="sng" dirty="0">
                        <a:effectLst/>
                        <a:latin typeface="Tahoma" panose="020B0604030504040204" pitchFamily="34" charset="0"/>
                        <a:ea typeface="Tahoma" panose="020B0604030504040204" pitchFamily="34" charset="0"/>
                        <a:cs typeface="Tahoma" panose="020B0604030504040204" pitchFamily="34" charset="0"/>
                      </a:endParaRPr>
                    </a:p>
                    <a:p>
                      <a:pPr marL="0" marR="0">
                        <a:lnSpc>
                          <a:spcPct val="100000"/>
                        </a:lnSpc>
                        <a:spcBef>
                          <a:spcPts val="0"/>
                        </a:spcBef>
                        <a:spcAft>
                          <a:spcPts val="0"/>
                        </a:spcAft>
                      </a:pPr>
                      <a:endParaRPr lang="en-US" sz="2000" b="1" u="none" dirty="0">
                        <a:effectLst/>
                        <a:latin typeface="Tahoma" panose="020B0604030504040204" pitchFamily="34" charset="0"/>
                        <a:ea typeface="Tahoma" panose="020B0604030504040204" pitchFamily="34" charset="0"/>
                        <a:cs typeface="Tahoma" panose="020B0604030504040204" pitchFamily="34" charset="0"/>
                      </a:endParaRPr>
                    </a:p>
                    <a:p>
                      <a:pPr marL="0" marR="0">
                        <a:lnSpc>
                          <a:spcPct val="100000"/>
                        </a:lnSpc>
                        <a:spcBef>
                          <a:spcPts val="0"/>
                        </a:spcBef>
                        <a:spcAft>
                          <a:spcPts val="0"/>
                        </a:spcAft>
                      </a:pPr>
                      <a:endParaRPr lang="en-US" sz="2000" b="1" u="none" dirty="0">
                        <a:effectLst/>
                        <a:latin typeface="Tahoma" panose="020B0604030504040204" pitchFamily="34" charset="0"/>
                        <a:ea typeface="Tahoma" panose="020B0604030504040204" pitchFamily="34" charset="0"/>
                        <a:cs typeface="Tahoma" panose="020B0604030504040204" pitchFamily="34" charset="0"/>
                      </a:endParaRPr>
                    </a:p>
                    <a:p>
                      <a:pPr marL="0" marR="0">
                        <a:lnSpc>
                          <a:spcPct val="100000"/>
                        </a:lnSpc>
                        <a:spcBef>
                          <a:spcPts val="0"/>
                        </a:spcBef>
                        <a:spcAft>
                          <a:spcPts val="0"/>
                        </a:spcAft>
                      </a:pPr>
                      <a:endParaRPr lang="en-US" sz="2000" b="1" u="sng" dirty="0">
                        <a:effectLst/>
                        <a:latin typeface="Tahoma" panose="020B0604030504040204" pitchFamily="34" charset="0"/>
                        <a:ea typeface="Tahoma" panose="020B0604030504040204" pitchFamily="34" charset="0"/>
                        <a:cs typeface="Tahoma" panose="020B0604030504040204" pitchFamily="34" charset="0"/>
                      </a:endParaRPr>
                    </a:p>
                    <a:p>
                      <a:pPr marL="0" marR="0">
                        <a:lnSpc>
                          <a:spcPct val="100000"/>
                        </a:lnSpc>
                        <a:spcBef>
                          <a:spcPts val="0"/>
                        </a:spcBef>
                        <a:spcAft>
                          <a:spcPts val="0"/>
                        </a:spcAft>
                      </a:pPr>
                      <a:endParaRPr lang="en-US" sz="2000" b="1" u="sng" dirty="0">
                        <a:effectLst/>
                        <a:latin typeface="Tahoma" panose="020B0604030504040204" pitchFamily="34" charset="0"/>
                        <a:ea typeface="Tahoma" panose="020B0604030504040204" pitchFamily="34" charset="0"/>
                        <a:cs typeface="Tahoma" panose="020B0604030504040204" pitchFamily="34" charset="0"/>
                      </a:endParaRPr>
                    </a:p>
                  </a:txBody>
                  <a:tcPr marL="76280" marR="76280" marT="38140" marB="38140">
                    <a:cell3D prstMaterial="dkEdge">
                      <a:bevel/>
                      <a:lightRig rig="flood" dir="t"/>
                    </a:cell3D>
                  </a:tcPr>
                </a:tc>
                <a:tc>
                  <a:txBody>
                    <a:bodyPr/>
                    <a:lstStyle/>
                    <a:p>
                      <a:pPr lvl="0" algn="just"/>
                      <a:r>
                        <a:rPr lang="en-US" sz="2000" dirty="0">
                          <a:solidFill>
                            <a:schemeClr val="tx1"/>
                          </a:solidFill>
                          <a:latin typeface="Arial Rounded MT Bold" panose="020F0704030504030204" pitchFamily="34" charset="0"/>
                        </a:rPr>
                        <a:t>Digital </a:t>
                      </a:r>
                      <a:r>
                        <a:rPr lang="en-US" sz="2000" dirty="0" err="1">
                          <a:solidFill>
                            <a:schemeClr val="tx1"/>
                          </a:solidFill>
                          <a:latin typeface="Arial Rounded MT Bold" panose="020F0704030504030204" pitchFamily="34" charset="0"/>
                        </a:rPr>
                        <a:t>Beamforming</a:t>
                      </a:r>
                      <a:r>
                        <a:rPr lang="en-US" sz="2000" dirty="0">
                          <a:solidFill>
                            <a:schemeClr val="tx1"/>
                          </a:solidFill>
                          <a:latin typeface="Arial Rounded MT Bold" panose="020F0704030504030204" pitchFamily="34" charset="0"/>
                        </a:rPr>
                        <a:t> Based Satellite TV System</a:t>
                      </a:r>
                      <a:endParaRPr lang="en-IN" sz="2000" dirty="0">
                        <a:solidFill>
                          <a:schemeClr val="tx1"/>
                        </a:solidFill>
                        <a:latin typeface="Arial Rounded MT Bold" pitchFamily="34" charset="0"/>
                      </a:endParaRPr>
                    </a:p>
                    <a:p>
                      <a:pPr lvl="0" algn="just"/>
                      <a:endParaRPr lang="en-IN" sz="2000" dirty="0">
                        <a:solidFill>
                          <a:schemeClr val="tx1"/>
                        </a:solidFill>
                        <a:latin typeface="Arial Rounded MT Bold" pitchFamily="34" charset="0"/>
                      </a:endParaRPr>
                    </a:p>
                    <a:p>
                      <a:pPr lvl="0" algn="just"/>
                      <a:r>
                        <a:rPr lang="en-IN" sz="2000" dirty="0">
                          <a:solidFill>
                            <a:schemeClr val="tx1"/>
                          </a:solidFill>
                          <a:latin typeface="Arial Rounded MT Bold" pitchFamily="34" charset="0"/>
                        </a:rPr>
                        <a:t>Uninterrupted Reception in Rough Seas</a:t>
                      </a:r>
                    </a:p>
                    <a:p>
                      <a:pPr lvl="0" algn="just"/>
                      <a:endParaRPr lang="en-IN" sz="2000" dirty="0">
                        <a:solidFill>
                          <a:schemeClr val="tx1"/>
                        </a:solidFill>
                        <a:latin typeface="Arial Rounded MT Bold"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lang="en-IN" sz="2000" dirty="0">
                          <a:solidFill>
                            <a:schemeClr val="tx1"/>
                          </a:solidFill>
                          <a:latin typeface="Arial Rounded MT Bold" pitchFamily="34" charset="0"/>
                        </a:rPr>
                        <a:t>Small Form Factor – No Mechanical Parts</a:t>
                      </a:r>
                    </a:p>
                    <a:p>
                      <a:pPr marL="0" marR="0" lvl="0" indent="0" algn="l" defTabSz="914400" eaLnBrk="1" fontAlgn="auto" latinLnBrk="0" hangingPunct="1">
                        <a:lnSpc>
                          <a:spcPct val="100000"/>
                        </a:lnSpc>
                        <a:spcBef>
                          <a:spcPts val="0"/>
                        </a:spcBef>
                        <a:spcAft>
                          <a:spcPts val="0"/>
                        </a:spcAft>
                        <a:buClrTx/>
                        <a:buSzTx/>
                        <a:buFontTx/>
                        <a:buNone/>
                        <a:tabLst/>
                        <a:defRPr/>
                      </a:pPr>
                      <a:endParaRPr lang="en-IN" sz="2000" dirty="0">
                        <a:solidFill>
                          <a:schemeClr val="tx1"/>
                        </a:solidFill>
                        <a:latin typeface="Arial Rounded MT Bold"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lang="en-IN" sz="2000" dirty="0">
                          <a:solidFill>
                            <a:schemeClr val="tx1"/>
                          </a:solidFill>
                          <a:latin typeface="Arial Rounded MT Bold" pitchFamily="34" charset="0"/>
                        </a:rPr>
                        <a:t>Uninterrupted  Worldwide Reception</a:t>
                      </a:r>
                    </a:p>
                    <a:p>
                      <a:pPr marL="0" marR="0" lvl="0" indent="0" algn="just">
                        <a:lnSpc>
                          <a:spcPct val="100000"/>
                        </a:lnSpc>
                        <a:spcBef>
                          <a:spcPts val="0"/>
                        </a:spcBef>
                        <a:spcAft>
                          <a:spcPts val="0"/>
                        </a:spcAft>
                        <a:buFontTx/>
                        <a:buNone/>
                        <a:tabLst>
                          <a:tab pos="457200" algn="l"/>
                        </a:tabLst>
                      </a:pPr>
                      <a:endParaRPr lang="en-US" sz="2000" b="1" u="non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tab pos="457200" algn="l"/>
                        </a:tabLst>
                        <a:defRPr/>
                      </a:pPr>
                      <a:r>
                        <a:rPr lang="en-US" sz="2000" b="1" u="none" dirty="0">
                          <a:solidFill>
                            <a:srgbClr val="003399"/>
                          </a:solidFill>
                          <a:effectLst/>
                          <a:latin typeface="Tahoma" panose="020B0604030504040204" pitchFamily="34" charset="0"/>
                          <a:ea typeface="Tahoma" panose="020B0604030504040204" pitchFamily="34" charset="0"/>
                          <a:cs typeface="Tahoma" panose="020B0604030504040204" pitchFamily="34" charset="0"/>
                        </a:rPr>
                        <a:t> </a:t>
                      </a:r>
                      <a:endParaRPr lang="en-US" sz="2000" b="1" u="none" baseline="0" dirty="0">
                        <a:solidFill>
                          <a:srgbClr val="003399"/>
                        </a:solidFill>
                        <a:effectLst/>
                        <a:latin typeface="Tahoma" panose="020B0604030504040204" pitchFamily="34" charset="0"/>
                        <a:ea typeface="Tahoma" panose="020B0604030504040204" pitchFamily="34" charset="0"/>
                        <a:cs typeface="Tahoma" panose="020B0604030504040204" pitchFamily="34" charset="0"/>
                      </a:endParaRPr>
                    </a:p>
                  </a:txBody>
                  <a:tcPr marL="76280" marR="76280" marT="38140" marB="38140">
                    <a:cell3D prstMaterial="dkEdge">
                      <a:bevel/>
                      <a:lightRig rig="flood" dir="t"/>
                    </a:cell3D>
                  </a:tcPr>
                </a:tc>
                <a:extLst>
                  <a:ext uri="{0D108BD9-81ED-4DB2-BD59-A6C34878D82A}">
                    <a16:rowId xmlns:a16="http://schemas.microsoft.com/office/drawing/2014/main" xmlns="" val="10002"/>
                  </a:ext>
                </a:extLst>
              </a:tr>
            </a:tbl>
          </a:graphicData>
        </a:graphic>
      </p:graphicFrame>
      <p:sp>
        <p:nvSpPr>
          <p:cNvPr id="5" name="Slide Number Placeholder 5"/>
          <p:cNvSpPr txBox="1">
            <a:spLocks/>
          </p:cNvSpPr>
          <p:nvPr/>
        </p:nvSpPr>
        <p:spPr>
          <a:xfrm>
            <a:off x="7010400" y="65690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E8FA35D-07B2-4982-A05C-FA53E8620EA8}" type="slidenum">
              <a:rPr lang="en-IN" smtClean="0"/>
              <a:pPr/>
              <a:t>62</a:t>
            </a:fld>
            <a:endParaRPr lang="en-IN" dirty="0"/>
          </a:p>
        </p:txBody>
      </p:sp>
    </p:spTree>
    <p:extLst>
      <p:ext uri="{BB962C8B-B14F-4D97-AF65-F5344CB8AC3E}">
        <p14:creationId xmlns:p14="http://schemas.microsoft.com/office/powerpoint/2010/main" xmlns="" val="2716160027"/>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2" name="Diagram 11"/>
          <p:cNvGraphicFramePr/>
          <p:nvPr>
            <p:extLst>
              <p:ext uri="{D42A27DB-BD31-4B8C-83A1-F6EECF244321}">
                <p14:modId xmlns:p14="http://schemas.microsoft.com/office/powerpoint/2010/main" xmlns="" val="1332818994"/>
              </p:ext>
            </p:extLst>
          </p:nvPr>
        </p:nvGraphicFramePr>
        <p:xfrm>
          <a:off x="1607026" y="108332"/>
          <a:ext cx="6287353" cy="91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152400" y="1379579"/>
            <a:ext cx="8686800" cy="4678204"/>
          </a:xfrm>
          <a:prstGeom prst="rect">
            <a:avLst/>
          </a:prstGeom>
        </p:spPr>
        <p:txBody>
          <a:bodyPr wrap="square">
            <a:spAutoFit/>
          </a:bodyPr>
          <a:lstStyle/>
          <a:p>
            <a:pPr algn="just" fontAlgn="base">
              <a:spcBef>
                <a:spcPts val="1200"/>
              </a:spcBef>
              <a:spcAft>
                <a:spcPts val="1200"/>
              </a:spcAft>
              <a:defRPr/>
            </a:pPr>
            <a:r>
              <a:rPr lang="en-GB" sz="2200" b="1" u="sng" dirty="0">
                <a:solidFill>
                  <a:srgbClr val="FFFF00"/>
                </a:solidFill>
                <a:latin typeface="Arial" panose="020B0604020202020204" pitchFamily="34" charset="0"/>
                <a:ea typeface="Tahoma" pitchFamily="34" charset="0"/>
                <a:cs typeface="Arial" panose="020B0604020202020204" pitchFamily="34" charset="0"/>
              </a:rPr>
              <a:t>Brief Specifications</a:t>
            </a:r>
            <a:r>
              <a:rPr lang="en-GB" sz="2200" b="1" dirty="0">
                <a:solidFill>
                  <a:srgbClr val="FFFF00"/>
                </a:solidFill>
                <a:latin typeface="Arial" panose="020B0604020202020204" pitchFamily="34" charset="0"/>
                <a:ea typeface="Tahoma" pitchFamily="34" charset="0"/>
                <a:cs typeface="Arial" panose="020B0604020202020204" pitchFamily="34" charset="0"/>
              </a:rPr>
              <a:t> : </a:t>
            </a:r>
            <a:r>
              <a:rPr lang="en-GB" sz="2200" dirty="0">
                <a:solidFill>
                  <a:prstClr val="white"/>
                </a:solidFill>
                <a:latin typeface="Arial" panose="020B0604020202020204" pitchFamily="34" charset="0"/>
                <a:ea typeface="Tahoma" pitchFamily="34" charset="0"/>
                <a:cs typeface="Arial" panose="020B0604020202020204" pitchFamily="34" charset="0"/>
              </a:rPr>
              <a:t>Development of Gen 3 Night Vision Imaging System (NVIS) adapted for usage on board Multirole and Utility Helicopters in the Indian Navy.  The system must contain </a:t>
            </a:r>
            <a:r>
              <a:rPr lang="en-GB" sz="2200" b="1" i="1" u="sng" dirty="0">
                <a:solidFill>
                  <a:srgbClr val="FFC000"/>
                </a:solidFill>
                <a:latin typeface="Arial" panose="020B0604020202020204" pitchFamily="34" charset="0"/>
                <a:ea typeface="Tahoma" pitchFamily="34" charset="0"/>
                <a:cs typeface="Arial" panose="020B0604020202020204" pitchFamily="34" charset="0"/>
              </a:rPr>
              <a:t>self-contained power source for primary and back up power</a:t>
            </a:r>
            <a:r>
              <a:rPr lang="en-GB" sz="2200" b="1" i="1" dirty="0">
                <a:solidFill>
                  <a:srgbClr val="FFC000"/>
                </a:solidFill>
                <a:latin typeface="Arial" panose="020B0604020202020204" pitchFamily="34" charset="0"/>
                <a:ea typeface="Tahoma" pitchFamily="34" charset="0"/>
                <a:cs typeface="Arial" panose="020B0604020202020204" pitchFamily="34" charset="0"/>
              </a:rPr>
              <a:t> </a:t>
            </a:r>
            <a:r>
              <a:rPr lang="en-GB" sz="2200" dirty="0">
                <a:solidFill>
                  <a:prstClr val="white"/>
                </a:solidFill>
                <a:latin typeface="Arial" panose="020B0604020202020204" pitchFamily="34" charset="0"/>
                <a:ea typeface="Tahoma" pitchFamily="34" charset="0"/>
                <a:cs typeface="Arial" panose="020B0604020202020204" pitchFamily="34" charset="0"/>
              </a:rPr>
              <a:t>for extended missions in harsh environmental and operating conditions. It must meet following broad capabilities and specifications:-</a:t>
            </a:r>
          </a:p>
          <a:p>
            <a:pPr marL="800100" lvl="1" indent="-342900" algn="just" fontAlgn="base">
              <a:spcBef>
                <a:spcPts val="1200"/>
              </a:spcBef>
              <a:spcAft>
                <a:spcPts val="1200"/>
              </a:spcAft>
              <a:buFont typeface="Wingdings" panose="05000000000000000000" pitchFamily="2" charset="2"/>
              <a:buChar char="ü"/>
              <a:defRPr/>
            </a:pPr>
            <a:r>
              <a:rPr lang="en-GB" sz="1600" dirty="0">
                <a:solidFill>
                  <a:prstClr val="white"/>
                </a:solidFill>
                <a:latin typeface="Arial" panose="020B0604020202020204" pitchFamily="34" charset="0"/>
                <a:ea typeface="Tahoma" pitchFamily="34" charset="0"/>
                <a:cs typeface="Arial" panose="020B0604020202020204" pitchFamily="34" charset="0"/>
              </a:rPr>
              <a:t> Capability of sustained usage in vibration environment</a:t>
            </a:r>
          </a:p>
          <a:p>
            <a:pPr marL="800100" lvl="1" indent="-342900" algn="just" fontAlgn="base">
              <a:spcBef>
                <a:spcPts val="1200"/>
              </a:spcBef>
              <a:spcAft>
                <a:spcPts val="1200"/>
              </a:spcAft>
              <a:buFont typeface="Wingdings" panose="05000000000000000000" pitchFamily="2" charset="2"/>
              <a:buChar char="ü"/>
              <a:defRPr/>
            </a:pPr>
            <a:r>
              <a:rPr lang="en-GB" sz="1600" dirty="0">
                <a:solidFill>
                  <a:prstClr val="white"/>
                </a:solidFill>
                <a:latin typeface="Arial" panose="020B0604020202020204" pitchFamily="34" charset="0"/>
                <a:ea typeface="Tahoma" pitchFamily="34" charset="0"/>
                <a:cs typeface="Arial" panose="020B0604020202020204" pitchFamily="34" charset="0"/>
              </a:rPr>
              <a:t> Long total service life in years (10 years / 10,000 operating hours 	at less than 10% SNR degradation)</a:t>
            </a:r>
          </a:p>
          <a:p>
            <a:pPr marL="800100" lvl="1" indent="-342900" algn="just" fontAlgn="base">
              <a:spcBef>
                <a:spcPts val="1200"/>
              </a:spcBef>
              <a:spcAft>
                <a:spcPts val="1200"/>
              </a:spcAft>
              <a:buFont typeface="Wingdings" panose="05000000000000000000" pitchFamily="2" charset="2"/>
              <a:buChar char="ü"/>
              <a:defRPr/>
            </a:pPr>
            <a:r>
              <a:rPr lang="en-GB" sz="1600" dirty="0">
                <a:solidFill>
                  <a:prstClr val="white"/>
                </a:solidFill>
                <a:latin typeface="Arial" panose="020B0604020202020204" pitchFamily="34" charset="0"/>
                <a:ea typeface="Tahoma" pitchFamily="34" charset="0"/>
                <a:cs typeface="Arial" panose="020B0604020202020204" pitchFamily="34" charset="0"/>
              </a:rPr>
              <a:t> Good performance in entire range of full moonlight to starlight  conditions.</a:t>
            </a:r>
            <a:endParaRPr lang="en-US" sz="1600" dirty="0">
              <a:solidFill>
                <a:prstClr val="white"/>
              </a:solidFill>
              <a:latin typeface="Arial" panose="020B0604020202020204" pitchFamily="34" charset="0"/>
              <a:ea typeface="Calibri" panose="020F0502020204030204" pitchFamily="34" charset="0"/>
              <a:cs typeface="Arial" charset="0"/>
            </a:endParaRPr>
          </a:p>
          <a:p>
            <a:pPr algn="just" fontAlgn="base">
              <a:spcBef>
                <a:spcPts val="1200"/>
              </a:spcBef>
              <a:spcAft>
                <a:spcPts val="1200"/>
              </a:spcAft>
              <a:defRPr/>
            </a:pPr>
            <a:r>
              <a:rPr lang="en-US" sz="2200" b="1" u="sng" dirty="0">
                <a:solidFill>
                  <a:srgbClr val="FFFF00"/>
                </a:solidFill>
                <a:latin typeface="Arial" panose="020B0604020202020204" pitchFamily="34" charset="0"/>
                <a:cs typeface="Arial" panose="020B0604020202020204" pitchFamily="34" charset="0"/>
              </a:rPr>
              <a:t>Quantity </a:t>
            </a:r>
            <a:r>
              <a:rPr lang="en-US" sz="2200" b="1" dirty="0">
                <a:solidFill>
                  <a:srgbClr val="FFFF00"/>
                </a:solidFill>
                <a:latin typeface="Arial" panose="020B0604020202020204" pitchFamily="34" charset="0"/>
                <a:cs typeface="Arial" panose="020B0604020202020204" pitchFamily="34" charset="0"/>
              </a:rPr>
              <a:t>:  </a:t>
            </a:r>
            <a:r>
              <a:rPr lang="en-US" sz="2200" dirty="0">
                <a:solidFill>
                  <a:prstClr val="white"/>
                </a:solidFill>
                <a:latin typeface="Arial" panose="020B0604020202020204" pitchFamily="34" charset="0"/>
                <a:cs typeface="Arial" panose="020B0604020202020204" pitchFamily="34" charset="0"/>
              </a:rPr>
              <a:t> 504  (At least)</a:t>
            </a:r>
            <a:endParaRPr lang="en-US" sz="22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869634275"/>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7010400" y="6492875"/>
            <a:ext cx="2133600" cy="365125"/>
          </a:xfrm>
        </p:spPr>
        <p:txBody>
          <a:bodyPr/>
          <a:lstStyle/>
          <a:p>
            <a:fld id="{FC141632-C9AE-4F2E-9683-33F47002B0EE}" type="slidenum">
              <a:rPr lang="en-IN" smtClean="0"/>
              <a:pPr/>
              <a:t>64</a:t>
            </a:fld>
            <a:endParaRPr lang="en-IN" dirty="0"/>
          </a:p>
        </p:txBody>
      </p:sp>
      <p:graphicFrame>
        <p:nvGraphicFramePr>
          <p:cNvPr id="10" name="Table 9"/>
          <p:cNvGraphicFramePr>
            <a:graphicFrameLocks noGrp="1"/>
          </p:cNvGraphicFramePr>
          <p:nvPr>
            <p:extLst>
              <p:ext uri="{D42A27DB-BD31-4B8C-83A1-F6EECF244321}">
                <p14:modId xmlns:p14="http://schemas.microsoft.com/office/powerpoint/2010/main" xmlns="" val="1669172032"/>
              </p:ext>
            </p:extLst>
          </p:nvPr>
        </p:nvGraphicFramePr>
        <p:xfrm>
          <a:off x="228600" y="304800"/>
          <a:ext cx="8610600" cy="5917258"/>
        </p:xfrm>
        <a:graphic>
          <a:graphicData uri="http://schemas.openxmlformats.org/drawingml/2006/table">
            <a:tbl>
              <a:tblPr firstRow="1" firstCol="1" bandRow="1">
                <a:tableStyleId>{3C2FFA5D-87B4-456A-9821-1D502468CF0F}</a:tableStyleId>
              </a:tblPr>
              <a:tblGrid>
                <a:gridCol w="3348566">
                  <a:extLst>
                    <a:ext uri="{9D8B030D-6E8A-4147-A177-3AD203B41FA5}">
                      <a16:colId xmlns:a16="http://schemas.microsoft.com/office/drawing/2014/main" xmlns="" val="20000"/>
                    </a:ext>
                  </a:extLst>
                </a:gridCol>
                <a:gridCol w="5262034">
                  <a:extLst>
                    <a:ext uri="{9D8B030D-6E8A-4147-A177-3AD203B41FA5}">
                      <a16:colId xmlns:a16="http://schemas.microsoft.com/office/drawing/2014/main" xmlns="" val="20001"/>
                    </a:ext>
                  </a:extLst>
                </a:gridCol>
              </a:tblGrid>
              <a:tr h="757941">
                <a:tc gridSpan="2">
                  <a:txBody>
                    <a:bodyPr/>
                    <a:lstStyle/>
                    <a:p>
                      <a:pPr marL="0" marR="0" algn="ctr">
                        <a:lnSpc>
                          <a:spcPct val="100000"/>
                        </a:lnSpc>
                        <a:spcBef>
                          <a:spcPts val="0"/>
                        </a:spcBef>
                        <a:spcAft>
                          <a:spcPts val="0"/>
                        </a:spcAft>
                      </a:pPr>
                      <a:r>
                        <a:rPr lang="en-US" sz="2400" b="1" u="sng" dirty="0">
                          <a:effectLst/>
                          <a:latin typeface="Tahoma" panose="020B0604030504040204" pitchFamily="34" charset="0"/>
                          <a:ea typeface="Tahoma" panose="020B0604030504040204" pitchFamily="34" charset="0"/>
                          <a:cs typeface="Tahoma" panose="020B0604030504040204" pitchFamily="34" charset="0"/>
                        </a:rPr>
                        <a:t>Three phase inverters</a:t>
                      </a:r>
                      <a:br>
                        <a:rPr lang="en-US" sz="2400" b="1" u="sng" dirty="0">
                          <a:effectLst/>
                          <a:latin typeface="Tahoma" panose="020B0604030504040204" pitchFamily="34" charset="0"/>
                          <a:ea typeface="Tahoma" panose="020B0604030504040204" pitchFamily="34" charset="0"/>
                          <a:cs typeface="Tahoma" panose="020B0604030504040204" pitchFamily="34" charset="0"/>
                        </a:rPr>
                      </a:br>
                      <a:r>
                        <a:rPr lang="en-US" sz="2400" b="1" u="sng" dirty="0">
                          <a:effectLst/>
                          <a:latin typeface="Tahoma" panose="020B0604030504040204" pitchFamily="34" charset="0"/>
                          <a:ea typeface="Tahoma" panose="020B0604030504040204" pitchFamily="34" charset="0"/>
                          <a:cs typeface="Tahoma" panose="020B0604030504040204" pitchFamily="34" charset="0"/>
                        </a:rPr>
                        <a:t>DAPP</a:t>
                      </a:r>
                      <a:endParaRPr lang="en-US" sz="2200" b="1" u="sng" dirty="0">
                        <a:effectLst/>
                        <a:latin typeface="Tahoma" panose="020B0604030504040204" pitchFamily="34" charset="0"/>
                        <a:ea typeface="Tahoma" panose="020B0604030504040204" pitchFamily="34" charset="0"/>
                        <a:cs typeface="Tahoma" panose="020B0604030504040204" pitchFamily="34" charset="0"/>
                      </a:endParaRPr>
                    </a:p>
                  </a:txBody>
                  <a:tcPr marL="76280" marR="76280" marT="38140" marB="38140" anchor="ctr">
                    <a:cell3D prstMaterial="dkEdge">
                      <a:bevel/>
                      <a:lightRig rig="flood" dir="t"/>
                    </a:cell3D>
                  </a:tcPr>
                </a:tc>
                <a:tc hMerge="1">
                  <a:txBody>
                    <a:bodyPr/>
                    <a:lstStyle/>
                    <a:p>
                      <a:pPr marL="0" marR="0" algn="ctr">
                        <a:lnSpc>
                          <a:spcPct val="85000"/>
                        </a:lnSpc>
                        <a:spcBef>
                          <a:spcPts val="0"/>
                        </a:spcBef>
                        <a:spcAft>
                          <a:spcPts val="0"/>
                        </a:spcAft>
                      </a:pPr>
                      <a:endParaRPr lang="en-US" sz="2000" dirty="0">
                        <a:effectLst/>
                        <a:latin typeface="+mn-lt"/>
                        <a:ea typeface="Calibri"/>
                        <a:cs typeface="Times New Roman"/>
                      </a:endParaRPr>
                    </a:p>
                  </a:txBody>
                  <a:tcPr marL="76280" marR="76280" marT="38140" marB="38140" anchor="ctr"/>
                </a:tc>
                <a:extLst>
                  <a:ext uri="{0D108BD9-81ED-4DB2-BD59-A6C34878D82A}">
                    <a16:rowId xmlns:a16="http://schemas.microsoft.com/office/drawing/2014/main" xmlns="" val="10000"/>
                  </a:ext>
                </a:extLst>
              </a:tr>
              <a:tr h="960753">
                <a:tc>
                  <a:txBody>
                    <a:bodyPr/>
                    <a:lstStyle/>
                    <a:p>
                      <a:pPr marL="0" marR="0" algn="ctr">
                        <a:lnSpc>
                          <a:spcPct val="100000"/>
                        </a:lnSpc>
                        <a:spcBef>
                          <a:spcPts val="0"/>
                        </a:spcBef>
                        <a:spcAft>
                          <a:spcPts val="0"/>
                        </a:spcAft>
                      </a:pPr>
                      <a:r>
                        <a:rPr lang="en-US" sz="2200" b="1" u="sng" dirty="0">
                          <a:solidFill>
                            <a:srgbClr val="FFFF00"/>
                          </a:solidFill>
                          <a:effectLst/>
                          <a:latin typeface="Tahoma" panose="020B0604030504040204" pitchFamily="34" charset="0"/>
                          <a:ea typeface="Tahoma" panose="020B0604030504040204" pitchFamily="34" charset="0"/>
                          <a:cs typeface="Tahoma" panose="020B0604030504040204" pitchFamily="34" charset="0"/>
                        </a:rPr>
                        <a:t>Scheme</a:t>
                      </a:r>
                    </a:p>
                    <a:p>
                      <a:pPr marL="0" marR="0" algn="l">
                        <a:lnSpc>
                          <a:spcPct val="100000"/>
                        </a:lnSpc>
                        <a:spcBef>
                          <a:spcPts val="0"/>
                        </a:spcBef>
                        <a:spcAft>
                          <a:spcPts val="0"/>
                        </a:spcAft>
                      </a:pPr>
                      <a:r>
                        <a:rPr lang="en-US" sz="2200" b="1" dirty="0">
                          <a:solidFill>
                            <a:srgbClr val="FFFF00"/>
                          </a:solidFill>
                          <a:effectLst/>
                          <a:latin typeface="Tahoma" panose="020B0604030504040204" pitchFamily="34" charset="0"/>
                          <a:ea typeface="Tahoma" panose="020B0604030504040204" pitchFamily="34" charset="0"/>
                          <a:cs typeface="Tahoma" panose="020B0604030504040204" pitchFamily="34" charset="0"/>
                        </a:rPr>
                        <a:t>(Qty/ Cost/Cat/ DAs)</a:t>
                      </a:r>
                    </a:p>
                  </a:txBody>
                  <a:tcPr marL="76280" marR="76280" marT="38140" marB="38140" anchor="ctr">
                    <a:cell3D prstMaterial="dkEdge">
                      <a:bevel/>
                      <a:lightRig rig="flood" dir="t"/>
                    </a:cell3D>
                  </a:tcPr>
                </a:tc>
                <a:tc>
                  <a:txBody>
                    <a:bodyPr/>
                    <a:lstStyle/>
                    <a:p>
                      <a:pPr marL="0" marR="0" algn="ctr">
                        <a:lnSpc>
                          <a:spcPct val="100000"/>
                        </a:lnSpc>
                        <a:spcBef>
                          <a:spcPts val="0"/>
                        </a:spcBef>
                        <a:spcAft>
                          <a:spcPts val="0"/>
                        </a:spcAft>
                      </a:pPr>
                      <a:r>
                        <a:rPr lang="en-IN" sz="2200" b="1" u="sng" dirty="0">
                          <a:solidFill>
                            <a:srgbClr val="FFFF00"/>
                          </a:solidFill>
                          <a:effectLst/>
                          <a:latin typeface="Tahoma" panose="020B0604030504040204" pitchFamily="34" charset="0"/>
                          <a:ea typeface="Tahoma" panose="020B0604030504040204" pitchFamily="34" charset="0"/>
                          <a:cs typeface="Tahoma" panose="020B0604030504040204" pitchFamily="34" charset="0"/>
                        </a:rPr>
                        <a:t>Remarks</a:t>
                      </a:r>
                      <a:endParaRPr lang="en-US" sz="2200" b="1" u="sng"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L="76280" marR="76280" marT="38140" marB="38140" anchor="ctr">
                    <a:cell3D prstMaterial="dkEdge">
                      <a:bevel/>
                      <a:lightRig rig="flood" dir="t"/>
                    </a:cell3D>
                  </a:tcPr>
                </a:tc>
                <a:extLst>
                  <a:ext uri="{0D108BD9-81ED-4DB2-BD59-A6C34878D82A}">
                    <a16:rowId xmlns:a16="http://schemas.microsoft.com/office/drawing/2014/main" xmlns="" val="10001"/>
                  </a:ext>
                </a:extLst>
              </a:tr>
              <a:tr h="4148705">
                <a:tc>
                  <a:txBody>
                    <a:bodyPr/>
                    <a:lstStyle/>
                    <a:p>
                      <a:pPr marL="0" marR="0">
                        <a:lnSpc>
                          <a:spcPct val="100000"/>
                        </a:lnSpc>
                        <a:spcBef>
                          <a:spcPts val="0"/>
                        </a:spcBef>
                        <a:spcAft>
                          <a:spcPts val="0"/>
                        </a:spcAft>
                      </a:pPr>
                      <a:r>
                        <a:rPr lang="en-US" sz="2000" b="1" dirty="0">
                          <a:effectLst/>
                          <a:latin typeface="Tahoma" panose="020B0604030504040204" pitchFamily="34" charset="0"/>
                          <a:ea typeface="Tahoma" panose="020B0604030504040204" pitchFamily="34" charset="0"/>
                          <a:cs typeface="Tahoma" panose="020B0604030504040204" pitchFamily="34" charset="0"/>
                        </a:rPr>
                        <a:t>Cat	: Make II</a:t>
                      </a:r>
                    </a:p>
                    <a:p>
                      <a:pPr marL="0" marR="0">
                        <a:lnSpc>
                          <a:spcPct val="100000"/>
                        </a:lnSpc>
                        <a:spcBef>
                          <a:spcPts val="0"/>
                        </a:spcBef>
                        <a:spcAft>
                          <a:spcPts val="0"/>
                        </a:spcAft>
                      </a:pPr>
                      <a:r>
                        <a:rPr lang="en-US" sz="2000" b="1" dirty="0">
                          <a:effectLst/>
                          <a:latin typeface="Tahoma" panose="020B0604030504040204" pitchFamily="34" charset="0"/>
                          <a:ea typeface="Tahoma" panose="020B0604030504040204" pitchFamily="34" charset="0"/>
                          <a:cs typeface="Tahoma" panose="020B0604030504040204" pitchFamily="34" charset="0"/>
                        </a:rPr>
                        <a:t>Cost	: </a:t>
                      </a:r>
                      <a:r>
                        <a:rPr lang="en-US" sz="2000" b="1" dirty="0" err="1">
                          <a:effectLst/>
                          <a:latin typeface="Tahoma" panose="020B0604030504040204" pitchFamily="34" charset="0"/>
                          <a:ea typeface="Tahoma" panose="020B0604030504040204" pitchFamily="34" charset="0"/>
                          <a:cs typeface="Tahoma" panose="020B0604030504040204" pitchFamily="34" charset="0"/>
                        </a:rPr>
                        <a:t>Rs</a:t>
                      </a:r>
                      <a:r>
                        <a:rPr lang="en-US" sz="2000" b="1" dirty="0">
                          <a:effectLst/>
                          <a:latin typeface="Tahoma" panose="020B0604030504040204" pitchFamily="34" charset="0"/>
                          <a:ea typeface="Tahoma" panose="020B0604030504040204" pitchFamily="34" charset="0"/>
                          <a:cs typeface="Tahoma" panose="020B0604030504040204" pitchFamily="34" charset="0"/>
                        </a:rPr>
                        <a:t> 30 Lakh/ Set</a:t>
                      </a:r>
                      <a:endParaRPr lang="en-US" sz="2000" b="1" u="none" baseline="0" dirty="0">
                        <a:effectLst/>
                        <a:latin typeface="Tahoma" panose="020B0604030504040204" pitchFamily="34" charset="0"/>
                        <a:ea typeface="Tahoma" panose="020B0604030504040204" pitchFamily="34" charset="0"/>
                        <a:cs typeface="Tahoma" panose="020B0604030504040204" pitchFamily="34" charset="0"/>
                      </a:endParaRPr>
                    </a:p>
                  </a:txBody>
                  <a:tcPr marL="76280" marR="76280" marT="38140" marB="38140">
                    <a:cell3D prstMaterial="dkEdge">
                      <a:bevel/>
                      <a:lightRig rig="flood" dir="t"/>
                    </a:cell3D>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tab pos="457200" algn="l"/>
                        </a:tabLst>
                        <a:defRPr/>
                      </a:pPr>
                      <a:endParaRPr lang="en-US" sz="2000" b="1" u="none" baseline="0" dirty="0">
                        <a:effectLst/>
                        <a:latin typeface="Tahoma" panose="020B0604030504040204" pitchFamily="34" charset="0"/>
                        <a:ea typeface="Tahoma" panose="020B0604030504040204" pitchFamily="34" charset="0"/>
                        <a:cs typeface="Tahoma" panose="020B0604030504040204" pitchFamily="34" charset="0"/>
                      </a:endParaRPr>
                    </a:p>
                  </a:txBody>
                  <a:tcPr marL="76280" marR="76280" marT="38140" marB="38140">
                    <a:cell3D prstMaterial="dkEdge">
                      <a:bevel/>
                      <a:lightRig rig="flood" dir="t"/>
                    </a:cell3D>
                  </a:tcPr>
                </a:tc>
                <a:extLst>
                  <a:ext uri="{0D108BD9-81ED-4DB2-BD59-A6C34878D82A}">
                    <a16:rowId xmlns:a16="http://schemas.microsoft.com/office/drawing/2014/main" xmlns="" val="10002"/>
                  </a:ext>
                </a:extLst>
              </a:tr>
            </a:tbl>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505200" y="2209800"/>
            <a:ext cx="5334000" cy="3886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0954735"/>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fld id="{FC141632-C9AE-4F2E-9683-33F47002B0EE}" type="slidenum">
              <a:rPr lang="en-IN" smtClean="0"/>
              <a:pPr/>
              <a:t>65</a:t>
            </a:fld>
            <a:endParaRPr lang="en-IN" dirty="0"/>
          </a:p>
        </p:txBody>
      </p:sp>
      <p:graphicFrame>
        <p:nvGraphicFramePr>
          <p:cNvPr id="10" name="Table 9"/>
          <p:cNvGraphicFramePr>
            <a:graphicFrameLocks noGrp="1"/>
          </p:cNvGraphicFramePr>
          <p:nvPr>
            <p:extLst>
              <p:ext uri="{D42A27DB-BD31-4B8C-83A1-F6EECF244321}">
                <p14:modId xmlns:p14="http://schemas.microsoft.com/office/powerpoint/2010/main" xmlns="" val="2057472980"/>
              </p:ext>
            </p:extLst>
          </p:nvPr>
        </p:nvGraphicFramePr>
        <p:xfrm>
          <a:off x="152400" y="136920"/>
          <a:ext cx="8839200" cy="6492480"/>
        </p:xfrm>
        <a:graphic>
          <a:graphicData uri="http://schemas.openxmlformats.org/drawingml/2006/table">
            <a:tbl>
              <a:tblPr firstRow="1" firstCol="1" bandRow="1">
                <a:tableStyleId>{3C2FFA5D-87B4-456A-9821-1D502468CF0F}</a:tableStyleId>
              </a:tblPr>
              <a:tblGrid>
                <a:gridCol w="3466846">
                  <a:extLst>
                    <a:ext uri="{9D8B030D-6E8A-4147-A177-3AD203B41FA5}">
                      <a16:colId xmlns:a16="http://schemas.microsoft.com/office/drawing/2014/main" xmlns="" val="20000"/>
                    </a:ext>
                  </a:extLst>
                </a:gridCol>
                <a:gridCol w="5372354">
                  <a:extLst>
                    <a:ext uri="{9D8B030D-6E8A-4147-A177-3AD203B41FA5}">
                      <a16:colId xmlns:a16="http://schemas.microsoft.com/office/drawing/2014/main" xmlns="" val="20001"/>
                    </a:ext>
                  </a:extLst>
                </a:gridCol>
              </a:tblGrid>
              <a:tr h="1226114">
                <a:tc gridSpan="2">
                  <a:txBody>
                    <a:bodyPr/>
                    <a:lstStyle/>
                    <a:p>
                      <a:pPr marL="0" marR="0" algn="ctr">
                        <a:lnSpc>
                          <a:spcPct val="100000"/>
                        </a:lnSpc>
                        <a:spcBef>
                          <a:spcPts val="0"/>
                        </a:spcBef>
                        <a:spcAft>
                          <a:spcPts val="0"/>
                        </a:spcAft>
                      </a:pPr>
                      <a:r>
                        <a:rPr lang="en-US" sz="2400" b="1" u="sng" dirty="0">
                          <a:effectLst/>
                          <a:latin typeface="Tahoma" panose="020B0604030504040204" pitchFamily="34" charset="0"/>
                          <a:ea typeface="Tahoma" panose="020B0604030504040204" pitchFamily="34" charset="0"/>
                          <a:cs typeface="Tahoma" panose="020B0604030504040204" pitchFamily="34" charset="0"/>
                        </a:rPr>
                        <a:t>Detonator N5 MK2 for CDSC 0.5 Kg with </a:t>
                      </a:r>
                      <a:br>
                        <a:rPr lang="en-US" sz="2400" b="1" u="sng" dirty="0">
                          <a:effectLst/>
                          <a:latin typeface="Tahoma" panose="020B0604030504040204" pitchFamily="34" charset="0"/>
                          <a:ea typeface="Tahoma" panose="020B0604030504040204" pitchFamily="34" charset="0"/>
                          <a:cs typeface="Tahoma" panose="020B0604030504040204" pitchFamily="34" charset="0"/>
                        </a:rPr>
                      </a:br>
                      <a:r>
                        <a:rPr lang="en-US" sz="2400" b="1" u="sng" dirty="0">
                          <a:effectLst/>
                          <a:latin typeface="Tahoma" panose="020B0604030504040204" pitchFamily="34" charset="0"/>
                          <a:ea typeface="Tahoma" panose="020B0604030504040204" pitchFamily="34" charset="0"/>
                          <a:cs typeface="Tahoma" panose="020B0604030504040204" pitchFamily="34" charset="0"/>
                        </a:rPr>
                        <a:t>VH2 based Composition</a:t>
                      </a:r>
                      <a:br>
                        <a:rPr lang="en-US" sz="2400" b="1" u="sng" dirty="0">
                          <a:effectLst/>
                          <a:latin typeface="Tahoma" panose="020B0604030504040204" pitchFamily="34" charset="0"/>
                          <a:ea typeface="Tahoma" panose="020B0604030504040204" pitchFamily="34" charset="0"/>
                          <a:cs typeface="Tahoma" panose="020B0604030504040204" pitchFamily="34" charset="0"/>
                        </a:rPr>
                      </a:br>
                      <a:r>
                        <a:rPr lang="en-US" sz="2400" b="1" u="sng" dirty="0">
                          <a:effectLst/>
                          <a:latin typeface="Tahoma" panose="020B0604030504040204" pitchFamily="34" charset="0"/>
                          <a:ea typeface="Tahoma" panose="020B0604030504040204" pitchFamily="34" charset="0"/>
                          <a:cs typeface="Tahoma" panose="020B0604030504040204" pitchFamily="34" charset="0"/>
                        </a:rPr>
                        <a:t>DAPI</a:t>
                      </a:r>
                      <a:endParaRPr lang="en-US" sz="2200" b="1" u="sng" dirty="0">
                        <a:effectLst/>
                        <a:latin typeface="Tahoma" panose="020B0604030504040204" pitchFamily="34" charset="0"/>
                        <a:ea typeface="Tahoma" panose="020B0604030504040204" pitchFamily="34" charset="0"/>
                        <a:cs typeface="Tahoma" panose="020B0604030504040204" pitchFamily="34" charset="0"/>
                      </a:endParaRPr>
                    </a:p>
                  </a:txBody>
                  <a:tcPr marL="76280" marR="76280" marT="38140" marB="38140" anchor="ctr">
                    <a:cell3D prstMaterial="dkEdge">
                      <a:bevel/>
                      <a:lightRig rig="flood" dir="t"/>
                    </a:cell3D>
                  </a:tcPr>
                </a:tc>
                <a:tc hMerge="1">
                  <a:txBody>
                    <a:bodyPr/>
                    <a:lstStyle/>
                    <a:p>
                      <a:pPr marL="0" marR="0" algn="ctr">
                        <a:lnSpc>
                          <a:spcPct val="85000"/>
                        </a:lnSpc>
                        <a:spcBef>
                          <a:spcPts val="0"/>
                        </a:spcBef>
                        <a:spcAft>
                          <a:spcPts val="0"/>
                        </a:spcAft>
                      </a:pPr>
                      <a:endParaRPr lang="en-US" sz="2000" dirty="0">
                        <a:effectLst/>
                        <a:latin typeface="+mn-lt"/>
                        <a:ea typeface="Calibri"/>
                        <a:cs typeface="Times New Roman"/>
                      </a:endParaRPr>
                    </a:p>
                  </a:txBody>
                  <a:tcPr marL="76280" marR="76280" marT="38140" marB="38140" anchor="ctr"/>
                </a:tc>
                <a:extLst>
                  <a:ext uri="{0D108BD9-81ED-4DB2-BD59-A6C34878D82A}">
                    <a16:rowId xmlns:a16="http://schemas.microsoft.com/office/drawing/2014/main" xmlns="" val="10000"/>
                  </a:ext>
                </a:extLst>
              </a:tr>
              <a:tr h="780284">
                <a:tc>
                  <a:txBody>
                    <a:bodyPr/>
                    <a:lstStyle/>
                    <a:p>
                      <a:pPr marL="0" marR="0" algn="ctr">
                        <a:lnSpc>
                          <a:spcPct val="100000"/>
                        </a:lnSpc>
                        <a:spcBef>
                          <a:spcPts val="0"/>
                        </a:spcBef>
                        <a:spcAft>
                          <a:spcPts val="0"/>
                        </a:spcAft>
                      </a:pPr>
                      <a:r>
                        <a:rPr lang="en-US" sz="2200" b="1" u="sng" dirty="0">
                          <a:solidFill>
                            <a:srgbClr val="FFFF00"/>
                          </a:solidFill>
                          <a:effectLst/>
                          <a:latin typeface="Tahoma" panose="020B0604030504040204" pitchFamily="34" charset="0"/>
                          <a:ea typeface="Tahoma" panose="020B0604030504040204" pitchFamily="34" charset="0"/>
                          <a:cs typeface="Tahoma" panose="020B0604030504040204" pitchFamily="34" charset="0"/>
                        </a:rPr>
                        <a:t>Scheme</a:t>
                      </a:r>
                    </a:p>
                    <a:p>
                      <a:pPr marL="0" marR="0" algn="l">
                        <a:lnSpc>
                          <a:spcPct val="100000"/>
                        </a:lnSpc>
                        <a:spcBef>
                          <a:spcPts val="0"/>
                        </a:spcBef>
                        <a:spcAft>
                          <a:spcPts val="0"/>
                        </a:spcAft>
                      </a:pPr>
                      <a:r>
                        <a:rPr lang="en-US" sz="2200" b="1" dirty="0">
                          <a:solidFill>
                            <a:srgbClr val="FFFF00"/>
                          </a:solidFill>
                          <a:effectLst/>
                          <a:latin typeface="Tahoma" panose="020B0604030504040204" pitchFamily="34" charset="0"/>
                          <a:ea typeface="Tahoma" panose="020B0604030504040204" pitchFamily="34" charset="0"/>
                          <a:cs typeface="Tahoma" panose="020B0604030504040204" pitchFamily="34" charset="0"/>
                        </a:rPr>
                        <a:t>(Qty/ Cost/Cat/ DAs)</a:t>
                      </a:r>
                    </a:p>
                  </a:txBody>
                  <a:tcPr marL="76280" marR="76280" marT="38140" marB="38140" anchor="ctr">
                    <a:cell3D prstMaterial="dkEdge">
                      <a:bevel/>
                      <a:lightRig rig="flood" dir="t"/>
                    </a:cell3D>
                  </a:tcPr>
                </a:tc>
                <a:tc>
                  <a:txBody>
                    <a:bodyPr/>
                    <a:lstStyle/>
                    <a:p>
                      <a:pPr marL="0" marR="0" algn="ctr">
                        <a:lnSpc>
                          <a:spcPct val="100000"/>
                        </a:lnSpc>
                        <a:spcBef>
                          <a:spcPts val="0"/>
                        </a:spcBef>
                        <a:spcAft>
                          <a:spcPts val="0"/>
                        </a:spcAft>
                      </a:pPr>
                      <a:r>
                        <a:rPr lang="en-IN" sz="2200" b="1" u="sng" dirty="0">
                          <a:solidFill>
                            <a:srgbClr val="FFFF00"/>
                          </a:solidFill>
                          <a:effectLst/>
                          <a:latin typeface="Tahoma" panose="020B0604030504040204" pitchFamily="34" charset="0"/>
                          <a:ea typeface="Tahoma" panose="020B0604030504040204" pitchFamily="34" charset="0"/>
                          <a:cs typeface="Tahoma" panose="020B0604030504040204" pitchFamily="34" charset="0"/>
                        </a:rPr>
                        <a:t>Remarks</a:t>
                      </a:r>
                      <a:endParaRPr lang="en-US" sz="2200" b="1" u="sng"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L="76280" marR="76280" marT="38140" marB="38140" anchor="ctr">
                    <a:cell3D prstMaterial="dkEdge">
                      <a:bevel/>
                      <a:lightRig rig="flood" dir="t"/>
                    </a:cell3D>
                  </a:tcPr>
                </a:tc>
                <a:extLst>
                  <a:ext uri="{0D108BD9-81ED-4DB2-BD59-A6C34878D82A}">
                    <a16:rowId xmlns:a16="http://schemas.microsoft.com/office/drawing/2014/main" xmlns="" val="10001"/>
                  </a:ext>
                </a:extLst>
              </a:tr>
              <a:tr h="4486082">
                <a:tc>
                  <a:txBody>
                    <a:bodyPr/>
                    <a:lstStyle/>
                    <a:p>
                      <a:pPr marL="0" marR="0">
                        <a:lnSpc>
                          <a:spcPct val="100000"/>
                        </a:lnSpc>
                        <a:spcBef>
                          <a:spcPts val="0"/>
                        </a:spcBef>
                        <a:spcAft>
                          <a:spcPts val="0"/>
                        </a:spcAft>
                      </a:pPr>
                      <a:r>
                        <a:rPr lang="en-US" sz="2000" b="1" dirty="0">
                          <a:effectLst/>
                          <a:latin typeface="Tahoma" panose="020B0604030504040204" pitchFamily="34" charset="0"/>
                          <a:ea typeface="Tahoma" panose="020B0604030504040204" pitchFamily="34" charset="0"/>
                          <a:cs typeface="Tahoma" panose="020B0604030504040204" pitchFamily="34" charset="0"/>
                        </a:rPr>
                        <a:t>Cat	: Make II</a:t>
                      </a:r>
                    </a:p>
                    <a:p>
                      <a:pPr marL="0" marR="0">
                        <a:lnSpc>
                          <a:spcPct val="100000"/>
                        </a:lnSpc>
                        <a:spcBef>
                          <a:spcPts val="0"/>
                        </a:spcBef>
                        <a:spcAft>
                          <a:spcPts val="0"/>
                        </a:spcAft>
                      </a:pPr>
                      <a:r>
                        <a:rPr lang="en-US" sz="2000" b="1" dirty="0">
                          <a:effectLst/>
                          <a:latin typeface="Tahoma" panose="020B0604030504040204" pitchFamily="34" charset="0"/>
                          <a:ea typeface="Tahoma" panose="020B0604030504040204" pitchFamily="34" charset="0"/>
                          <a:cs typeface="Tahoma" panose="020B0604030504040204" pitchFamily="34" charset="0"/>
                        </a:rPr>
                        <a:t>Cost	: </a:t>
                      </a:r>
                      <a:r>
                        <a:rPr lang="en-US" sz="2000" b="1" dirty="0" err="1">
                          <a:effectLst/>
                          <a:latin typeface="Tahoma" panose="020B0604030504040204" pitchFamily="34" charset="0"/>
                          <a:ea typeface="Tahoma" panose="020B0604030504040204" pitchFamily="34" charset="0"/>
                          <a:cs typeface="Tahoma" panose="020B0604030504040204" pitchFamily="34" charset="0"/>
                        </a:rPr>
                        <a:t>Rs</a:t>
                      </a:r>
                      <a:r>
                        <a:rPr lang="en-US" sz="2000" b="1" dirty="0">
                          <a:effectLst/>
                          <a:latin typeface="Tahoma" panose="020B0604030504040204" pitchFamily="34" charset="0"/>
                          <a:ea typeface="Tahoma" panose="020B0604030504040204" pitchFamily="34" charset="0"/>
                          <a:cs typeface="Tahoma" panose="020B0604030504040204" pitchFamily="34" charset="0"/>
                        </a:rPr>
                        <a:t> 8.1 Cr</a:t>
                      </a:r>
                    </a:p>
                    <a:p>
                      <a:pPr marL="0" marR="0">
                        <a:lnSpc>
                          <a:spcPct val="100000"/>
                        </a:lnSpc>
                        <a:spcBef>
                          <a:spcPts val="0"/>
                        </a:spcBef>
                        <a:spcAft>
                          <a:spcPts val="0"/>
                        </a:spcAft>
                      </a:pPr>
                      <a:r>
                        <a:rPr lang="en-US" sz="2000" b="1" dirty="0" err="1">
                          <a:effectLst/>
                          <a:latin typeface="Tahoma" panose="020B0604030504040204" pitchFamily="34" charset="0"/>
                          <a:ea typeface="Tahoma" panose="020B0604030504040204" pitchFamily="34" charset="0"/>
                          <a:cs typeface="Tahoma" panose="020B0604030504040204" pitchFamily="34" charset="0"/>
                        </a:rPr>
                        <a:t>Qty</a:t>
                      </a:r>
                      <a:r>
                        <a:rPr lang="en-US" sz="2000" b="1" dirty="0">
                          <a:effectLst/>
                          <a:latin typeface="Tahoma" panose="020B0604030504040204" pitchFamily="34" charset="0"/>
                          <a:ea typeface="Tahoma" panose="020B0604030504040204" pitchFamily="34" charset="0"/>
                          <a:cs typeface="Tahoma" panose="020B0604030504040204" pitchFamily="34" charset="0"/>
                        </a:rPr>
                        <a:t>	: 180000</a:t>
                      </a:r>
                    </a:p>
                    <a:p>
                      <a:pPr marL="0" marR="0">
                        <a:lnSpc>
                          <a:spcPct val="100000"/>
                        </a:lnSpc>
                        <a:spcBef>
                          <a:spcPts val="0"/>
                        </a:spcBef>
                        <a:spcAft>
                          <a:spcPts val="0"/>
                        </a:spcAft>
                      </a:pPr>
                      <a:endParaRPr lang="en-US" sz="2000" b="1" u="sng" dirty="0">
                        <a:effectLst/>
                        <a:latin typeface="Tahoma" panose="020B0604030504040204" pitchFamily="34" charset="0"/>
                        <a:ea typeface="Tahoma" panose="020B0604030504040204" pitchFamily="34" charset="0"/>
                        <a:cs typeface="Tahoma" panose="020B0604030504040204" pitchFamily="34" charset="0"/>
                      </a:endParaRPr>
                    </a:p>
                  </a:txBody>
                  <a:tcPr marL="76280" marR="76280" marT="38140" marB="38140">
                    <a:cell3D prstMaterial="dkEdge">
                      <a:bevel/>
                      <a:lightRig rig="flood" dir="t"/>
                    </a:cell3D>
                  </a:tcPr>
                </a:tc>
                <a:tc>
                  <a:txBody>
                    <a:bodyPr/>
                    <a:lstStyle/>
                    <a:p>
                      <a:pPr algn="just">
                        <a:lnSpc>
                          <a:spcPct val="80000"/>
                        </a:lnSpc>
                      </a:pPr>
                      <a:r>
                        <a:rPr lang="en-US" sz="2000" b="1" dirty="0">
                          <a:effectLst/>
                          <a:latin typeface="Tahoma" panose="020B0604030504040204" pitchFamily="34" charset="0"/>
                          <a:ea typeface="Tahoma" panose="020B0604030504040204" pitchFamily="34" charset="0"/>
                          <a:cs typeface="Tahoma" panose="020B0604030504040204" pitchFamily="34" charset="0"/>
                        </a:rPr>
                        <a:t> </a:t>
                      </a:r>
                      <a:r>
                        <a:rPr lang="en-US" sz="2400" dirty="0">
                          <a:solidFill>
                            <a:schemeClr val="tx1"/>
                          </a:solidFill>
                        </a:rPr>
                        <a:t>The detonator, when initiated by the 0.22 </a:t>
                      </a:r>
                      <a:r>
                        <a:rPr lang="en-US" sz="2400" dirty="0" err="1">
                          <a:solidFill>
                            <a:schemeClr val="tx1"/>
                          </a:solidFill>
                        </a:rPr>
                        <a:t>RF</a:t>
                      </a:r>
                      <a:r>
                        <a:rPr lang="en-US" sz="2400" dirty="0">
                          <a:solidFill>
                            <a:schemeClr val="tx1"/>
                          </a:solidFill>
                        </a:rPr>
                        <a:t> cap(with VH-2 composition), should ensure explosion of </a:t>
                      </a:r>
                      <a:r>
                        <a:rPr lang="en-US" sz="2400" dirty="0" err="1">
                          <a:solidFill>
                            <a:schemeClr val="tx1"/>
                          </a:solidFill>
                        </a:rPr>
                        <a:t>CDSC</a:t>
                      </a:r>
                      <a:r>
                        <a:rPr lang="en-US" sz="2400" dirty="0">
                          <a:solidFill>
                            <a:schemeClr val="tx1"/>
                          </a:solidFill>
                        </a:rPr>
                        <a:t> 0.5kg</a:t>
                      </a:r>
                    </a:p>
                    <a:p>
                      <a:pPr algn="just">
                        <a:lnSpc>
                          <a:spcPct val="80000"/>
                        </a:lnSpc>
                      </a:pPr>
                      <a:endParaRPr lang="en-US" sz="2400" b="1" i="1" dirty="0">
                        <a:solidFill>
                          <a:schemeClr val="tx1"/>
                        </a:solidFill>
                      </a:endParaRPr>
                    </a:p>
                    <a:p>
                      <a:pPr marL="0" marR="0" indent="0" algn="just" defTabSz="914400" rtl="0" eaLnBrk="1" fontAlgn="auto" latinLnBrk="0" hangingPunct="1">
                        <a:lnSpc>
                          <a:spcPct val="80000"/>
                        </a:lnSpc>
                        <a:spcBef>
                          <a:spcPts val="0"/>
                        </a:spcBef>
                        <a:spcAft>
                          <a:spcPts val="0"/>
                        </a:spcAft>
                        <a:buClrTx/>
                        <a:buSzTx/>
                        <a:buFontTx/>
                        <a:buNone/>
                        <a:tabLst/>
                        <a:defRPr/>
                      </a:pPr>
                      <a:r>
                        <a:rPr lang="en-US" sz="2400" dirty="0">
                          <a:solidFill>
                            <a:schemeClr val="tx1"/>
                          </a:solidFill>
                        </a:rPr>
                        <a:t>The detonator should ensure a specified delay</a:t>
                      </a:r>
                    </a:p>
                    <a:p>
                      <a:pPr algn="just">
                        <a:lnSpc>
                          <a:spcPct val="80000"/>
                        </a:lnSpc>
                      </a:pPr>
                      <a:endParaRPr lang="en-US" sz="2400" b="1" i="1" dirty="0">
                        <a:solidFill>
                          <a:schemeClr val="tx1"/>
                        </a:solidFill>
                      </a:endParaRPr>
                    </a:p>
                    <a:p>
                      <a:pPr algn="just" defTabSz="1244600">
                        <a:lnSpc>
                          <a:spcPct val="80000"/>
                        </a:lnSpc>
                        <a:spcBef>
                          <a:spcPct val="0"/>
                        </a:spcBef>
                      </a:pPr>
                      <a:r>
                        <a:rPr lang="en-US" sz="2400" dirty="0">
                          <a:solidFill>
                            <a:schemeClr val="tx1"/>
                          </a:solidFill>
                        </a:rPr>
                        <a:t>Life     &gt; 10 years</a:t>
                      </a:r>
                    </a:p>
                    <a:p>
                      <a:pPr algn="just" defTabSz="1244600">
                        <a:lnSpc>
                          <a:spcPct val="80000"/>
                        </a:lnSpc>
                        <a:spcBef>
                          <a:spcPct val="0"/>
                        </a:spcBef>
                      </a:pPr>
                      <a:r>
                        <a:rPr lang="en-US" sz="2400" dirty="0" err="1">
                          <a:solidFill>
                            <a:schemeClr val="tx1"/>
                          </a:solidFill>
                        </a:rPr>
                        <a:t>Qty</a:t>
                      </a:r>
                      <a:r>
                        <a:rPr lang="en-US" sz="2400" dirty="0">
                          <a:solidFill>
                            <a:schemeClr val="tx1"/>
                          </a:solidFill>
                        </a:rPr>
                        <a:t>     - 180000</a:t>
                      </a:r>
                    </a:p>
                    <a:p>
                      <a:pPr algn="just">
                        <a:lnSpc>
                          <a:spcPct val="80000"/>
                        </a:lnSpc>
                      </a:pPr>
                      <a:endParaRPr lang="en-US" sz="2400" b="1" i="1" dirty="0">
                        <a:solidFill>
                          <a:schemeClr val="tx1"/>
                        </a:solidFill>
                      </a:endParaRPr>
                    </a:p>
                  </a:txBody>
                  <a:tcPr marL="76280" marR="76280" marT="38140" marB="38140">
                    <a:cell3D prstMaterial="dkEdge">
                      <a:bevel/>
                      <a:lightRig rig="flood" dir="t"/>
                    </a:cell3D>
                  </a:tcPr>
                </a:tc>
                <a:extLst>
                  <a:ext uri="{0D108BD9-81ED-4DB2-BD59-A6C34878D82A}">
                    <a16:rowId xmlns:a16="http://schemas.microsoft.com/office/drawing/2014/main" xmlns="" val="10002"/>
                  </a:ext>
                </a:extLst>
              </a:tr>
            </a:tbl>
          </a:graphicData>
        </a:graphic>
      </p:graphicFrame>
      <p:sp>
        <p:nvSpPr>
          <p:cNvPr id="5" name="Slide Number Placeholder 5"/>
          <p:cNvSpPr txBox="1">
            <a:spLocks/>
          </p:cNvSpPr>
          <p:nvPr/>
        </p:nvSpPr>
        <p:spPr>
          <a:xfrm>
            <a:off x="7010400" y="65690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E8FA35D-07B2-4982-A05C-FA53E8620EA8}" type="slidenum">
              <a:rPr lang="en-IN" smtClean="0"/>
              <a:pPr/>
              <a:t>65</a:t>
            </a:fld>
            <a:endParaRPr lang="en-IN" dirty="0"/>
          </a:p>
        </p:txBody>
      </p:sp>
    </p:spTree>
    <p:extLst>
      <p:ext uri="{BB962C8B-B14F-4D97-AF65-F5344CB8AC3E}">
        <p14:creationId xmlns:p14="http://schemas.microsoft.com/office/powerpoint/2010/main" xmlns="" val="2041926494"/>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7010400" y="6553200"/>
            <a:ext cx="2133600" cy="365125"/>
          </a:xfrm>
        </p:spPr>
        <p:txBody>
          <a:bodyPr/>
          <a:lstStyle/>
          <a:p>
            <a:fld id="{FC141632-C9AE-4F2E-9683-33F47002B0EE}" type="slidenum">
              <a:rPr lang="en-IN" smtClean="0"/>
              <a:pPr/>
              <a:t>66</a:t>
            </a:fld>
            <a:endParaRPr lang="en-IN" dirty="0"/>
          </a:p>
        </p:txBody>
      </p:sp>
      <p:graphicFrame>
        <p:nvGraphicFramePr>
          <p:cNvPr id="10" name="Table 9"/>
          <p:cNvGraphicFramePr>
            <a:graphicFrameLocks noGrp="1"/>
          </p:cNvGraphicFramePr>
          <p:nvPr>
            <p:extLst>
              <p:ext uri="{D42A27DB-BD31-4B8C-83A1-F6EECF244321}">
                <p14:modId xmlns:p14="http://schemas.microsoft.com/office/powerpoint/2010/main" xmlns="" val="1365358152"/>
              </p:ext>
            </p:extLst>
          </p:nvPr>
        </p:nvGraphicFramePr>
        <p:xfrm>
          <a:off x="152400" y="116633"/>
          <a:ext cx="8839200" cy="6360367"/>
        </p:xfrm>
        <a:graphic>
          <a:graphicData uri="http://schemas.openxmlformats.org/drawingml/2006/table">
            <a:tbl>
              <a:tblPr firstRow="1" firstCol="1" bandRow="1">
                <a:tableStyleId>{3C2FFA5D-87B4-456A-9821-1D502468CF0F}</a:tableStyleId>
              </a:tblPr>
              <a:tblGrid>
                <a:gridCol w="3437466">
                  <a:extLst>
                    <a:ext uri="{9D8B030D-6E8A-4147-A177-3AD203B41FA5}">
                      <a16:colId xmlns:a16="http://schemas.microsoft.com/office/drawing/2014/main" xmlns="" val="20000"/>
                    </a:ext>
                  </a:extLst>
                </a:gridCol>
                <a:gridCol w="5401734">
                  <a:extLst>
                    <a:ext uri="{9D8B030D-6E8A-4147-A177-3AD203B41FA5}">
                      <a16:colId xmlns:a16="http://schemas.microsoft.com/office/drawing/2014/main" xmlns="" val="20001"/>
                    </a:ext>
                  </a:extLst>
                </a:gridCol>
              </a:tblGrid>
              <a:tr h="837916">
                <a:tc gridSpan="2">
                  <a:txBody>
                    <a:bodyPr/>
                    <a:lstStyle/>
                    <a:p>
                      <a:pPr marL="0" marR="0" algn="ctr">
                        <a:lnSpc>
                          <a:spcPct val="100000"/>
                        </a:lnSpc>
                        <a:spcBef>
                          <a:spcPts val="0"/>
                        </a:spcBef>
                        <a:spcAft>
                          <a:spcPts val="0"/>
                        </a:spcAft>
                      </a:pPr>
                      <a:r>
                        <a:rPr lang="en-US" sz="2400" b="1" u="sng" dirty="0">
                          <a:effectLst/>
                          <a:latin typeface="Tahoma" panose="020B0604030504040204" pitchFamily="34" charset="0"/>
                          <a:ea typeface="Tahoma" panose="020B0604030504040204" pitchFamily="34" charset="0"/>
                          <a:cs typeface="Tahoma" panose="020B0604030504040204" pitchFamily="34" charset="0"/>
                        </a:rPr>
                        <a:t>Electronic </a:t>
                      </a:r>
                      <a:r>
                        <a:rPr lang="en-US" sz="2400" b="1" u="sng" dirty="0" err="1">
                          <a:effectLst/>
                          <a:latin typeface="Tahoma" panose="020B0604030504040204" pitchFamily="34" charset="0"/>
                          <a:ea typeface="Tahoma" panose="020B0604030504040204" pitchFamily="34" charset="0"/>
                          <a:cs typeface="Tahoma" panose="020B0604030504040204" pitchFamily="34" charset="0"/>
                        </a:rPr>
                        <a:t>Fuze</a:t>
                      </a:r>
                      <a:r>
                        <a:rPr lang="en-US" sz="2400" b="1" u="sng" dirty="0">
                          <a:effectLst/>
                          <a:latin typeface="Tahoma" panose="020B0604030504040204" pitchFamily="34" charset="0"/>
                          <a:ea typeface="Tahoma" panose="020B0604030504040204" pitchFamily="34" charset="0"/>
                          <a:cs typeface="Tahoma" panose="020B0604030504040204" pitchFamily="34" charset="0"/>
                        </a:rPr>
                        <a:t> for Anti-Submarine Rocket RGB 60</a:t>
                      </a:r>
                      <a:br>
                        <a:rPr lang="en-US" sz="2400" b="1" u="sng" dirty="0">
                          <a:effectLst/>
                          <a:latin typeface="Tahoma" panose="020B0604030504040204" pitchFamily="34" charset="0"/>
                          <a:ea typeface="Tahoma" panose="020B0604030504040204" pitchFamily="34" charset="0"/>
                          <a:cs typeface="Tahoma" panose="020B0604030504040204" pitchFamily="34" charset="0"/>
                        </a:rPr>
                      </a:br>
                      <a:r>
                        <a:rPr lang="en-US" sz="2400" b="1" u="sng" dirty="0">
                          <a:effectLst/>
                          <a:latin typeface="Tahoma" panose="020B0604030504040204" pitchFamily="34" charset="0"/>
                          <a:ea typeface="Tahoma" panose="020B0604030504040204" pitchFamily="34" charset="0"/>
                          <a:cs typeface="Tahoma" panose="020B0604030504040204" pitchFamily="34" charset="0"/>
                        </a:rPr>
                        <a:t>DAPI</a:t>
                      </a:r>
                      <a:endParaRPr lang="en-US" sz="2200" b="1" u="sng" dirty="0">
                        <a:effectLst/>
                        <a:latin typeface="Tahoma" panose="020B0604030504040204" pitchFamily="34" charset="0"/>
                        <a:ea typeface="Tahoma" panose="020B0604030504040204" pitchFamily="34" charset="0"/>
                        <a:cs typeface="Tahoma" panose="020B0604030504040204" pitchFamily="34" charset="0"/>
                      </a:endParaRPr>
                    </a:p>
                  </a:txBody>
                  <a:tcPr marL="76280" marR="76280" marT="38140" marB="38140" anchor="ctr">
                    <a:cell3D prstMaterial="dkEdge">
                      <a:bevel/>
                      <a:lightRig rig="flood" dir="t"/>
                    </a:cell3D>
                  </a:tcPr>
                </a:tc>
                <a:tc hMerge="1">
                  <a:txBody>
                    <a:bodyPr/>
                    <a:lstStyle/>
                    <a:p>
                      <a:pPr marL="0" marR="0" algn="ctr">
                        <a:lnSpc>
                          <a:spcPct val="85000"/>
                        </a:lnSpc>
                        <a:spcBef>
                          <a:spcPts val="0"/>
                        </a:spcBef>
                        <a:spcAft>
                          <a:spcPts val="0"/>
                        </a:spcAft>
                      </a:pPr>
                      <a:endParaRPr lang="en-US" sz="2000" dirty="0">
                        <a:effectLst/>
                        <a:latin typeface="+mn-lt"/>
                        <a:ea typeface="Calibri"/>
                        <a:cs typeface="Times New Roman"/>
                      </a:endParaRPr>
                    </a:p>
                  </a:txBody>
                  <a:tcPr marL="76280" marR="76280" marT="38140" marB="38140" anchor="ctr"/>
                </a:tc>
                <a:extLst>
                  <a:ext uri="{0D108BD9-81ED-4DB2-BD59-A6C34878D82A}">
                    <a16:rowId xmlns:a16="http://schemas.microsoft.com/office/drawing/2014/main" xmlns="" val="10000"/>
                  </a:ext>
                </a:extLst>
              </a:tr>
              <a:tr h="774683">
                <a:tc>
                  <a:txBody>
                    <a:bodyPr/>
                    <a:lstStyle/>
                    <a:p>
                      <a:pPr marL="0" marR="0" algn="ctr">
                        <a:lnSpc>
                          <a:spcPct val="100000"/>
                        </a:lnSpc>
                        <a:spcBef>
                          <a:spcPts val="0"/>
                        </a:spcBef>
                        <a:spcAft>
                          <a:spcPts val="0"/>
                        </a:spcAft>
                      </a:pPr>
                      <a:r>
                        <a:rPr lang="en-US" sz="2200" b="1" u="sng">
                          <a:solidFill>
                            <a:srgbClr val="FFFF00"/>
                          </a:solidFill>
                          <a:effectLst/>
                          <a:latin typeface="Tahoma" panose="020B0604030504040204" pitchFamily="34" charset="0"/>
                          <a:ea typeface="Tahoma" panose="020B0604030504040204" pitchFamily="34" charset="0"/>
                          <a:cs typeface="Tahoma" panose="020B0604030504040204" pitchFamily="34" charset="0"/>
                        </a:rPr>
                        <a:t>Scheme</a:t>
                      </a:r>
                    </a:p>
                    <a:p>
                      <a:pPr marL="0" marR="0" algn="l">
                        <a:lnSpc>
                          <a:spcPct val="100000"/>
                        </a:lnSpc>
                        <a:spcBef>
                          <a:spcPts val="0"/>
                        </a:spcBef>
                        <a:spcAft>
                          <a:spcPts val="0"/>
                        </a:spcAft>
                      </a:pPr>
                      <a:r>
                        <a:rPr lang="en-US" sz="2200" b="1">
                          <a:solidFill>
                            <a:srgbClr val="FFFF00"/>
                          </a:solidFill>
                          <a:effectLst/>
                          <a:latin typeface="Tahoma" panose="020B0604030504040204" pitchFamily="34" charset="0"/>
                          <a:ea typeface="Tahoma" panose="020B0604030504040204" pitchFamily="34" charset="0"/>
                          <a:cs typeface="Tahoma" panose="020B0604030504040204" pitchFamily="34" charset="0"/>
                        </a:rPr>
                        <a:t>(Qty/ Cost/Cat/ DAs)</a:t>
                      </a:r>
                      <a:endParaRPr lang="en-US" sz="2200" b="1"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L="76280" marR="76280" marT="38140" marB="38140" anchor="ctr">
                    <a:cell3D prstMaterial="dkEdge">
                      <a:bevel/>
                      <a:lightRig rig="flood" dir="t"/>
                    </a:cell3D>
                  </a:tcPr>
                </a:tc>
                <a:tc>
                  <a:txBody>
                    <a:bodyPr/>
                    <a:lstStyle/>
                    <a:p>
                      <a:pPr marL="0" marR="0" algn="ctr">
                        <a:lnSpc>
                          <a:spcPct val="100000"/>
                        </a:lnSpc>
                        <a:spcBef>
                          <a:spcPts val="0"/>
                        </a:spcBef>
                        <a:spcAft>
                          <a:spcPts val="0"/>
                        </a:spcAft>
                      </a:pPr>
                      <a:r>
                        <a:rPr lang="en-IN" sz="2200" b="1" u="sng">
                          <a:solidFill>
                            <a:srgbClr val="FFFF00"/>
                          </a:solidFill>
                          <a:effectLst/>
                          <a:latin typeface="Tahoma" panose="020B0604030504040204" pitchFamily="34" charset="0"/>
                          <a:ea typeface="Tahoma" panose="020B0604030504040204" pitchFamily="34" charset="0"/>
                          <a:cs typeface="Tahoma" panose="020B0604030504040204" pitchFamily="34" charset="0"/>
                        </a:rPr>
                        <a:t>Remarks</a:t>
                      </a:r>
                      <a:endParaRPr lang="en-US" sz="2200" b="1" u="sng"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L="76280" marR="76280" marT="38140" marB="38140" anchor="ctr">
                    <a:cell3D prstMaterial="dkEdge">
                      <a:bevel/>
                      <a:lightRig rig="flood" dir="t"/>
                    </a:cell3D>
                  </a:tcPr>
                </a:tc>
                <a:extLst>
                  <a:ext uri="{0D108BD9-81ED-4DB2-BD59-A6C34878D82A}">
                    <a16:rowId xmlns:a16="http://schemas.microsoft.com/office/drawing/2014/main" xmlns="" val="10001"/>
                  </a:ext>
                </a:extLst>
              </a:tr>
              <a:tr h="4747768">
                <a:tc>
                  <a:txBody>
                    <a:bodyPr/>
                    <a:lstStyle/>
                    <a:p>
                      <a:pPr marL="0" marR="0">
                        <a:lnSpc>
                          <a:spcPct val="100000"/>
                        </a:lnSpc>
                        <a:spcBef>
                          <a:spcPts val="0"/>
                        </a:spcBef>
                        <a:spcAft>
                          <a:spcPts val="0"/>
                        </a:spcAft>
                      </a:pPr>
                      <a:r>
                        <a:rPr lang="en-US" sz="2000" b="1" dirty="0">
                          <a:effectLst/>
                          <a:latin typeface="Tahoma" panose="020B0604030504040204" pitchFamily="34" charset="0"/>
                          <a:ea typeface="Tahoma" panose="020B0604030504040204" pitchFamily="34" charset="0"/>
                          <a:cs typeface="Tahoma" panose="020B0604030504040204" pitchFamily="34" charset="0"/>
                        </a:rPr>
                        <a:t>Cat	: Make II</a:t>
                      </a:r>
                    </a:p>
                    <a:p>
                      <a:pPr marL="0" marR="0">
                        <a:lnSpc>
                          <a:spcPct val="100000"/>
                        </a:lnSpc>
                        <a:spcBef>
                          <a:spcPts val="0"/>
                        </a:spcBef>
                        <a:spcAft>
                          <a:spcPts val="0"/>
                        </a:spcAft>
                      </a:pPr>
                      <a:r>
                        <a:rPr lang="en-US" sz="2000" b="1" dirty="0">
                          <a:effectLst/>
                          <a:latin typeface="Tahoma" panose="020B0604030504040204" pitchFamily="34" charset="0"/>
                          <a:ea typeface="Tahoma" panose="020B0604030504040204" pitchFamily="34" charset="0"/>
                          <a:cs typeface="Tahoma" panose="020B0604030504040204" pitchFamily="34" charset="0"/>
                        </a:rPr>
                        <a:t>Cost	: </a:t>
                      </a:r>
                      <a:r>
                        <a:rPr lang="en-US" sz="2000" b="1" dirty="0" err="1">
                          <a:effectLst/>
                          <a:latin typeface="Tahoma" panose="020B0604030504040204" pitchFamily="34" charset="0"/>
                          <a:ea typeface="Tahoma" panose="020B0604030504040204" pitchFamily="34" charset="0"/>
                          <a:cs typeface="Tahoma" panose="020B0604030504040204" pitchFamily="34" charset="0"/>
                        </a:rPr>
                        <a:t>Rs</a:t>
                      </a:r>
                      <a:r>
                        <a:rPr lang="en-US" sz="2000" b="1" dirty="0">
                          <a:effectLst/>
                          <a:latin typeface="Tahoma" panose="020B0604030504040204" pitchFamily="34" charset="0"/>
                          <a:ea typeface="Tahoma" panose="020B0604030504040204" pitchFamily="34" charset="0"/>
                          <a:cs typeface="Tahoma" panose="020B0604030504040204" pitchFamily="34" charset="0"/>
                        </a:rPr>
                        <a:t> 1.3 Cr</a:t>
                      </a:r>
                    </a:p>
                    <a:p>
                      <a:pPr marL="0" marR="0">
                        <a:lnSpc>
                          <a:spcPct val="100000"/>
                        </a:lnSpc>
                        <a:spcBef>
                          <a:spcPts val="0"/>
                        </a:spcBef>
                        <a:spcAft>
                          <a:spcPts val="0"/>
                        </a:spcAft>
                      </a:pPr>
                      <a:r>
                        <a:rPr lang="en-US" sz="2000" b="1" dirty="0" err="1">
                          <a:effectLst/>
                          <a:latin typeface="Tahoma" panose="020B0604030504040204" pitchFamily="34" charset="0"/>
                          <a:ea typeface="Tahoma" panose="020B0604030504040204" pitchFamily="34" charset="0"/>
                          <a:cs typeface="Tahoma" panose="020B0604030504040204" pitchFamily="34" charset="0"/>
                        </a:rPr>
                        <a:t>Qty</a:t>
                      </a:r>
                      <a:r>
                        <a:rPr lang="en-US" sz="2000" b="1" dirty="0">
                          <a:effectLst/>
                          <a:latin typeface="Tahoma" panose="020B0604030504040204" pitchFamily="34" charset="0"/>
                          <a:ea typeface="Tahoma" panose="020B0604030504040204" pitchFamily="34" charset="0"/>
                          <a:cs typeface="Tahoma" panose="020B0604030504040204" pitchFamily="34" charset="0"/>
                        </a:rPr>
                        <a:t>	: 500/</a:t>
                      </a:r>
                      <a:r>
                        <a:rPr lang="en-US" sz="2000" b="1" dirty="0" err="1">
                          <a:effectLst/>
                          <a:latin typeface="Tahoma" panose="020B0604030504040204" pitchFamily="34" charset="0"/>
                          <a:ea typeface="Tahoma" panose="020B0604030504040204" pitchFamily="34" charset="0"/>
                          <a:cs typeface="Tahoma" panose="020B0604030504040204" pitchFamily="34" charset="0"/>
                        </a:rPr>
                        <a:t>yr</a:t>
                      </a:r>
                      <a:endParaRPr lang="en-US" sz="2000" b="1" dirty="0">
                        <a:effectLst/>
                        <a:latin typeface="Tahoma" panose="020B0604030504040204" pitchFamily="34" charset="0"/>
                        <a:ea typeface="Tahoma" panose="020B0604030504040204" pitchFamily="34" charset="0"/>
                        <a:cs typeface="Tahoma" panose="020B0604030504040204" pitchFamily="34" charset="0"/>
                      </a:endParaRPr>
                    </a:p>
                    <a:p>
                      <a:pPr marL="0" marR="0">
                        <a:lnSpc>
                          <a:spcPct val="100000"/>
                        </a:lnSpc>
                        <a:spcBef>
                          <a:spcPts val="0"/>
                        </a:spcBef>
                        <a:spcAft>
                          <a:spcPts val="0"/>
                        </a:spcAft>
                      </a:pPr>
                      <a:endParaRPr lang="en-US" sz="2000" b="1" u="sng" dirty="0">
                        <a:effectLst/>
                        <a:latin typeface="Tahoma" panose="020B0604030504040204" pitchFamily="34" charset="0"/>
                        <a:ea typeface="Tahoma" panose="020B0604030504040204" pitchFamily="34" charset="0"/>
                        <a:cs typeface="Tahoma" panose="020B0604030504040204" pitchFamily="34" charset="0"/>
                      </a:endParaRPr>
                    </a:p>
                  </a:txBody>
                  <a:tcPr marL="76280" marR="76280" marT="38140" marB="38140">
                    <a:cell3D prstMaterial="dkEdge">
                      <a:bevel/>
                      <a:lightRig rig="flood" dir="t"/>
                    </a:cell3D>
                  </a:tcPr>
                </a:tc>
                <a:tc>
                  <a:txBody>
                    <a:bodyPr/>
                    <a:lstStyle/>
                    <a:p>
                      <a:pPr algn="just">
                        <a:lnSpc>
                          <a:spcPct val="80000"/>
                        </a:lnSpc>
                      </a:pPr>
                      <a:r>
                        <a:rPr lang="en-US" sz="2000" b="1" dirty="0">
                          <a:effectLst/>
                          <a:latin typeface="Tahoma" panose="020B0604030504040204" pitchFamily="34" charset="0"/>
                          <a:ea typeface="Tahoma" panose="020B0604030504040204" pitchFamily="34" charset="0"/>
                          <a:cs typeface="Tahoma" panose="020B0604030504040204" pitchFamily="34" charset="0"/>
                        </a:rPr>
                        <a:t> </a:t>
                      </a:r>
                      <a:r>
                        <a:rPr lang="en-US" sz="2400" dirty="0">
                          <a:solidFill>
                            <a:schemeClr val="tx1"/>
                          </a:solidFill>
                        </a:rPr>
                        <a:t>To be designed to explode the anti-submarine rocket </a:t>
                      </a:r>
                      <a:r>
                        <a:rPr lang="en-US" sz="2400" dirty="0" err="1">
                          <a:solidFill>
                            <a:schemeClr val="tx1"/>
                          </a:solidFill>
                        </a:rPr>
                        <a:t>RGB</a:t>
                      </a:r>
                      <a:r>
                        <a:rPr lang="en-US" sz="2400" dirty="0">
                          <a:solidFill>
                            <a:schemeClr val="tx1"/>
                          </a:solidFill>
                        </a:rPr>
                        <a:t> -60 at a preset depth or upon hitting the underwater target</a:t>
                      </a:r>
                    </a:p>
                    <a:p>
                      <a:pPr algn="just">
                        <a:lnSpc>
                          <a:spcPct val="80000"/>
                        </a:lnSpc>
                      </a:pPr>
                      <a:endParaRPr lang="en-US" sz="2400" b="1" i="1" dirty="0">
                        <a:solidFill>
                          <a:schemeClr val="tx1"/>
                        </a:solidFill>
                      </a:endParaRPr>
                    </a:p>
                    <a:p>
                      <a:pPr marL="0" marR="0" indent="0" algn="just" defTabSz="914400" rtl="0" eaLnBrk="1" fontAlgn="auto" latinLnBrk="0" hangingPunct="1">
                        <a:lnSpc>
                          <a:spcPct val="80000"/>
                        </a:lnSpc>
                        <a:spcBef>
                          <a:spcPts val="0"/>
                        </a:spcBef>
                        <a:spcAft>
                          <a:spcPts val="0"/>
                        </a:spcAft>
                        <a:buClrTx/>
                        <a:buSzTx/>
                        <a:buFontTx/>
                        <a:buNone/>
                        <a:tabLst/>
                        <a:defRPr/>
                      </a:pPr>
                      <a:r>
                        <a:rPr lang="en-US" sz="2400" dirty="0">
                          <a:solidFill>
                            <a:schemeClr val="tx1"/>
                          </a:solidFill>
                        </a:rPr>
                        <a:t>It should operate within the designated depth envelope</a:t>
                      </a:r>
                    </a:p>
                    <a:p>
                      <a:pPr algn="just">
                        <a:lnSpc>
                          <a:spcPct val="80000"/>
                        </a:lnSpc>
                      </a:pPr>
                      <a:endParaRPr lang="en-US" sz="2400" b="1" i="1" dirty="0">
                        <a:solidFill>
                          <a:schemeClr val="tx1"/>
                        </a:solidFill>
                      </a:endParaRPr>
                    </a:p>
                    <a:p>
                      <a:pPr algn="just" defTabSz="1244600">
                        <a:lnSpc>
                          <a:spcPct val="80000"/>
                        </a:lnSpc>
                        <a:spcBef>
                          <a:spcPct val="0"/>
                        </a:spcBef>
                      </a:pPr>
                      <a:r>
                        <a:rPr lang="en-US" sz="2400" dirty="0">
                          <a:solidFill>
                            <a:schemeClr val="tx1"/>
                          </a:solidFill>
                        </a:rPr>
                        <a:t>Length  - 361mm</a:t>
                      </a:r>
                    </a:p>
                    <a:p>
                      <a:pPr algn="just" defTabSz="1244600">
                        <a:lnSpc>
                          <a:spcPct val="80000"/>
                        </a:lnSpc>
                        <a:spcBef>
                          <a:spcPct val="0"/>
                        </a:spcBef>
                      </a:pPr>
                      <a:r>
                        <a:rPr lang="en-US" sz="2400" dirty="0">
                          <a:solidFill>
                            <a:schemeClr val="tx1"/>
                          </a:solidFill>
                        </a:rPr>
                        <a:t>Dia.       - 135mm</a:t>
                      </a:r>
                    </a:p>
                    <a:p>
                      <a:pPr algn="just" defTabSz="1244600">
                        <a:lnSpc>
                          <a:spcPct val="80000"/>
                        </a:lnSpc>
                        <a:spcBef>
                          <a:spcPct val="0"/>
                        </a:spcBef>
                      </a:pPr>
                      <a:r>
                        <a:rPr lang="en-US" sz="2400" dirty="0">
                          <a:solidFill>
                            <a:schemeClr val="tx1"/>
                          </a:solidFill>
                        </a:rPr>
                        <a:t>Weight - 6.5kg</a:t>
                      </a:r>
                    </a:p>
                    <a:p>
                      <a:pPr algn="just" defTabSz="1244600">
                        <a:lnSpc>
                          <a:spcPct val="80000"/>
                        </a:lnSpc>
                        <a:spcBef>
                          <a:spcPct val="0"/>
                        </a:spcBef>
                      </a:pPr>
                      <a:r>
                        <a:rPr lang="en-US" sz="2400" dirty="0">
                          <a:solidFill>
                            <a:schemeClr val="tx1"/>
                          </a:solidFill>
                        </a:rPr>
                        <a:t>Life       &gt; 10 years</a:t>
                      </a:r>
                    </a:p>
                    <a:p>
                      <a:pPr algn="just" defTabSz="1244600">
                        <a:lnSpc>
                          <a:spcPct val="80000"/>
                        </a:lnSpc>
                        <a:spcBef>
                          <a:spcPct val="0"/>
                        </a:spcBef>
                      </a:pPr>
                      <a:r>
                        <a:rPr lang="en-US" sz="2400" dirty="0" err="1">
                          <a:solidFill>
                            <a:schemeClr val="tx1"/>
                          </a:solidFill>
                        </a:rPr>
                        <a:t>Qty</a:t>
                      </a:r>
                      <a:r>
                        <a:rPr lang="en-US" sz="2400" dirty="0">
                          <a:solidFill>
                            <a:schemeClr val="tx1"/>
                          </a:solidFill>
                        </a:rPr>
                        <a:t>       - 500/year</a:t>
                      </a:r>
                    </a:p>
                    <a:p>
                      <a:pPr algn="just">
                        <a:lnSpc>
                          <a:spcPct val="80000"/>
                        </a:lnSpc>
                      </a:pPr>
                      <a:endParaRPr lang="en-US" sz="2400" b="1" i="1" dirty="0">
                        <a:solidFill>
                          <a:schemeClr val="tx1"/>
                        </a:solidFill>
                      </a:endParaRPr>
                    </a:p>
                  </a:txBody>
                  <a:tcPr marL="76280" marR="76280" marT="38140" marB="38140">
                    <a:cell3D prstMaterial="dkEdge">
                      <a:bevel/>
                      <a:lightRig rig="flood" dir="t"/>
                    </a:cell3D>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556142921"/>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7010400" y="6553200"/>
            <a:ext cx="2133600" cy="365125"/>
          </a:xfrm>
        </p:spPr>
        <p:txBody>
          <a:bodyPr/>
          <a:lstStyle/>
          <a:p>
            <a:fld id="{FC141632-C9AE-4F2E-9683-33F47002B0EE}" type="slidenum">
              <a:rPr lang="en-IN" smtClean="0"/>
              <a:pPr/>
              <a:t>67</a:t>
            </a:fld>
            <a:endParaRPr lang="en-IN" dirty="0"/>
          </a:p>
        </p:txBody>
      </p:sp>
      <p:graphicFrame>
        <p:nvGraphicFramePr>
          <p:cNvPr id="10" name="Table 9"/>
          <p:cNvGraphicFramePr>
            <a:graphicFrameLocks noGrp="1"/>
          </p:cNvGraphicFramePr>
          <p:nvPr>
            <p:extLst>
              <p:ext uri="{D42A27DB-BD31-4B8C-83A1-F6EECF244321}">
                <p14:modId xmlns:p14="http://schemas.microsoft.com/office/powerpoint/2010/main" xmlns="" val="2179599370"/>
              </p:ext>
            </p:extLst>
          </p:nvPr>
        </p:nvGraphicFramePr>
        <p:xfrm>
          <a:off x="76200" y="228600"/>
          <a:ext cx="8991600" cy="6432813"/>
        </p:xfrm>
        <a:graphic>
          <a:graphicData uri="http://schemas.openxmlformats.org/drawingml/2006/table">
            <a:tbl>
              <a:tblPr firstRow="1" firstCol="1" bandRow="1">
                <a:tableStyleId>{3C2FFA5D-87B4-456A-9821-1D502468CF0F}</a:tableStyleId>
              </a:tblPr>
              <a:tblGrid>
                <a:gridCol w="3391568">
                  <a:extLst>
                    <a:ext uri="{9D8B030D-6E8A-4147-A177-3AD203B41FA5}">
                      <a16:colId xmlns:a16="http://schemas.microsoft.com/office/drawing/2014/main" xmlns="" val="20000"/>
                    </a:ext>
                  </a:extLst>
                </a:gridCol>
                <a:gridCol w="5600032">
                  <a:extLst>
                    <a:ext uri="{9D8B030D-6E8A-4147-A177-3AD203B41FA5}">
                      <a16:colId xmlns:a16="http://schemas.microsoft.com/office/drawing/2014/main" xmlns="" val="20001"/>
                    </a:ext>
                  </a:extLst>
                </a:gridCol>
              </a:tblGrid>
              <a:tr h="120229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u="sng" dirty="0">
                          <a:effectLst/>
                          <a:latin typeface="Tahoma" panose="020B0604030504040204" pitchFamily="34" charset="0"/>
                          <a:ea typeface="Tahoma" panose="020B0604030504040204" pitchFamily="34" charset="0"/>
                          <a:cs typeface="Tahoma" panose="020B0604030504040204" pitchFamily="34" charset="0"/>
                        </a:rPr>
                        <a:t>Proximity, DA And Graze </a:t>
                      </a:r>
                      <a:r>
                        <a:rPr lang="en-US" sz="2400" b="1" u="sng" dirty="0" err="1">
                          <a:effectLst/>
                          <a:latin typeface="Tahoma" panose="020B0604030504040204" pitchFamily="34" charset="0"/>
                          <a:ea typeface="Tahoma" panose="020B0604030504040204" pitchFamily="34" charset="0"/>
                          <a:cs typeface="Tahoma" panose="020B0604030504040204" pitchFamily="34" charset="0"/>
                        </a:rPr>
                        <a:t>Fuze</a:t>
                      </a:r>
                      <a:r>
                        <a:rPr lang="en-US" sz="2400" b="1" u="sng" dirty="0">
                          <a:effectLst/>
                          <a:latin typeface="Tahoma" panose="020B0604030504040204" pitchFamily="34" charset="0"/>
                          <a:ea typeface="Tahoma" panose="020B0604030504040204" pitchFamily="34" charset="0"/>
                          <a:cs typeface="Tahoma" panose="020B0604030504040204" pitchFamily="34" charset="0"/>
                        </a:rPr>
                        <a:t> For 76/62 SRGM With Universal Capability For 76-127mm Ammunition</a:t>
                      </a:r>
                      <a:br>
                        <a:rPr lang="en-US" sz="2400" b="1" u="sng" dirty="0">
                          <a:effectLst/>
                          <a:latin typeface="Tahoma" panose="020B0604030504040204" pitchFamily="34" charset="0"/>
                          <a:ea typeface="Tahoma" panose="020B0604030504040204" pitchFamily="34" charset="0"/>
                          <a:cs typeface="Tahoma" panose="020B0604030504040204" pitchFamily="34" charset="0"/>
                        </a:rPr>
                      </a:br>
                      <a:r>
                        <a:rPr lang="en-US" sz="2400" b="1" u="sng" dirty="0">
                          <a:effectLst/>
                          <a:latin typeface="Tahoma" panose="020B0604030504040204" pitchFamily="34" charset="0"/>
                          <a:ea typeface="Tahoma" panose="020B0604030504040204" pitchFamily="34" charset="0"/>
                          <a:cs typeface="Tahoma" panose="020B0604030504040204" pitchFamily="34" charset="0"/>
                        </a:rPr>
                        <a:t>DAPI</a:t>
                      </a:r>
                      <a:endParaRPr lang="en-US" sz="2200" b="1" u="sng" dirty="0">
                        <a:effectLst/>
                        <a:latin typeface="Tahoma" panose="020B0604030504040204" pitchFamily="34" charset="0"/>
                        <a:ea typeface="Tahoma" panose="020B0604030504040204" pitchFamily="34" charset="0"/>
                        <a:cs typeface="Tahoma" panose="020B0604030504040204" pitchFamily="34" charset="0"/>
                      </a:endParaRPr>
                    </a:p>
                  </a:txBody>
                  <a:tcPr marL="76280" marR="76280" marT="38140" marB="38140" anchor="ctr">
                    <a:cell3D prstMaterial="dkEdge">
                      <a:bevel/>
                      <a:lightRig rig="flood" dir="t"/>
                    </a:cell3D>
                  </a:tcPr>
                </a:tc>
                <a:tc hMerge="1">
                  <a:txBody>
                    <a:bodyPr/>
                    <a:lstStyle/>
                    <a:p>
                      <a:pPr marL="0" marR="0" algn="ctr">
                        <a:lnSpc>
                          <a:spcPct val="85000"/>
                        </a:lnSpc>
                        <a:spcBef>
                          <a:spcPts val="0"/>
                        </a:spcBef>
                        <a:spcAft>
                          <a:spcPts val="0"/>
                        </a:spcAft>
                      </a:pPr>
                      <a:endParaRPr lang="en-US" sz="2000" dirty="0">
                        <a:effectLst/>
                        <a:latin typeface="+mn-lt"/>
                        <a:ea typeface="Calibri"/>
                        <a:cs typeface="Times New Roman"/>
                      </a:endParaRPr>
                    </a:p>
                  </a:txBody>
                  <a:tcPr marL="76280" marR="76280" marT="38140" marB="38140" anchor="ctr"/>
                </a:tc>
                <a:extLst>
                  <a:ext uri="{0D108BD9-81ED-4DB2-BD59-A6C34878D82A}">
                    <a16:rowId xmlns:a16="http://schemas.microsoft.com/office/drawing/2014/main" xmlns="" val="10000"/>
                  </a:ext>
                </a:extLst>
              </a:tr>
              <a:tr h="765123">
                <a:tc>
                  <a:txBody>
                    <a:bodyPr/>
                    <a:lstStyle/>
                    <a:p>
                      <a:pPr marL="0" marR="0" algn="ctr">
                        <a:lnSpc>
                          <a:spcPct val="100000"/>
                        </a:lnSpc>
                        <a:spcBef>
                          <a:spcPts val="0"/>
                        </a:spcBef>
                        <a:spcAft>
                          <a:spcPts val="0"/>
                        </a:spcAft>
                      </a:pPr>
                      <a:r>
                        <a:rPr lang="en-US" sz="2200" b="1" u="sng">
                          <a:solidFill>
                            <a:srgbClr val="FFFF00"/>
                          </a:solidFill>
                          <a:effectLst/>
                          <a:latin typeface="Tahoma" panose="020B0604030504040204" pitchFamily="34" charset="0"/>
                          <a:ea typeface="Tahoma" panose="020B0604030504040204" pitchFamily="34" charset="0"/>
                          <a:cs typeface="Tahoma" panose="020B0604030504040204" pitchFamily="34" charset="0"/>
                        </a:rPr>
                        <a:t>Scheme</a:t>
                      </a:r>
                    </a:p>
                    <a:p>
                      <a:pPr marL="0" marR="0" algn="l">
                        <a:lnSpc>
                          <a:spcPct val="100000"/>
                        </a:lnSpc>
                        <a:spcBef>
                          <a:spcPts val="0"/>
                        </a:spcBef>
                        <a:spcAft>
                          <a:spcPts val="0"/>
                        </a:spcAft>
                      </a:pPr>
                      <a:r>
                        <a:rPr lang="en-US" sz="2200" b="1">
                          <a:solidFill>
                            <a:srgbClr val="FFFF00"/>
                          </a:solidFill>
                          <a:effectLst/>
                          <a:latin typeface="Tahoma" panose="020B0604030504040204" pitchFamily="34" charset="0"/>
                          <a:ea typeface="Tahoma" panose="020B0604030504040204" pitchFamily="34" charset="0"/>
                          <a:cs typeface="Tahoma" panose="020B0604030504040204" pitchFamily="34" charset="0"/>
                        </a:rPr>
                        <a:t>(Qty/ Cost/Cat/ DAs)</a:t>
                      </a:r>
                      <a:endParaRPr lang="en-US" sz="2200" b="1"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L="76280" marR="76280" marT="38140" marB="38140" anchor="ctr">
                    <a:cell3D prstMaterial="dkEdge">
                      <a:bevel/>
                      <a:lightRig rig="flood" dir="t"/>
                    </a:cell3D>
                  </a:tcPr>
                </a:tc>
                <a:tc>
                  <a:txBody>
                    <a:bodyPr/>
                    <a:lstStyle/>
                    <a:p>
                      <a:pPr marL="0" marR="0" algn="ctr">
                        <a:lnSpc>
                          <a:spcPct val="100000"/>
                        </a:lnSpc>
                        <a:spcBef>
                          <a:spcPts val="0"/>
                        </a:spcBef>
                        <a:spcAft>
                          <a:spcPts val="0"/>
                        </a:spcAft>
                      </a:pPr>
                      <a:r>
                        <a:rPr lang="en-IN" sz="2200" b="1" u="sng">
                          <a:solidFill>
                            <a:srgbClr val="FFFF00"/>
                          </a:solidFill>
                          <a:effectLst/>
                          <a:latin typeface="Tahoma" panose="020B0604030504040204" pitchFamily="34" charset="0"/>
                          <a:ea typeface="Tahoma" panose="020B0604030504040204" pitchFamily="34" charset="0"/>
                          <a:cs typeface="Tahoma" panose="020B0604030504040204" pitchFamily="34" charset="0"/>
                        </a:rPr>
                        <a:t>Remarks</a:t>
                      </a:r>
                      <a:endParaRPr lang="en-US" sz="2200" b="1" u="sng"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L="76280" marR="76280" marT="38140" marB="38140" anchor="ctr">
                    <a:cell3D prstMaterial="dkEdge">
                      <a:bevel/>
                      <a:lightRig rig="flood" dir="t"/>
                    </a:cell3D>
                  </a:tcPr>
                </a:tc>
                <a:extLst>
                  <a:ext uri="{0D108BD9-81ED-4DB2-BD59-A6C34878D82A}">
                    <a16:rowId xmlns:a16="http://schemas.microsoft.com/office/drawing/2014/main" xmlns="" val="10001"/>
                  </a:ext>
                </a:extLst>
              </a:tr>
              <a:tr h="4316754">
                <a:tc>
                  <a:txBody>
                    <a:bodyPr/>
                    <a:lstStyle/>
                    <a:p>
                      <a:pPr marL="0" marR="0">
                        <a:lnSpc>
                          <a:spcPct val="100000"/>
                        </a:lnSpc>
                        <a:spcBef>
                          <a:spcPts val="0"/>
                        </a:spcBef>
                        <a:spcAft>
                          <a:spcPts val="0"/>
                        </a:spcAft>
                      </a:pPr>
                      <a:r>
                        <a:rPr lang="en-US" sz="2000" b="1" dirty="0">
                          <a:effectLst/>
                          <a:latin typeface="Tahoma" panose="020B0604030504040204" pitchFamily="34" charset="0"/>
                          <a:ea typeface="Tahoma" panose="020B0604030504040204" pitchFamily="34" charset="0"/>
                          <a:cs typeface="Tahoma" panose="020B0604030504040204" pitchFamily="34" charset="0"/>
                        </a:rPr>
                        <a:t>Cat	: Make II</a:t>
                      </a:r>
                    </a:p>
                    <a:p>
                      <a:pPr marL="0" marR="0">
                        <a:lnSpc>
                          <a:spcPct val="100000"/>
                        </a:lnSpc>
                        <a:spcBef>
                          <a:spcPts val="0"/>
                        </a:spcBef>
                        <a:spcAft>
                          <a:spcPts val="0"/>
                        </a:spcAft>
                      </a:pPr>
                      <a:r>
                        <a:rPr lang="en-US" sz="2000" b="1" dirty="0">
                          <a:effectLst/>
                          <a:latin typeface="Tahoma" panose="020B0604030504040204" pitchFamily="34" charset="0"/>
                          <a:ea typeface="Tahoma" panose="020B0604030504040204" pitchFamily="34" charset="0"/>
                          <a:cs typeface="Tahoma" panose="020B0604030504040204" pitchFamily="34" charset="0"/>
                        </a:rPr>
                        <a:t>Cost	: 60000/unit</a:t>
                      </a:r>
                    </a:p>
                    <a:p>
                      <a:pPr marL="0" marR="0">
                        <a:lnSpc>
                          <a:spcPct val="100000"/>
                        </a:lnSpc>
                        <a:spcBef>
                          <a:spcPts val="0"/>
                        </a:spcBef>
                        <a:spcAft>
                          <a:spcPts val="0"/>
                        </a:spcAft>
                      </a:pPr>
                      <a:r>
                        <a:rPr lang="en-US" sz="2000" b="1" dirty="0">
                          <a:effectLst/>
                          <a:latin typeface="Tahoma" panose="020B0604030504040204" pitchFamily="34" charset="0"/>
                          <a:ea typeface="Tahoma" panose="020B0604030504040204" pitchFamily="34" charset="0"/>
                          <a:cs typeface="Tahoma" panose="020B0604030504040204" pitchFamily="34" charset="0"/>
                        </a:rPr>
                        <a:t>Qty	: 5000</a:t>
                      </a:r>
                      <a:r>
                        <a:rPr lang="en-US" sz="2000" b="1" baseline="0" dirty="0">
                          <a:effectLst/>
                          <a:latin typeface="Tahoma" panose="020B0604030504040204" pitchFamily="34" charset="0"/>
                          <a:ea typeface="Tahoma" panose="020B0604030504040204" pitchFamily="34" charset="0"/>
                          <a:cs typeface="Tahoma" panose="020B0604030504040204" pitchFamily="34" charset="0"/>
                        </a:rPr>
                        <a:t> </a:t>
                      </a:r>
                      <a:r>
                        <a:rPr lang="en-US" sz="2000" b="1" baseline="0" dirty="0" err="1">
                          <a:effectLst/>
                          <a:latin typeface="Tahoma" panose="020B0604030504040204" pitchFamily="34" charset="0"/>
                          <a:ea typeface="Tahoma" panose="020B0604030504040204" pitchFamily="34" charset="0"/>
                          <a:cs typeface="Tahoma" panose="020B0604030504040204" pitchFamily="34" charset="0"/>
                        </a:rPr>
                        <a:t>Fuzes</a:t>
                      </a:r>
                      <a:r>
                        <a:rPr lang="en-US" sz="2000" b="1" baseline="0" dirty="0">
                          <a:effectLst/>
                          <a:latin typeface="Tahoma" panose="020B0604030504040204" pitchFamily="34" charset="0"/>
                          <a:ea typeface="Tahoma" panose="020B0604030504040204" pitchFamily="34" charset="0"/>
                          <a:cs typeface="Tahoma" panose="020B0604030504040204" pitchFamily="34" charset="0"/>
                        </a:rPr>
                        <a:t> @500/</a:t>
                      </a:r>
                      <a:r>
                        <a:rPr lang="en-US" sz="2000" b="1" baseline="0" dirty="0" err="1">
                          <a:effectLst/>
                          <a:latin typeface="Tahoma" panose="020B0604030504040204" pitchFamily="34" charset="0"/>
                          <a:ea typeface="Tahoma" panose="020B0604030504040204" pitchFamily="34" charset="0"/>
                          <a:cs typeface="Tahoma" panose="020B0604030504040204" pitchFamily="34" charset="0"/>
                        </a:rPr>
                        <a:t>Yr</a:t>
                      </a:r>
                      <a:endParaRPr lang="en-US" sz="2000" b="1" dirty="0">
                        <a:effectLst/>
                        <a:latin typeface="Tahoma" panose="020B0604030504040204" pitchFamily="34" charset="0"/>
                        <a:ea typeface="Tahoma" panose="020B0604030504040204" pitchFamily="34" charset="0"/>
                        <a:cs typeface="Tahoma" panose="020B0604030504040204" pitchFamily="34" charset="0"/>
                      </a:endParaRPr>
                    </a:p>
                  </a:txBody>
                  <a:tcPr marL="76280" marR="76280" marT="38140" marB="38140">
                    <a:cell3D prstMaterial="dkEdge">
                      <a:bevel/>
                      <a:lightRig rig="flood" dir="t"/>
                    </a:cell3D>
                  </a:tcPr>
                </a:tc>
                <a:tc>
                  <a:txBody>
                    <a:bodyPr/>
                    <a:lstStyle/>
                    <a:p>
                      <a:pPr algn="just">
                        <a:lnSpc>
                          <a:spcPct val="80000"/>
                        </a:lnSpc>
                      </a:pPr>
                      <a:r>
                        <a:rPr lang="en-US" sz="2000" dirty="0">
                          <a:solidFill>
                            <a:schemeClr val="tx1"/>
                          </a:solidFill>
                        </a:rPr>
                        <a:t>IN uses guns of calibers in the range of 76mm to 100mm, and envisaged to use guns of higher caliber up to 127mm</a:t>
                      </a:r>
                      <a:endParaRPr lang="en-US" sz="2000" b="1" i="1" dirty="0">
                        <a:solidFill>
                          <a:schemeClr val="tx1"/>
                        </a:solidFill>
                      </a:endParaRPr>
                    </a:p>
                    <a:p>
                      <a:pPr marL="0" marR="0" lvl="0" indent="0" algn="just" defTabSz="914400" rtl="0" eaLnBrk="1" fontAlgn="auto" latinLnBrk="0" hangingPunct="1">
                        <a:lnSpc>
                          <a:spcPct val="100000"/>
                        </a:lnSpc>
                        <a:spcBef>
                          <a:spcPts val="0"/>
                        </a:spcBef>
                        <a:spcAft>
                          <a:spcPts val="0"/>
                        </a:spcAft>
                        <a:buClrTx/>
                        <a:buSzTx/>
                        <a:buFontTx/>
                        <a:buNone/>
                        <a:tabLst>
                          <a:tab pos="457200" algn="l"/>
                        </a:tabLst>
                        <a:defRPr/>
                      </a:pPr>
                      <a:endParaRPr lang="en-US" sz="20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tab pos="457200" algn="l"/>
                        </a:tabLst>
                        <a:defRPr/>
                      </a:pPr>
                      <a:r>
                        <a:rPr lang="en-US" sz="2000" dirty="0">
                          <a:solidFill>
                            <a:schemeClr val="tx1"/>
                          </a:solidFill>
                        </a:rPr>
                        <a:t>It is proposed that the </a:t>
                      </a:r>
                      <a:r>
                        <a:rPr lang="en-US" sz="2000" dirty="0" err="1">
                          <a:solidFill>
                            <a:schemeClr val="tx1"/>
                          </a:solidFill>
                        </a:rPr>
                        <a:t>fuze</a:t>
                      </a:r>
                      <a:r>
                        <a:rPr lang="en-US" sz="2000" dirty="0">
                          <a:solidFill>
                            <a:schemeClr val="tx1"/>
                          </a:solidFill>
                        </a:rPr>
                        <a:t> for 76/62 </a:t>
                      </a:r>
                      <a:r>
                        <a:rPr lang="en-US" sz="2000" dirty="0" err="1">
                          <a:solidFill>
                            <a:schemeClr val="tx1"/>
                          </a:solidFill>
                        </a:rPr>
                        <a:t>SRGM</a:t>
                      </a:r>
                      <a:r>
                        <a:rPr lang="en-US" sz="2000" dirty="0">
                          <a:solidFill>
                            <a:schemeClr val="tx1"/>
                          </a:solidFill>
                        </a:rPr>
                        <a:t> be developed as an universal </a:t>
                      </a:r>
                      <a:r>
                        <a:rPr lang="en-US" sz="2000" dirty="0" err="1">
                          <a:solidFill>
                            <a:schemeClr val="tx1"/>
                          </a:solidFill>
                        </a:rPr>
                        <a:t>fuze</a:t>
                      </a:r>
                      <a:r>
                        <a:rPr lang="en-US" sz="2000" dirty="0">
                          <a:solidFill>
                            <a:schemeClr val="tx1"/>
                          </a:solidFill>
                        </a:rPr>
                        <a:t> with electronics that can be adapted for higher calibers</a:t>
                      </a:r>
                    </a:p>
                    <a:p>
                      <a:pPr marL="0" marR="0" lvl="0" indent="0" algn="just" defTabSz="914400" rtl="0" eaLnBrk="1" fontAlgn="auto" latinLnBrk="0" hangingPunct="1">
                        <a:lnSpc>
                          <a:spcPct val="100000"/>
                        </a:lnSpc>
                        <a:spcBef>
                          <a:spcPts val="0"/>
                        </a:spcBef>
                        <a:spcAft>
                          <a:spcPts val="0"/>
                        </a:spcAft>
                        <a:buClrTx/>
                        <a:buSzTx/>
                        <a:buFontTx/>
                        <a:buNone/>
                        <a:tabLst>
                          <a:tab pos="457200" algn="l"/>
                        </a:tabLst>
                        <a:defRPr/>
                      </a:pPr>
                      <a:endParaRPr lang="en-US" sz="20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tab pos="457200" algn="l"/>
                        </a:tabLst>
                        <a:defRPr/>
                      </a:pPr>
                      <a:r>
                        <a:rPr lang="en-US" sz="2000" dirty="0">
                          <a:solidFill>
                            <a:schemeClr val="tx1"/>
                          </a:solidFill>
                        </a:rPr>
                        <a:t>The universal </a:t>
                      </a:r>
                      <a:r>
                        <a:rPr lang="en-US" sz="2000" dirty="0" err="1">
                          <a:solidFill>
                            <a:schemeClr val="tx1"/>
                          </a:solidFill>
                        </a:rPr>
                        <a:t>fuze</a:t>
                      </a:r>
                      <a:r>
                        <a:rPr lang="en-US" sz="2000" dirty="0">
                          <a:solidFill>
                            <a:schemeClr val="tx1"/>
                          </a:solidFill>
                        </a:rPr>
                        <a:t> should be adaptable to functioning in proximity(default) or DA mode, with graze action backup</a:t>
                      </a:r>
                    </a:p>
                    <a:p>
                      <a:pPr marL="0" marR="0" lvl="0" indent="0" algn="just" defTabSz="914400" rtl="0" eaLnBrk="1" fontAlgn="auto" latinLnBrk="0" hangingPunct="1">
                        <a:lnSpc>
                          <a:spcPct val="100000"/>
                        </a:lnSpc>
                        <a:spcBef>
                          <a:spcPts val="0"/>
                        </a:spcBef>
                        <a:spcAft>
                          <a:spcPts val="0"/>
                        </a:spcAft>
                        <a:buClrTx/>
                        <a:buSzTx/>
                        <a:buFontTx/>
                        <a:buNone/>
                        <a:tabLst>
                          <a:tab pos="457200" algn="l"/>
                        </a:tabLst>
                        <a:defRPr/>
                      </a:pPr>
                      <a:endParaRPr lang="en-US" sz="20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tab pos="457200" algn="l"/>
                        </a:tabLst>
                        <a:defRPr/>
                      </a:pPr>
                      <a:r>
                        <a:rPr lang="en-US" sz="2000" dirty="0">
                          <a:solidFill>
                            <a:schemeClr val="tx1"/>
                          </a:solidFill>
                        </a:rPr>
                        <a:t>Proximity mode should have Self Destruct option after a specified flight time as backup</a:t>
                      </a:r>
                    </a:p>
                    <a:p>
                      <a:pPr marL="0" marR="0" lvl="0" indent="0" algn="just" defTabSz="914400" rtl="0" eaLnBrk="1" fontAlgn="auto" latinLnBrk="0" hangingPunct="1">
                        <a:lnSpc>
                          <a:spcPct val="100000"/>
                        </a:lnSpc>
                        <a:spcBef>
                          <a:spcPts val="0"/>
                        </a:spcBef>
                        <a:spcAft>
                          <a:spcPts val="0"/>
                        </a:spcAft>
                        <a:buClrTx/>
                        <a:buSzTx/>
                        <a:buFontTx/>
                        <a:buNone/>
                        <a:tabLst>
                          <a:tab pos="457200" algn="l"/>
                        </a:tabLst>
                        <a:defRPr/>
                      </a:pPr>
                      <a:endParaRPr lang="en-US" sz="20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80" marR="76280" marT="38140" marB="38140">
                    <a:cell3D prstMaterial="dkEdge">
                      <a:bevel/>
                      <a:lightRig rig="flood" dir="t"/>
                    </a:cell3D>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556142921"/>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7010400" y="6492875"/>
            <a:ext cx="2133600" cy="365125"/>
          </a:xfrm>
        </p:spPr>
        <p:txBody>
          <a:bodyPr/>
          <a:lstStyle/>
          <a:p>
            <a:fld id="{FC141632-C9AE-4F2E-9683-33F47002B0EE}" type="slidenum">
              <a:rPr lang="en-IN" smtClean="0"/>
              <a:pPr/>
              <a:t>68</a:t>
            </a:fld>
            <a:endParaRPr lang="en-IN" dirty="0"/>
          </a:p>
        </p:txBody>
      </p:sp>
      <p:graphicFrame>
        <p:nvGraphicFramePr>
          <p:cNvPr id="10" name="Table 9"/>
          <p:cNvGraphicFramePr>
            <a:graphicFrameLocks noGrp="1"/>
          </p:cNvGraphicFramePr>
          <p:nvPr>
            <p:extLst>
              <p:ext uri="{D42A27DB-BD31-4B8C-83A1-F6EECF244321}">
                <p14:modId xmlns:p14="http://schemas.microsoft.com/office/powerpoint/2010/main" xmlns="" val="2458578793"/>
              </p:ext>
            </p:extLst>
          </p:nvPr>
        </p:nvGraphicFramePr>
        <p:xfrm>
          <a:off x="152400" y="116632"/>
          <a:ext cx="8839200" cy="6360367"/>
        </p:xfrm>
        <a:graphic>
          <a:graphicData uri="http://schemas.openxmlformats.org/drawingml/2006/table">
            <a:tbl>
              <a:tblPr firstRow="1" firstCol="1" bandRow="1">
                <a:tableStyleId>{3C2FFA5D-87B4-456A-9821-1D502468CF0F}</a:tableStyleId>
              </a:tblPr>
              <a:tblGrid>
                <a:gridCol w="3334084">
                  <a:extLst>
                    <a:ext uri="{9D8B030D-6E8A-4147-A177-3AD203B41FA5}">
                      <a16:colId xmlns:a16="http://schemas.microsoft.com/office/drawing/2014/main" xmlns="" val="20000"/>
                    </a:ext>
                  </a:extLst>
                </a:gridCol>
                <a:gridCol w="5505116">
                  <a:extLst>
                    <a:ext uri="{9D8B030D-6E8A-4147-A177-3AD203B41FA5}">
                      <a16:colId xmlns:a16="http://schemas.microsoft.com/office/drawing/2014/main" xmlns="" val="20001"/>
                    </a:ext>
                  </a:extLst>
                </a:gridCol>
              </a:tblGrid>
              <a:tr h="1176361">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u="sng" dirty="0">
                          <a:effectLst/>
                          <a:latin typeface="Tahoma" panose="020B0604030504040204" pitchFamily="34" charset="0"/>
                          <a:ea typeface="Tahoma" panose="020B0604030504040204" pitchFamily="34" charset="0"/>
                          <a:cs typeface="Tahoma" panose="020B0604030504040204" pitchFamily="34" charset="0"/>
                        </a:rPr>
                        <a:t>Detonator 7 sec Delay for Hand Grenade 36M</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1" u="sng" dirty="0">
                          <a:effectLst/>
                          <a:latin typeface="Tahoma" panose="020B0604030504040204" pitchFamily="34" charset="0"/>
                          <a:ea typeface="Tahoma" panose="020B0604030504040204" pitchFamily="34" charset="0"/>
                          <a:cs typeface="Tahoma" panose="020B0604030504040204" pitchFamily="34" charset="0"/>
                        </a:rPr>
                        <a:t>DAPI</a:t>
                      </a:r>
                      <a:endParaRPr lang="en-US" sz="2200" b="1" u="sng" dirty="0">
                        <a:effectLst/>
                        <a:latin typeface="Tahoma" panose="020B0604030504040204" pitchFamily="34" charset="0"/>
                        <a:ea typeface="Tahoma" panose="020B0604030504040204" pitchFamily="34" charset="0"/>
                        <a:cs typeface="Tahoma" panose="020B0604030504040204" pitchFamily="34" charset="0"/>
                      </a:endParaRPr>
                    </a:p>
                  </a:txBody>
                  <a:tcPr marL="76280" marR="76280" marT="38140" marB="38140" anchor="ctr">
                    <a:cell3D prstMaterial="dkEdge">
                      <a:bevel/>
                      <a:lightRig rig="flood" dir="t"/>
                    </a:cell3D>
                  </a:tcPr>
                </a:tc>
                <a:tc hMerge="1">
                  <a:txBody>
                    <a:bodyPr/>
                    <a:lstStyle/>
                    <a:p>
                      <a:pPr marL="0" marR="0" algn="ctr">
                        <a:lnSpc>
                          <a:spcPct val="85000"/>
                        </a:lnSpc>
                        <a:spcBef>
                          <a:spcPts val="0"/>
                        </a:spcBef>
                        <a:spcAft>
                          <a:spcPts val="0"/>
                        </a:spcAft>
                      </a:pPr>
                      <a:endParaRPr lang="en-US" sz="2000" dirty="0">
                        <a:effectLst/>
                        <a:latin typeface="+mn-lt"/>
                        <a:ea typeface="Calibri"/>
                        <a:cs typeface="Times New Roman"/>
                      </a:endParaRPr>
                    </a:p>
                  </a:txBody>
                  <a:tcPr marL="76280" marR="76280" marT="38140" marB="38140" anchor="ctr"/>
                </a:tc>
                <a:extLst>
                  <a:ext uri="{0D108BD9-81ED-4DB2-BD59-A6C34878D82A}">
                    <a16:rowId xmlns:a16="http://schemas.microsoft.com/office/drawing/2014/main" xmlns="" val="10000"/>
                  </a:ext>
                </a:extLst>
              </a:tr>
              <a:tr h="780500">
                <a:tc>
                  <a:txBody>
                    <a:bodyPr/>
                    <a:lstStyle/>
                    <a:p>
                      <a:pPr marL="0" marR="0" algn="ctr">
                        <a:lnSpc>
                          <a:spcPct val="100000"/>
                        </a:lnSpc>
                        <a:spcBef>
                          <a:spcPts val="0"/>
                        </a:spcBef>
                        <a:spcAft>
                          <a:spcPts val="0"/>
                        </a:spcAft>
                      </a:pPr>
                      <a:r>
                        <a:rPr lang="en-US" sz="2200" b="1" u="sng">
                          <a:solidFill>
                            <a:srgbClr val="FFFF00"/>
                          </a:solidFill>
                          <a:effectLst/>
                          <a:latin typeface="Tahoma" panose="020B0604030504040204" pitchFamily="34" charset="0"/>
                          <a:ea typeface="Tahoma" panose="020B0604030504040204" pitchFamily="34" charset="0"/>
                          <a:cs typeface="Tahoma" panose="020B0604030504040204" pitchFamily="34" charset="0"/>
                        </a:rPr>
                        <a:t>Scheme</a:t>
                      </a:r>
                    </a:p>
                    <a:p>
                      <a:pPr marL="0" marR="0" algn="l">
                        <a:lnSpc>
                          <a:spcPct val="100000"/>
                        </a:lnSpc>
                        <a:spcBef>
                          <a:spcPts val="0"/>
                        </a:spcBef>
                        <a:spcAft>
                          <a:spcPts val="0"/>
                        </a:spcAft>
                      </a:pPr>
                      <a:r>
                        <a:rPr lang="en-US" sz="2200" b="1">
                          <a:solidFill>
                            <a:srgbClr val="FFFF00"/>
                          </a:solidFill>
                          <a:effectLst/>
                          <a:latin typeface="Tahoma" panose="020B0604030504040204" pitchFamily="34" charset="0"/>
                          <a:ea typeface="Tahoma" panose="020B0604030504040204" pitchFamily="34" charset="0"/>
                          <a:cs typeface="Tahoma" panose="020B0604030504040204" pitchFamily="34" charset="0"/>
                        </a:rPr>
                        <a:t>(Qty/ Cost/Cat/ DAs)</a:t>
                      </a:r>
                      <a:endParaRPr lang="en-US" sz="2200" b="1"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L="76280" marR="76280" marT="38140" marB="38140" anchor="ctr">
                    <a:cell3D prstMaterial="dkEdge">
                      <a:bevel/>
                      <a:lightRig rig="flood" dir="t"/>
                    </a:cell3D>
                  </a:tcPr>
                </a:tc>
                <a:tc>
                  <a:txBody>
                    <a:bodyPr/>
                    <a:lstStyle/>
                    <a:p>
                      <a:pPr marL="0" marR="0" algn="ctr">
                        <a:lnSpc>
                          <a:spcPct val="100000"/>
                        </a:lnSpc>
                        <a:spcBef>
                          <a:spcPts val="0"/>
                        </a:spcBef>
                        <a:spcAft>
                          <a:spcPts val="0"/>
                        </a:spcAft>
                      </a:pPr>
                      <a:r>
                        <a:rPr lang="en-IN" sz="2200" b="1" u="sng">
                          <a:solidFill>
                            <a:srgbClr val="FFFF00"/>
                          </a:solidFill>
                          <a:effectLst/>
                          <a:latin typeface="Tahoma" panose="020B0604030504040204" pitchFamily="34" charset="0"/>
                          <a:ea typeface="Tahoma" panose="020B0604030504040204" pitchFamily="34" charset="0"/>
                          <a:cs typeface="Tahoma" panose="020B0604030504040204" pitchFamily="34" charset="0"/>
                        </a:rPr>
                        <a:t>Remarks</a:t>
                      </a:r>
                      <a:endParaRPr lang="en-US" sz="2200" b="1" u="sng"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L="76280" marR="76280" marT="38140" marB="38140" anchor="ctr">
                    <a:cell3D prstMaterial="dkEdge">
                      <a:bevel/>
                      <a:lightRig rig="flood" dir="t"/>
                    </a:cell3D>
                  </a:tcPr>
                </a:tc>
                <a:extLst>
                  <a:ext uri="{0D108BD9-81ED-4DB2-BD59-A6C34878D82A}">
                    <a16:rowId xmlns:a16="http://schemas.microsoft.com/office/drawing/2014/main" xmlns="" val="10001"/>
                  </a:ext>
                </a:extLst>
              </a:tr>
              <a:tr h="4403506">
                <a:tc>
                  <a:txBody>
                    <a:bodyPr/>
                    <a:lstStyle/>
                    <a:p>
                      <a:pPr marL="0" marR="0">
                        <a:lnSpc>
                          <a:spcPct val="100000"/>
                        </a:lnSpc>
                        <a:spcBef>
                          <a:spcPts val="0"/>
                        </a:spcBef>
                        <a:spcAft>
                          <a:spcPts val="0"/>
                        </a:spcAft>
                      </a:pPr>
                      <a:r>
                        <a:rPr lang="en-US" sz="2000" b="1" dirty="0">
                          <a:effectLst/>
                          <a:latin typeface="Tahoma" panose="020B0604030504040204" pitchFamily="34" charset="0"/>
                          <a:ea typeface="Tahoma" panose="020B0604030504040204" pitchFamily="34" charset="0"/>
                          <a:cs typeface="Tahoma" panose="020B0604030504040204" pitchFamily="34" charset="0"/>
                        </a:rPr>
                        <a:t>Cat	: Make II</a:t>
                      </a:r>
                    </a:p>
                    <a:p>
                      <a:pPr marL="0" marR="0">
                        <a:lnSpc>
                          <a:spcPct val="100000"/>
                        </a:lnSpc>
                        <a:spcBef>
                          <a:spcPts val="0"/>
                        </a:spcBef>
                        <a:spcAft>
                          <a:spcPts val="0"/>
                        </a:spcAft>
                      </a:pPr>
                      <a:r>
                        <a:rPr lang="en-US" sz="2000" b="1" dirty="0">
                          <a:effectLst/>
                          <a:latin typeface="Tahoma" panose="020B0604030504040204" pitchFamily="34" charset="0"/>
                          <a:ea typeface="Tahoma" panose="020B0604030504040204" pitchFamily="34" charset="0"/>
                          <a:cs typeface="Tahoma" panose="020B0604030504040204" pitchFamily="34" charset="0"/>
                        </a:rPr>
                        <a:t>Cost	: 800</a:t>
                      </a:r>
                      <a:r>
                        <a:rPr lang="en-US" sz="2000" b="1" baseline="0" dirty="0">
                          <a:effectLst/>
                          <a:latin typeface="Tahoma" panose="020B0604030504040204" pitchFamily="34" charset="0"/>
                          <a:ea typeface="Tahoma" panose="020B0604030504040204" pitchFamily="34" charset="0"/>
                          <a:cs typeface="Tahoma" panose="020B0604030504040204" pitchFamily="34" charset="0"/>
                        </a:rPr>
                        <a:t>/detonator</a:t>
                      </a:r>
                      <a:endParaRPr lang="en-US" sz="2000" b="1" dirty="0">
                        <a:effectLst/>
                        <a:latin typeface="Tahoma" panose="020B0604030504040204" pitchFamily="34" charset="0"/>
                        <a:ea typeface="Tahoma" panose="020B0604030504040204" pitchFamily="34" charset="0"/>
                        <a:cs typeface="Tahoma" panose="020B0604030504040204" pitchFamily="34" charset="0"/>
                      </a:endParaRPr>
                    </a:p>
                    <a:p>
                      <a:pPr marL="0" marR="0">
                        <a:lnSpc>
                          <a:spcPct val="100000"/>
                        </a:lnSpc>
                        <a:spcBef>
                          <a:spcPts val="0"/>
                        </a:spcBef>
                        <a:spcAft>
                          <a:spcPts val="0"/>
                        </a:spcAft>
                      </a:pPr>
                      <a:r>
                        <a:rPr lang="en-US" sz="2000" b="1" dirty="0">
                          <a:effectLst/>
                          <a:latin typeface="Tahoma" panose="020B0604030504040204" pitchFamily="34" charset="0"/>
                          <a:ea typeface="Tahoma" panose="020B0604030504040204" pitchFamily="34" charset="0"/>
                          <a:cs typeface="Tahoma" panose="020B0604030504040204" pitchFamily="34" charset="0"/>
                        </a:rPr>
                        <a:t>Qty	: 5000</a:t>
                      </a:r>
                    </a:p>
                  </a:txBody>
                  <a:tcPr marL="76280" marR="76280" marT="38140" marB="38140">
                    <a:cell3D prstMaterial="dkEdge">
                      <a:bevel/>
                      <a:lightRig rig="flood" dir="t"/>
                    </a:cell3D>
                  </a:tcPr>
                </a:tc>
                <a:tc>
                  <a:txBody>
                    <a:bodyPr/>
                    <a:lstStyle/>
                    <a:p>
                      <a:pPr algn="just">
                        <a:lnSpc>
                          <a:spcPct val="80000"/>
                        </a:lnSpc>
                      </a:pPr>
                      <a:r>
                        <a:rPr lang="en-US" sz="2400" b="0" dirty="0">
                          <a:solidFill>
                            <a:schemeClr val="tx1"/>
                          </a:solidFill>
                        </a:rPr>
                        <a:t>The detonator, when initiated by the 0.22 </a:t>
                      </a:r>
                      <a:r>
                        <a:rPr lang="en-US" sz="2400" b="0" dirty="0" err="1">
                          <a:solidFill>
                            <a:schemeClr val="tx1"/>
                          </a:solidFill>
                        </a:rPr>
                        <a:t>RF</a:t>
                      </a:r>
                      <a:r>
                        <a:rPr lang="en-US" sz="2400" b="0" dirty="0">
                          <a:solidFill>
                            <a:schemeClr val="tx1"/>
                          </a:solidFill>
                        </a:rPr>
                        <a:t> cap(with VH-2 composition), should ensure explosion of </a:t>
                      </a:r>
                      <a:r>
                        <a:rPr lang="en-US" sz="2400" b="0" dirty="0" err="1">
                          <a:solidFill>
                            <a:schemeClr val="tx1"/>
                          </a:solidFill>
                        </a:rPr>
                        <a:t>CDSC</a:t>
                      </a:r>
                      <a:r>
                        <a:rPr lang="en-US" sz="2400" b="0" dirty="0">
                          <a:solidFill>
                            <a:schemeClr val="tx1"/>
                          </a:solidFill>
                        </a:rPr>
                        <a:t> 0.5kg</a:t>
                      </a:r>
                      <a:endParaRPr lang="en-US" sz="2400" b="0" i="1" dirty="0">
                        <a:solidFill>
                          <a:schemeClr val="tx1"/>
                        </a:solidFill>
                      </a:endParaRPr>
                    </a:p>
                    <a:p>
                      <a:pPr marL="0" marR="0" lvl="0" indent="0" algn="just">
                        <a:lnSpc>
                          <a:spcPct val="100000"/>
                        </a:lnSpc>
                        <a:spcBef>
                          <a:spcPts val="0"/>
                        </a:spcBef>
                        <a:spcAft>
                          <a:spcPts val="0"/>
                        </a:spcAft>
                        <a:buFont typeface="Arial" panose="020B0604020202020204" pitchFamily="34" charset="0"/>
                        <a:buNone/>
                        <a:tabLst>
                          <a:tab pos="457200" algn="l"/>
                        </a:tabLst>
                      </a:pPr>
                      <a:endParaRPr lang="en-US" sz="2400" b="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tab pos="457200" algn="l"/>
                        </a:tabLst>
                        <a:defRPr/>
                      </a:pPr>
                      <a:r>
                        <a:rPr lang="en-US" sz="2400" b="0" dirty="0">
                          <a:solidFill>
                            <a:schemeClr val="tx1"/>
                          </a:solidFill>
                        </a:rPr>
                        <a:t>The detonator should ensure a specified delay</a:t>
                      </a:r>
                    </a:p>
                    <a:p>
                      <a:pPr marL="0" marR="0" lvl="0" indent="0" algn="just">
                        <a:lnSpc>
                          <a:spcPct val="100000"/>
                        </a:lnSpc>
                        <a:spcBef>
                          <a:spcPts val="0"/>
                        </a:spcBef>
                        <a:spcAft>
                          <a:spcPts val="0"/>
                        </a:spcAft>
                        <a:buFont typeface="Arial" panose="020B0604020202020204" pitchFamily="34" charset="0"/>
                        <a:buNone/>
                        <a:tabLst>
                          <a:tab pos="457200" algn="l"/>
                        </a:tabLst>
                      </a:pPr>
                      <a:endParaRPr lang="en-US" sz="2400" b="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defTabSz="1244600">
                        <a:lnSpc>
                          <a:spcPct val="80000"/>
                        </a:lnSpc>
                        <a:spcBef>
                          <a:spcPct val="0"/>
                        </a:spcBef>
                      </a:pPr>
                      <a:r>
                        <a:rPr lang="en-US" sz="2400" b="0" dirty="0">
                          <a:solidFill>
                            <a:schemeClr val="tx1"/>
                          </a:solidFill>
                        </a:rPr>
                        <a:t>Life     &gt; 10 years</a:t>
                      </a:r>
                    </a:p>
                    <a:p>
                      <a:pPr algn="just" defTabSz="1244600">
                        <a:lnSpc>
                          <a:spcPct val="80000"/>
                        </a:lnSpc>
                        <a:spcBef>
                          <a:spcPct val="0"/>
                        </a:spcBef>
                      </a:pPr>
                      <a:r>
                        <a:rPr lang="en-US" sz="2400" b="0" dirty="0" err="1">
                          <a:solidFill>
                            <a:schemeClr val="tx1"/>
                          </a:solidFill>
                        </a:rPr>
                        <a:t>Qty</a:t>
                      </a:r>
                      <a:r>
                        <a:rPr lang="en-US" sz="2400" b="0" dirty="0">
                          <a:solidFill>
                            <a:schemeClr val="tx1"/>
                          </a:solidFill>
                        </a:rPr>
                        <a:t>     - 180000</a:t>
                      </a:r>
                    </a:p>
                    <a:p>
                      <a:pPr marL="0" marR="0" lvl="0" indent="0" algn="just">
                        <a:lnSpc>
                          <a:spcPct val="100000"/>
                        </a:lnSpc>
                        <a:spcBef>
                          <a:spcPts val="0"/>
                        </a:spcBef>
                        <a:spcAft>
                          <a:spcPts val="0"/>
                        </a:spcAft>
                        <a:buFont typeface="Arial" panose="020B0604020202020204" pitchFamily="34" charset="0"/>
                        <a:buNone/>
                        <a:tabLst>
                          <a:tab pos="457200" algn="l"/>
                        </a:tabLst>
                      </a:pPr>
                      <a:endParaRPr lang="en-US" sz="20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80" marR="76280" marT="38140" marB="38140">
                    <a:cell3D prstMaterial="dkEdge">
                      <a:bevel/>
                      <a:lightRig rig="flood" dir="t"/>
                    </a:cell3D>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556142921"/>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2778DF-0BE0-4FD4-B26D-C0DECAA41143}" type="datetime1">
              <a:rPr lang="en-US" smtClean="0"/>
              <a:pPr/>
              <a:t>5/8/2018</a:t>
            </a:fld>
            <a:endParaRPr lang="en-IN" dirty="0"/>
          </a:p>
        </p:txBody>
      </p:sp>
      <p:sp>
        <p:nvSpPr>
          <p:cNvPr id="5" name="Slide Number Placeholder 4"/>
          <p:cNvSpPr>
            <a:spLocks noGrp="1"/>
          </p:cNvSpPr>
          <p:nvPr>
            <p:ph type="sldNum" sz="quarter" idx="12"/>
          </p:nvPr>
        </p:nvSpPr>
        <p:spPr/>
        <p:txBody>
          <a:bodyPr/>
          <a:lstStyle/>
          <a:p>
            <a:fld id="{3E8FA35D-07B2-4982-A05C-FA53E8620EA8}" type="slidenum">
              <a:rPr lang="en-IN" smtClean="0"/>
              <a:pPr/>
              <a:t>69</a:t>
            </a:fld>
            <a:endParaRPr lang="en-IN" dirty="0"/>
          </a:p>
        </p:txBody>
      </p:sp>
      <p:sp>
        <p:nvSpPr>
          <p:cNvPr id="7" name="Title 1"/>
          <p:cNvSpPr txBox="1">
            <a:spLocks/>
          </p:cNvSpPr>
          <p:nvPr/>
        </p:nvSpPr>
        <p:spPr>
          <a:xfrm>
            <a:off x="457200" y="2420888"/>
            <a:ext cx="8229600" cy="15796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b="1" dirty="0">
                <a:solidFill>
                  <a:srgbClr val="FFFF00"/>
                </a:solidFill>
              </a:rPr>
              <a:t>‘</a:t>
            </a:r>
            <a:r>
              <a:rPr lang="en-IN" b="1" u="sng" dirty="0">
                <a:solidFill>
                  <a:srgbClr val="FFFF00"/>
                </a:solidFill>
              </a:rPr>
              <a:t>MAKE’ Projects</a:t>
            </a:r>
          </a:p>
          <a:p>
            <a:r>
              <a:rPr lang="en-IN" b="1" u="sng" dirty="0">
                <a:solidFill>
                  <a:srgbClr val="FFFF00"/>
                </a:solidFill>
              </a:rPr>
              <a:t>Exploratory</a:t>
            </a:r>
          </a:p>
          <a:p>
            <a:endParaRPr lang="en-IN" b="1" u="sng" dirty="0">
              <a:solidFill>
                <a:srgbClr val="FFFF00"/>
              </a:solidFill>
            </a:endParaRPr>
          </a:p>
        </p:txBody>
      </p:sp>
    </p:spTree>
    <p:extLst>
      <p:ext uri="{BB962C8B-B14F-4D97-AF65-F5344CB8AC3E}">
        <p14:creationId xmlns:p14="http://schemas.microsoft.com/office/powerpoint/2010/main" xmlns="" val="281718651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763000" cy="5715000"/>
          </a:xfrm>
        </p:spPr>
        <p:txBody>
          <a:bodyPr>
            <a:noAutofit/>
          </a:bodyPr>
          <a:lstStyle/>
          <a:p>
            <a:pPr lvl="0">
              <a:buFont typeface="Wingdings" pitchFamily="2" charset="2"/>
              <a:buChar char="ü"/>
            </a:pPr>
            <a:r>
              <a:rPr lang="en-US" sz="2600" b="1" dirty="0">
                <a:solidFill>
                  <a:schemeClr val="bg1"/>
                </a:solidFill>
                <a:latin typeface="Arial" pitchFamily="34" charset="0"/>
                <a:cs typeface="Arial" pitchFamily="34" charset="0"/>
              </a:rPr>
              <a:t> Advance Planning &amp; Consultation</a:t>
            </a:r>
          </a:p>
          <a:p>
            <a:pPr marL="0" lvl="0" indent="0">
              <a:buNone/>
            </a:pPr>
            <a:endParaRPr lang="en-US" sz="1000" b="1" dirty="0">
              <a:solidFill>
                <a:schemeClr val="bg1"/>
              </a:solidFill>
              <a:latin typeface="Arial" pitchFamily="34" charset="0"/>
              <a:cs typeface="Arial" pitchFamily="34" charset="0"/>
            </a:endParaRPr>
          </a:p>
          <a:p>
            <a:pPr lvl="0">
              <a:buFont typeface="Wingdings" pitchFamily="2" charset="2"/>
              <a:buChar char="ü"/>
            </a:pPr>
            <a:r>
              <a:rPr lang="en-US" sz="2600" b="1" dirty="0">
                <a:solidFill>
                  <a:schemeClr val="bg1"/>
                </a:solidFill>
                <a:latin typeface="Arial" pitchFamily="34" charset="0"/>
                <a:cs typeface="Arial" pitchFamily="34" charset="0"/>
              </a:rPr>
              <a:t> Approval-in-Principle (AIP)</a:t>
            </a:r>
          </a:p>
          <a:p>
            <a:pPr marL="0" lvl="0" indent="0">
              <a:buNone/>
            </a:pPr>
            <a:endParaRPr lang="en-US" sz="1000" b="1" dirty="0">
              <a:solidFill>
                <a:schemeClr val="bg1"/>
              </a:solidFill>
              <a:latin typeface="Arial" pitchFamily="34" charset="0"/>
              <a:cs typeface="Arial" pitchFamily="34" charset="0"/>
            </a:endParaRPr>
          </a:p>
          <a:p>
            <a:pPr lvl="0">
              <a:buFont typeface="Wingdings" pitchFamily="2" charset="2"/>
              <a:buChar char="ü"/>
            </a:pPr>
            <a:r>
              <a:rPr lang="en-US" sz="2600" b="1" dirty="0">
                <a:solidFill>
                  <a:schemeClr val="bg1"/>
                </a:solidFill>
                <a:latin typeface="Arial" pitchFamily="34" charset="0"/>
                <a:cs typeface="Arial" pitchFamily="34" charset="0"/>
              </a:rPr>
              <a:t> Feasibility Study</a:t>
            </a:r>
          </a:p>
          <a:p>
            <a:pPr marL="0" lvl="0" indent="0">
              <a:buNone/>
            </a:pPr>
            <a:endParaRPr lang="en-US" sz="1000" b="1" dirty="0">
              <a:solidFill>
                <a:schemeClr val="bg1"/>
              </a:solidFill>
              <a:latin typeface="Arial" pitchFamily="34" charset="0"/>
              <a:cs typeface="Arial" pitchFamily="34" charset="0"/>
            </a:endParaRPr>
          </a:p>
          <a:p>
            <a:pPr lvl="0">
              <a:buFont typeface="Wingdings" pitchFamily="2" charset="2"/>
              <a:buChar char="ü"/>
            </a:pPr>
            <a:r>
              <a:rPr lang="en-US" sz="2600" b="1" dirty="0">
                <a:solidFill>
                  <a:schemeClr val="bg1"/>
                </a:solidFill>
                <a:latin typeface="Arial" pitchFamily="34" charset="0"/>
                <a:cs typeface="Arial" pitchFamily="34" charset="0"/>
              </a:rPr>
              <a:t> Prelim. Staff Qualitative Requirements (PSQRs)</a:t>
            </a:r>
          </a:p>
          <a:p>
            <a:pPr marL="0" lvl="0" indent="0">
              <a:buNone/>
            </a:pPr>
            <a:endParaRPr lang="en-US" sz="1000" b="1" dirty="0">
              <a:solidFill>
                <a:schemeClr val="bg1"/>
              </a:solidFill>
              <a:latin typeface="Arial" pitchFamily="34" charset="0"/>
              <a:cs typeface="Arial" pitchFamily="34" charset="0"/>
            </a:endParaRPr>
          </a:p>
          <a:p>
            <a:pPr lvl="0">
              <a:buFont typeface="Wingdings" pitchFamily="2" charset="2"/>
              <a:buChar char="ü"/>
            </a:pPr>
            <a:r>
              <a:rPr lang="en-US" sz="2600" b="1" dirty="0">
                <a:solidFill>
                  <a:schemeClr val="bg1"/>
                </a:solidFill>
                <a:latin typeface="Arial" pitchFamily="34" charset="0"/>
                <a:cs typeface="Arial" pitchFamily="34" charset="0"/>
              </a:rPr>
              <a:t> Preparation of </a:t>
            </a:r>
            <a:r>
              <a:rPr lang="en-US" sz="2600" b="1" dirty="0" err="1">
                <a:solidFill>
                  <a:schemeClr val="bg1"/>
                </a:solidFill>
                <a:latin typeface="Arial" pitchFamily="34" charset="0"/>
                <a:cs typeface="Arial" pitchFamily="34" charset="0"/>
              </a:rPr>
              <a:t>SoC</a:t>
            </a:r>
            <a:r>
              <a:rPr lang="en-US" sz="2600" b="1" dirty="0">
                <a:solidFill>
                  <a:schemeClr val="bg1"/>
                </a:solidFill>
                <a:latin typeface="Arial" pitchFamily="34" charset="0"/>
                <a:cs typeface="Arial" pitchFamily="34" charset="0"/>
              </a:rPr>
              <a:t> &amp; Formation of PFT</a:t>
            </a:r>
          </a:p>
          <a:p>
            <a:pPr marL="0" lvl="0" indent="0">
              <a:buNone/>
            </a:pPr>
            <a:endParaRPr lang="en-US" sz="1000" b="1" dirty="0">
              <a:solidFill>
                <a:schemeClr val="bg1"/>
              </a:solidFill>
              <a:latin typeface="Arial" pitchFamily="34" charset="0"/>
              <a:cs typeface="Arial" pitchFamily="34" charset="0"/>
            </a:endParaRPr>
          </a:p>
          <a:p>
            <a:pPr lvl="0">
              <a:buFont typeface="Wingdings" pitchFamily="2" charset="2"/>
              <a:buChar char="ü"/>
            </a:pPr>
            <a:r>
              <a:rPr lang="en-US" sz="2600" b="1" dirty="0">
                <a:solidFill>
                  <a:schemeClr val="bg1"/>
                </a:solidFill>
                <a:latin typeface="Arial" pitchFamily="34" charset="0"/>
                <a:cs typeface="Arial" pitchFamily="34" charset="0"/>
              </a:rPr>
              <a:t>  Accord of ‘Acceptance of Necessity’ (AON)</a:t>
            </a:r>
          </a:p>
          <a:p>
            <a:pPr marL="0" lvl="0" indent="0">
              <a:buNone/>
            </a:pPr>
            <a:endParaRPr lang="en-US" sz="1000" b="1" dirty="0">
              <a:solidFill>
                <a:schemeClr val="bg1"/>
              </a:solidFill>
              <a:latin typeface="Arial" pitchFamily="34" charset="0"/>
              <a:cs typeface="Arial" pitchFamily="34" charset="0"/>
            </a:endParaRPr>
          </a:p>
          <a:p>
            <a:pPr lvl="0">
              <a:buFont typeface="Wingdings" pitchFamily="2" charset="2"/>
              <a:buChar char="ü"/>
            </a:pPr>
            <a:r>
              <a:rPr lang="en-US" sz="2600" b="1" dirty="0">
                <a:solidFill>
                  <a:schemeClr val="bg1"/>
                </a:solidFill>
                <a:latin typeface="Arial" pitchFamily="34" charset="0"/>
                <a:cs typeface="Arial" pitchFamily="34" charset="0"/>
              </a:rPr>
              <a:t>  Issue of Expression of Interest (</a:t>
            </a:r>
            <a:r>
              <a:rPr lang="en-US" sz="2600" b="1" dirty="0" err="1">
                <a:solidFill>
                  <a:schemeClr val="bg1"/>
                </a:solidFill>
                <a:latin typeface="Arial" pitchFamily="34" charset="0"/>
                <a:cs typeface="Arial" pitchFamily="34" charset="0"/>
              </a:rPr>
              <a:t>EoI</a:t>
            </a:r>
            <a:r>
              <a:rPr lang="en-US" sz="2600" b="1" dirty="0">
                <a:solidFill>
                  <a:schemeClr val="bg1"/>
                </a:solidFill>
                <a:latin typeface="Arial" pitchFamily="34" charset="0"/>
                <a:cs typeface="Arial" pitchFamily="34" charset="0"/>
              </a:rPr>
              <a:t>)</a:t>
            </a:r>
          </a:p>
          <a:p>
            <a:pPr marL="0" lvl="0" indent="0">
              <a:buNone/>
            </a:pPr>
            <a:endParaRPr lang="en-US" sz="1000" b="1" dirty="0">
              <a:solidFill>
                <a:schemeClr val="bg1"/>
              </a:solidFill>
              <a:latin typeface="Arial" pitchFamily="34" charset="0"/>
              <a:cs typeface="Arial" pitchFamily="34" charset="0"/>
            </a:endParaRPr>
          </a:p>
          <a:p>
            <a:pPr lvl="0">
              <a:buFont typeface="Wingdings" pitchFamily="2" charset="2"/>
              <a:buChar char="ü"/>
            </a:pPr>
            <a:r>
              <a:rPr lang="en-US" sz="2600" b="1" dirty="0">
                <a:solidFill>
                  <a:schemeClr val="bg1"/>
                </a:solidFill>
                <a:latin typeface="Arial" pitchFamily="34" charset="0"/>
                <a:cs typeface="Arial" pitchFamily="34" charset="0"/>
              </a:rPr>
              <a:t>  </a:t>
            </a:r>
            <a:r>
              <a:rPr lang="en-US" sz="2600" b="1" dirty="0" err="1">
                <a:solidFill>
                  <a:schemeClr val="bg1"/>
                </a:solidFill>
                <a:latin typeface="Arial" pitchFamily="34" charset="0"/>
                <a:cs typeface="Arial" pitchFamily="34" charset="0"/>
              </a:rPr>
              <a:t>EoI</a:t>
            </a:r>
            <a:r>
              <a:rPr lang="en-US" sz="2600" b="1" dirty="0">
                <a:solidFill>
                  <a:schemeClr val="bg1"/>
                </a:solidFill>
                <a:latin typeface="Arial" pitchFamily="34" charset="0"/>
                <a:cs typeface="Arial" pitchFamily="34" charset="0"/>
              </a:rPr>
              <a:t> Response submission</a:t>
            </a:r>
          </a:p>
        </p:txBody>
      </p:sp>
      <p:sp>
        <p:nvSpPr>
          <p:cNvPr id="5" name="Title 1"/>
          <p:cNvSpPr txBox="1">
            <a:spLocks/>
          </p:cNvSpPr>
          <p:nvPr/>
        </p:nvSpPr>
        <p:spPr>
          <a:xfrm>
            <a:off x="0" y="0"/>
            <a:ext cx="9144000" cy="856343"/>
          </a:xfrm>
          <a:prstGeom prst="roundRect">
            <a:avLst/>
          </a:prstGeom>
          <a:solidFill>
            <a:srgbClr val="0070C0"/>
          </a:solidFill>
          <a:effectLst>
            <a:innerShdw blurRad="63500" dist="50800" dir="8100000">
              <a:prstClr val="black">
                <a:alpha val="50000"/>
              </a:prstClr>
            </a:innerShdw>
            <a:softEdge rad="31750"/>
          </a:effectLst>
          <a:scene3d>
            <a:camera prst="orthographicFront"/>
            <a:lightRig rig="threePt" dir="t"/>
          </a:scene3d>
          <a:sp3d>
            <a:bevelT w="139700" h="139700" prst="divot"/>
          </a:sp3d>
        </p:spPr>
        <p:txBody>
          <a:bodyPr anchor="ctr"/>
          <a:lstStyle/>
          <a:p>
            <a:pPr algn="ctr">
              <a:defRPr/>
            </a:pPr>
            <a:r>
              <a:rPr lang="en-US" sz="3200" b="1" dirty="0">
                <a:solidFill>
                  <a:srgbClr val="FFFF00"/>
                </a:solidFill>
                <a:latin typeface="Arial" pitchFamily="34" charset="0"/>
                <a:cs typeface="Arial" pitchFamily="34" charset="0"/>
              </a:rPr>
              <a:t>“</a:t>
            </a:r>
            <a:r>
              <a:rPr lang="en-US" sz="3200" b="1" u="sng" dirty="0">
                <a:solidFill>
                  <a:srgbClr val="FFFF00"/>
                </a:solidFill>
                <a:latin typeface="Arial" pitchFamily="34" charset="0"/>
                <a:cs typeface="Arial" pitchFamily="34" charset="0"/>
              </a:rPr>
              <a:t>MAKE-II” – PROCESS FLOW</a:t>
            </a:r>
            <a:endParaRPr lang="en-US" sz="3200" b="1" u="sng" dirty="0">
              <a:solidFill>
                <a:srgbClr val="FFFF00"/>
              </a:solidFill>
              <a:latin typeface="+mj-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3178269032"/>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966370186"/>
              </p:ext>
            </p:extLst>
          </p:nvPr>
        </p:nvGraphicFramePr>
        <p:xfrm>
          <a:off x="378630" y="1219200"/>
          <a:ext cx="8536770" cy="5303520"/>
        </p:xfrm>
        <a:graphic>
          <a:graphicData uri="http://schemas.openxmlformats.org/drawingml/2006/table">
            <a:tbl>
              <a:tblPr firstRow="1" bandRow="1">
                <a:tableStyleId>{5C22544A-7EE6-4342-B048-85BDC9FD1C3A}</a:tableStyleId>
              </a:tblPr>
              <a:tblGrid>
                <a:gridCol w="1131919">
                  <a:extLst>
                    <a:ext uri="{9D8B030D-6E8A-4147-A177-3AD203B41FA5}">
                      <a16:colId xmlns:a16="http://schemas.microsoft.com/office/drawing/2014/main" xmlns="" val="20000"/>
                    </a:ext>
                  </a:extLst>
                </a:gridCol>
                <a:gridCol w="7404851">
                  <a:extLst>
                    <a:ext uri="{9D8B030D-6E8A-4147-A177-3AD203B41FA5}">
                      <a16:colId xmlns:a16="http://schemas.microsoft.com/office/drawing/2014/main" xmlns="" val="20001"/>
                    </a:ext>
                  </a:extLst>
                </a:gridCol>
              </a:tblGrid>
              <a:tr h="377913">
                <a:tc>
                  <a:txBody>
                    <a:bodyPr/>
                    <a:lstStyle/>
                    <a:p>
                      <a:pPr algn="ctr">
                        <a:lnSpc>
                          <a:spcPct val="150000"/>
                        </a:lnSpc>
                        <a:spcBef>
                          <a:spcPts val="600"/>
                        </a:spcBef>
                        <a:spcAft>
                          <a:spcPts val="600"/>
                        </a:spcAft>
                      </a:pPr>
                      <a:endParaRPr lang="en-US" sz="2400" b="1" u="none" dirty="0">
                        <a:solidFill>
                          <a:srgbClr val="FFFF00"/>
                        </a:solidFill>
                        <a:latin typeface="+mn-lt"/>
                        <a:ea typeface="Tahoma" panose="020B0604030504040204" pitchFamily="34" charset="0"/>
                        <a:cs typeface="Tahoma" panose="020B0604030504040204" pitchFamily="34" charset="0"/>
                      </a:endParaRPr>
                    </a:p>
                  </a:txBody>
                  <a:tcPr>
                    <a:cell3D prstMaterial="dkEdge">
                      <a:bevel/>
                      <a:lightRig rig="flood" dir="t"/>
                    </a:cell3D>
                    <a:noFill/>
                  </a:tcPr>
                </a:tc>
                <a:tc>
                  <a:txBody>
                    <a:bodyPr/>
                    <a:lstStyle/>
                    <a:p>
                      <a:pPr algn="ctr">
                        <a:lnSpc>
                          <a:spcPct val="150000"/>
                        </a:lnSpc>
                        <a:spcBef>
                          <a:spcPts val="600"/>
                        </a:spcBef>
                        <a:spcAft>
                          <a:spcPts val="600"/>
                        </a:spcAft>
                      </a:pPr>
                      <a:r>
                        <a:rPr lang="en-US" sz="2400" b="1" u="none" dirty="0">
                          <a:solidFill>
                            <a:srgbClr val="FFFF00"/>
                          </a:solidFill>
                          <a:latin typeface="+mn-lt"/>
                          <a:ea typeface="Tahoma" panose="020B0604030504040204" pitchFamily="34" charset="0"/>
                          <a:cs typeface="Tahoma" panose="020B0604030504040204" pitchFamily="34" charset="0"/>
                        </a:rPr>
                        <a:t>Project</a:t>
                      </a:r>
                    </a:p>
                  </a:txBody>
                  <a:tcPr>
                    <a:cell3D prstMaterial="dkEdge">
                      <a:bevel/>
                      <a:lightRig rig="flood" dir="t"/>
                    </a:cell3D>
                    <a:noFill/>
                  </a:tcPr>
                </a:tc>
                <a:extLst>
                  <a:ext uri="{0D108BD9-81ED-4DB2-BD59-A6C34878D82A}">
                    <a16:rowId xmlns:a16="http://schemas.microsoft.com/office/drawing/2014/main" xmlns="" val="10000"/>
                  </a:ext>
                </a:extLst>
              </a:tr>
              <a:tr h="370840">
                <a:tc>
                  <a:txBody>
                    <a:bodyPr/>
                    <a:lstStyle/>
                    <a:p>
                      <a:pPr algn="ctr">
                        <a:lnSpc>
                          <a:spcPct val="100000"/>
                        </a:lnSpc>
                        <a:spcBef>
                          <a:spcPts val="0"/>
                        </a:spcBef>
                        <a:spcAft>
                          <a:spcPts val="0"/>
                        </a:spcAft>
                      </a:pPr>
                      <a:r>
                        <a:rPr lang="en-US" sz="2400" b="1" dirty="0">
                          <a:solidFill>
                            <a:schemeClr val="bg1"/>
                          </a:solidFill>
                          <a:latin typeface="+mn-lt"/>
                          <a:ea typeface="Tahoma" panose="020B0604030504040204" pitchFamily="34" charset="0"/>
                          <a:cs typeface="Tahoma" panose="020B0604030504040204" pitchFamily="34" charset="0"/>
                        </a:rPr>
                        <a:t>1</a:t>
                      </a:r>
                    </a:p>
                  </a:txBody>
                  <a:tcPr>
                    <a:cell3D prstMaterial="dkEdge">
                      <a:bevel/>
                      <a:lightRig rig="flood" dir="t"/>
                    </a:cell3D>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bg1"/>
                          </a:solidFill>
                          <a:latin typeface="+mn-lt"/>
                          <a:ea typeface="Tahoma" panose="020B0604030504040204" pitchFamily="34" charset="0"/>
                          <a:cs typeface="Tahoma" panose="020B0604030504040204" pitchFamily="34" charset="0"/>
                        </a:rPr>
                        <a:t>High Speed Low Flying Target</a:t>
                      </a:r>
                    </a:p>
                  </a:txBody>
                  <a:tcPr>
                    <a:cell3D prstMaterial="dkEdge">
                      <a:bevel/>
                      <a:lightRig rig="flood" dir="t"/>
                    </a:cell3D>
                    <a:noFill/>
                  </a:tcPr>
                </a:tc>
                <a:extLst>
                  <a:ext uri="{0D108BD9-81ED-4DB2-BD59-A6C34878D82A}">
                    <a16:rowId xmlns:a16="http://schemas.microsoft.com/office/drawing/2014/main" xmlns="" val="10001"/>
                  </a:ext>
                </a:extLst>
              </a:tr>
              <a:tr h="370840">
                <a:tc>
                  <a:txBody>
                    <a:bodyPr/>
                    <a:lstStyle/>
                    <a:p>
                      <a:pPr marL="0" algn="ctr" defTabSz="914400" rtl="0" eaLnBrk="1" latinLnBrk="0" hangingPunct="1">
                        <a:lnSpc>
                          <a:spcPct val="150000"/>
                        </a:lnSpc>
                        <a:spcBef>
                          <a:spcPts val="600"/>
                        </a:spcBef>
                        <a:spcAft>
                          <a:spcPts val="600"/>
                        </a:spcAft>
                        <a:buClr>
                          <a:srgbClr val="FFFFFF"/>
                        </a:buClr>
                        <a:buSzPct val="100000"/>
                        <a:defRPr/>
                      </a:pPr>
                      <a:r>
                        <a:rPr lang="en-US" sz="2400" b="1" kern="1200" dirty="0">
                          <a:solidFill>
                            <a:schemeClr val="bg1"/>
                          </a:solidFill>
                          <a:latin typeface="+mn-lt"/>
                          <a:ea typeface="Tahoma" panose="020B0604030504040204" pitchFamily="34" charset="0"/>
                          <a:cs typeface="Tahoma" panose="020B0604030504040204" pitchFamily="34" charset="0"/>
                        </a:rPr>
                        <a:t>2</a:t>
                      </a:r>
                    </a:p>
                  </a:txBody>
                  <a:tcPr>
                    <a:cell3D prstMaterial="dkEdge">
                      <a:bevel/>
                      <a:lightRig rig="flood" dir="t"/>
                    </a:cell3D>
                    <a:noFill/>
                  </a:tcP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2800" b="1" dirty="0">
                          <a:solidFill>
                            <a:schemeClr val="bg1"/>
                          </a:solidFill>
                          <a:latin typeface="+mn-lt"/>
                          <a:ea typeface="Tahoma" panose="020B0604030504040204" pitchFamily="34" charset="0"/>
                          <a:cs typeface="Tahoma" panose="020B0604030504040204" pitchFamily="34" charset="0"/>
                        </a:rPr>
                        <a:t>Diesel Engines for Boats</a:t>
                      </a:r>
                    </a:p>
                  </a:txBody>
                  <a:tcPr>
                    <a:cell3D prstMaterial="dkEdge">
                      <a:bevel/>
                      <a:lightRig rig="flood" dir="t"/>
                    </a:cell3D>
                    <a:noFill/>
                  </a:tcPr>
                </a:tc>
                <a:extLst>
                  <a:ext uri="{0D108BD9-81ED-4DB2-BD59-A6C34878D82A}">
                    <a16:rowId xmlns:a16="http://schemas.microsoft.com/office/drawing/2014/main" xmlns="" val="10002"/>
                  </a:ext>
                </a:extLst>
              </a:tr>
              <a:tr h="370840">
                <a:tc>
                  <a:txBody>
                    <a:bodyPr/>
                    <a:lstStyle/>
                    <a:p>
                      <a:pPr marL="0" algn="ctr" defTabSz="914400" rtl="0" eaLnBrk="1" latinLnBrk="0" hangingPunct="1">
                        <a:lnSpc>
                          <a:spcPct val="150000"/>
                        </a:lnSpc>
                        <a:spcBef>
                          <a:spcPts val="600"/>
                        </a:spcBef>
                        <a:spcAft>
                          <a:spcPts val="600"/>
                        </a:spcAft>
                        <a:buClr>
                          <a:srgbClr val="FFFFFF"/>
                        </a:buClr>
                        <a:buSzPct val="100000"/>
                        <a:defRPr/>
                      </a:pPr>
                      <a:r>
                        <a:rPr lang="en-US" sz="2400" b="1" kern="1200" dirty="0">
                          <a:solidFill>
                            <a:schemeClr val="bg1"/>
                          </a:solidFill>
                          <a:latin typeface="+mn-lt"/>
                          <a:ea typeface="Tahoma" panose="020B0604030504040204" pitchFamily="34" charset="0"/>
                          <a:cs typeface="Tahoma" panose="020B0604030504040204" pitchFamily="34" charset="0"/>
                        </a:rPr>
                        <a:t>3</a:t>
                      </a:r>
                    </a:p>
                  </a:txBody>
                  <a:tcPr>
                    <a:cell3D prstMaterial="dkEdge">
                      <a:bevel/>
                      <a:lightRig rig="flood" dir="t"/>
                    </a:cell3D>
                    <a:noFill/>
                  </a:tcPr>
                </a:tc>
                <a:tc>
                  <a:txBody>
                    <a:bodyPr/>
                    <a:lstStyle/>
                    <a:p>
                      <a:pPr marL="0" marR="0" indent="0" algn="just" defTabSz="914400" rtl="0" eaLnBrk="1" fontAlgn="auto" latinLnBrk="0" hangingPunct="1">
                        <a:lnSpc>
                          <a:spcPct val="100000"/>
                        </a:lnSpc>
                        <a:spcBef>
                          <a:spcPts val="600"/>
                        </a:spcBef>
                        <a:spcAft>
                          <a:spcPts val="600"/>
                        </a:spcAft>
                        <a:buClrTx/>
                        <a:buSzTx/>
                        <a:buFontTx/>
                        <a:buNone/>
                        <a:tabLst/>
                        <a:defRPr/>
                      </a:pPr>
                      <a:r>
                        <a:rPr lang="en-US" sz="2800" b="1" dirty="0">
                          <a:solidFill>
                            <a:schemeClr val="bg1"/>
                          </a:solidFill>
                          <a:latin typeface="+mn-lt"/>
                          <a:ea typeface="Tahoma" panose="020B0604030504040204" pitchFamily="34" charset="0"/>
                          <a:cs typeface="Tahoma" panose="020B0604030504040204" pitchFamily="34" charset="0"/>
                        </a:rPr>
                        <a:t>Diesel Engines for Propulsion (5-10</a:t>
                      </a:r>
                      <a:r>
                        <a:rPr lang="en-US" sz="2800" b="1" baseline="0" dirty="0">
                          <a:solidFill>
                            <a:schemeClr val="bg1"/>
                          </a:solidFill>
                          <a:latin typeface="+mn-lt"/>
                          <a:ea typeface="Tahoma" panose="020B0604030504040204" pitchFamily="34" charset="0"/>
                          <a:cs typeface="Tahoma" panose="020B0604030504040204" pitchFamily="34" charset="0"/>
                        </a:rPr>
                        <a:t> MW)</a:t>
                      </a:r>
                      <a:endParaRPr lang="en-US" sz="2800" b="1" dirty="0">
                        <a:solidFill>
                          <a:schemeClr val="bg1"/>
                        </a:solidFill>
                        <a:latin typeface="+mn-lt"/>
                        <a:ea typeface="Tahoma" panose="020B0604030504040204" pitchFamily="34" charset="0"/>
                        <a:cs typeface="Tahoma" panose="020B0604030504040204" pitchFamily="34" charset="0"/>
                      </a:endParaRPr>
                    </a:p>
                  </a:txBody>
                  <a:tcPr>
                    <a:cell3D prstMaterial="dkEdge">
                      <a:bevel/>
                      <a:lightRig rig="flood" dir="t"/>
                    </a:cell3D>
                    <a:noFill/>
                  </a:tcPr>
                </a:tc>
                <a:extLst>
                  <a:ext uri="{0D108BD9-81ED-4DB2-BD59-A6C34878D82A}">
                    <a16:rowId xmlns:a16="http://schemas.microsoft.com/office/drawing/2014/main" xmlns="" val="10003"/>
                  </a:ext>
                </a:extLst>
              </a:tr>
              <a:tr h="370840">
                <a:tc>
                  <a:txBody>
                    <a:bodyPr/>
                    <a:lstStyle/>
                    <a:p>
                      <a:pPr algn="ctr">
                        <a:lnSpc>
                          <a:spcPct val="150000"/>
                        </a:lnSpc>
                        <a:spcBef>
                          <a:spcPts val="600"/>
                        </a:spcBef>
                        <a:spcAft>
                          <a:spcPts val="600"/>
                        </a:spcAft>
                      </a:pPr>
                      <a:r>
                        <a:rPr lang="en-US" sz="2400" b="1" dirty="0">
                          <a:solidFill>
                            <a:schemeClr val="bg1"/>
                          </a:solidFill>
                          <a:latin typeface="+mn-lt"/>
                          <a:ea typeface="Tahoma" panose="020B0604030504040204" pitchFamily="34" charset="0"/>
                          <a:cs typeface="Tahoma" panose="020B0604030504040204" pitchFamily="34" charset="0"/>
                        </a:rPr>
                        <a:t>4</a:t>
                      </a:r>
                    </a:p>
                  </a:txBody>
                  <a:tcPr>
                    <a:cell3D prstMaterial="dkEdge">
                      <a:bevel/>
                      <a:lightRig rig="flood" dir="t"/>
                    </a:cell3D>
                    <a:noFill/>
                  </a:tcP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2800" b="1" kern="1200" dirty="0">
                          <a:solidFill>
                            <a:schemeClr val="bg1"/>
                          </a:solidFill>
                          <a:latin typeface="+mn-lt"/>
                          <a:ea typeface="Tahoma" panose="020B0604030504040204" pitchFamily="34" charset="0"/>
                          <a:cs typeface="Tahoma" panose="020B0604030504040204" pitchFamily="34" charset="0"/>
                        </a:rPr>
                        <a:t>Shafting and Propellers</a:t>
                      </a:r>
                    </a:p>
                  </a:txBody>
                  <a:tcPr>
                    <a:cell3D prstMaterial="dkEdge">
                      <a:bevel/>
                      <a:lightRig rig="flood" dir="t"/>
                    </a:cell3D>
                    <a:noFill/>
                  </a:tcPr>
                </a:tc>
                <a:extLst>
                  <a:ext uri="{0D108BD9-81ED-4DB2-BD59-A6C34878D82A}">
                    <a16:rowId xmlns:a16="http://schemas.microsoft.com/office/drawing/2014/main" xmlns="" val="10004"/>
                  </a:ext>
                </a:extLst>
              </a:tr>
              <a:tr h="370840">
                <a:tc>
                  <a:txBody>
                    <a:bodyPr/>
                    <a:lstStyle/>
                    <a:p>
                      <a:pPr algn="ctr">
                        <a:lnSpc>
                          <a:spcPct val="150000"/>
                        </a:lnSpc>
                        <a:spcAft>
                          <a:spcPts val="600"/>
                        </a:spcAft>
                      </a:pPr>
                      <a:r>
                        <a:rPr lang="en-US" sz="2400" b="1" dirty="0">
                          <a:solidFill>
                            <a:schemeClr val="bg1"/>
                          </a:solidFill>
                          <a:latin typeface="+mj-lt"/>
                          <a:ea typeface="Tahoma" panose="020B0604030504040204" pitchFamily="34" charset="0"/>
                          <a:cs typeface="Tahoma" panose="020B0604030504040204" pitchFamily="34" charset="0"/>
                        </a:rPr>
                        <a:t>5</a:t>
                      </a:r>
                    </a:p>
                  </a:txBody>
                  <a:tcPr>
                    <a:cell3D prstMaterial="dkEdge">
                      <a:bevel/>
                      <a:lightRig rig="flood" dir="t"/>
                    </a:cell3D>
                    <a:no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2800" b="1" kern="1200" dirty="0">
                          <a:solidFill>
                            <a:schemeClr val="bg1"/>
                          </a:solidFill>
                          <a:latin typeface="+mj-lt"/>
                          <a:ea typeface="Tahoma" panose="020B0604030504040204" pitchFamily="34" charset="0"/>
                          <a:cs typeface="Tahoma" panose="020B0604030504040204" pitchFamily="34" charset="0"/>
                        </a:rPr>
                        <a:t>Low Noise Water-jets for Surface Platforms</a:t>
                      </a:r>
                    </a:p>
                  </a:txBody>
                  <a:tcPr>
                    <a:cell3D prstMaterial="dkEdge">
                      <a:bevel/>
                      <a:lightRig rig="flood" dir="t"/>
                    </a:cell3D>
                    <a:noFill/>
                  </a:tcPr>
                </a:tc>
                <a:extLst>
                  <a:ext uri="{0D108BD9-81ED-4DB2-BD59-A6C34878D82A}">
                    <a16:rowId xmlns:a16="http://schemas.microsoft.com/office/drawing/2014/main" xmlns="" val="10005"/>
                  </a:ext>
                </a:extLst>
              </a:tr>
              <a:tr h="370840">
                <a:tc>
                  <a:txBody>
                    <a:bodyPr/>
                    <a:lstStyle/>
                    <a:p>
                      <a:pPr marL="0" algn="ctr" defTabSz="914400" rtl="0" eaLnBrk="1" latinLnBrk="0" hangingPunct="1">
                        <a:lnSpc>
                          <a:spcPct val="150000"/>
                        </a:lnSpc>
                        <a:spcAft>
                          <a:spcPts val="600"/>
                        </a:spcAft>
                        <a:buClr>
                          <a:srgbClr val="FFFFFF"/>
                        </a:buClr>
                        <a:buSzPct val="100000"/>
                        <a:defRPr/>
                      </a:pPr>
                      <a:r>
                        <a:rPr lang="en-US" sz="2400" b="1" kern="1200" dirty="0">
                          <a:solidFill>
                            <a:schemeClr val="bg1"/>
                          </a:solidFill>
                          <a:latin typeface="+mj-lt"/>
                          <a:ea typeface="Tahoma" panose="020B0604030504040204" pitchFamily="34" charset="0"/>
                          <a:cs typeface="Tahoma" panose="020B0604030504040204" pitchFamily="34" charset="0"/>
                        </a:rPr>
                        <a:t>6</a:t>
                      </a:r>
                    </a:p>
                  </a:txBody>
                  <a:tcPr>
                    <a:cell3D prstMaterial="dkEdge">
                      <a:bevel/>
                      <a:lightRig rig="flood" dir="t"/>
                    </a:cell3D>
                    <a:no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2800" b="1" kern="1200" dirty="0">
                          <a:solidFill>
                            <a:schemeClr val="bg1"/>
                          </a:solidFill>
                          <a:latin typeface="+mj-lt"/>
                          <a:ea typeface="Tahoma" panose="020B0604030504040204" pitchFamily="34" charset="0"/>
                          <a:cs typeface="Tahoma" panose="020B0604030504040204" pitchFamily="34" charset="0"/>
                        </a:rPr>
                        <a:t>Portable RPA Downlink Receiver with Display</a:t>
                      </a:r>
                    </a:p>
                  </a:txBody>
                  <a:tcPr>
                    <a:cell3D prstMaterial="dkEdge">
                      <a:bevel/>
                      <a:lightRig rig="flood" dir="t"/>
                    </a:cell3D>
                    <a:noFill/>
                  </a:tcPr>
                </a:tc>
                <a:extLst>
                  <a:ext uri="{0D108BD9-81ED-4DB2-BD59-A6C34878D82A}">
                    <a16:rowId xmlns:a16="http://schemas.microsoft.com/office/drawing/2014/main" xmlns="" val="10006"/>
                  </a:ext>
                </a:extLst>
              </a:tr>
              <a:tr h="370840">
                <a:tc>
                  <a:txBody>
                    <a:bodyPr/>
                    <a:lstStyle/>
                    <a:p>
                      <a:pPr algn="ctr"/>
                      <a:r>
                        <a:rPr lang="en-US" sz="2400" b="1" dirty="0">
                          <a:solidFill>
                            <a:schemeClr val="bg1"/>
                          </a:solidFill>
                          <a:latin typeface="+mj-lt"/>
                          <a:ea typeface="Tahoma" pitchFamily="34" charset="0"/>
                          <a:cs typeface="Tahoma" pitchFamily="34" charset="0"/>
                        </a:rPr>
                        <a:t>7</a:t>
                      </a:r>
                    </a:p>
                  </a:txBody>
                  <a:tcPr>
                    <a:cell3D prstMaterial="dkEdge">
                      <a:bevel/>
                      <a:lightRig rig="flood" dir="t"/>
                    </a:cell3D>
                    <a:no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2800" b="1" u="none" dirty="0">
                          <a:solidFill>
                            <a:schemeClr val="bg1"/>
                          </a:solidFill>
                          <a:latin typeface="+mj-lt"/>
                          <a:ea typeface="Tahoma" panose="020B0604030504040204" pitchFamily="34" charset="0"/>
                          <a:cs typeface="Tahoma" panose="020B0604030504040204" pitchFamily="34" charset="0"/>
                        </a:rPr>
                        <a:t>High Pressure Pre-formed</a:t>
                      </a:r>
                      <a:r>
                        <a:rPr lang="en-US" sz="2800" b="1" u="none" baseline="0" dirty="0">
                          <a:solidFill>
                            <a:schemeClr val="bg1"/>
                          </a:solidFill>
                          <a:latin typeface="+mj-lt"/>
                          <a:ea typeface="Tahoma" panose="020B0604030504040204" pitchFamily="34" charset="0"/>
                          <a:cs typeface="Tahoma" panose="020B0604030504040204" pitchFamily="34" charset="0"/>
                        </a:rPr>
                        <a:t> </a:t>
                      </a:r>
                      <a:r>
                        <a:rPr lang="en-US" sz="2800" b="1" u="none" dirty="0">
                          <a:solidFill>
                            <a:schemeClr val="bg1"/>
                          </a:solidFill>
                          <a:latin typeface="+mj-lt"/>
                          <a:ea typeface="Tahoma" panose="020B0604030504040204" pitchFamily="34" charset="0"/>
                          <a:cs typeface="Tahoma" panose="020B0604030504040204" pitchFamily="34" charset="0"/>
                        </a:rPr>
                        <a:t>Fuel Pipelines : Aero -Applications</a:t>
                      </a:r>
                      <a:endParaRPr lang="en-US" sz="2800" b="1" u="none" kern="1200" dirty="0">
                        <a:solidFill>
                          <a:schemeClr val="bg1"/>
                        </a:solidFill>
                        <a:latin typeface="+mj-lt"/>
                        <a:ea typeface="Tahoma" panose="020B0604030504040204" pitchFamily="34" charset="0"/>
                        <a:cs typeface="Tahoma" panose="020B0604030504040204" pitchFamily="34" charset="0"/>
                      </a:endParaRPr>
                    </a:p>
                  </a:txBody>
                  <a:tcPr>
                    <a:cell3D prstMaterial="dkEdge">
                      <a:bevel/>
                      <a:lightRig rig="flood" dir="t"/>
                    </a:cell3D>
                    <a:noFill/>
                  </a:tcPr>
                </a:tc>
                <a:extLst>
                  <a:ext uri="{0D108BD9-81ED-4DB2-BD59-A6C34878D82A}">
                    <a16:rowId xmlns:a16="http://schemas.microsoft.com/office/drawing/2014/main" xmlns="" val="10007"/>
                  </a:ext>
                </a:extLst>
              </a:tr>
            </a:tbl>
          </a:graphicData>
        </a:graphic>
      </p:graphicFrame>
      <p:sp>
        <p:nvSpPr>
          <p:cNvPr id="11" name="Slide Number Placeholder 10"/>
          <p:cNvSpPr>
            <a:spLocks noGrp="1"/>
          </p:cNvSpPr>
          <p:nvPr>
            <p:ph type="sldNum" sz="quarter" idx="12"/>
          </p:nvPr>
        </p:nvSpPr>
        <p:spPr/>
        <p:txBody>
          <a:bodyPr/>
          <a:lstStyle/>
          <a:p>
            <a:fld id="{FC141632-C9AE-4F2E-9683-33F47002B0EE}" type="slidenum">
              <a:rPr lang="en-IN" smtClean="0"/>
              <a:pPr/>
              <a:t>70</a:t>
            </a:fld>
            <a:endParaRPr lang="en-IN" dirty="0"/>
          </a:p>
        </p:txBody>
      </p:sp>
      <p:sp>
        <p:nvSpPr>
          <p:cNvPr id="7" name="Title 1"/>
          <p:cNvSpPr txBox="1">
            <a:spLocks/>
          </p:cNvSpPr>
          <p:nvPr/>
        </p:nvSpPr>
        <p:spPr>
          <a:xfrm>
            <a:off x="0" y="0"/>
            <a:ext cx="9144000" cy="856343"/>
          </a:xfrm>
          <a:prstGeom prst="roundRect">
            <a:avLst/>
          </a:prstGeom>
          <a:solidFill>
            <a:srgbClr val="0070C0"/>
          </a:solidFill>
          <a:effectLst>
            <a:innerShdw blurRad="63500" dist="50800" dir="8100000">
              <a:prstClr val="black">
                <a:alpha val="50000"/>
              </a:prstClr>
            </a:innerShdw>
            <a:softEdge rad="31750"/>
          </a:effectLst>
          <a:scene3d>
            <a:camera prst="orthographicFront"/>
            <a:lightRig rig="threePt" dir="t"/>
          </a:scene3d>
          <a:sp3d>
            <a:bevelT w="139700" h="139700" prst="divot"/>
          </a:sp3d>
        </p:spPr>
        <p:txBody>
          <a:bodyPr anchor="ctr"/>
          <a:lstStyle/>
          <a:p>
            <a:pPr algn="ctr">
              <a:defRPr/>
            </a:pPr>
            <a:r>
              <a:rPr lang="en-US" sz="3200" b="1" u="sng" dirty="0">
                <a:solidFill>
                  <a:srgbClr val="FFFF00"/>
                </a:solidFill>
                <a:latin typeface="Tahoma" panose="020B0604030504040204" pitchFamily="34" charset="0"/>
                <a:ea typeface="Tahoma" panose="020B0604030504040204" pitchFamily="34" charset="0"/>
                <a:cs typeface="Tahoma" panose="020B0604030504040204" pitchFamily="34" charset="0"/>
              </a:rPr>
              <a:t>‘MAKE’ PROJECTS - EXPLORATORY</a:t>
            </a:r>
            <a:endParaRPr lang="en-IN" sz="3200" b="1" u="sng" dirty="0">
              <a:solidFill>
                <a:srgbClr val="FFFF00"/>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2628"/>
            <a:ext cx="499241" cy="8589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99433512"/>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1801198152"/>
              </p:ext>
            </p:extLst>
          </p:nvPr>
        </p:nvGraphicFramePr>
        <p:xfrm>
          <a:off x="249620" y="990600"/>
          <a:ext cx="8741980" cy="5923764"/>
        </p:xfrm>
        <a:graphic>
          <a:graphicData uri="http://schemas.openxmlformats.org/drawingml/2006/table">
            <a:tbl>
              <a:tblPr firstRow="1" bandRow="1">
                <a:tableStyleId>{5C22544A-7EE6-4342-B048-85BDC9FD1C3A}</a:tableStyleId>
              </a:tblPr>
              <a:tblGrid>
                <a:gridCol w="707217">
                  <a:extLst>
                    <a:ext uri="{9D8B030D-6E8A-4147-A177-3AD203B41FA5}">
                      <a16:colId xmlns:a16="http://schemas.microsoft.com/office/drawing/2014/main" xmlns="" val="20000"/>
                    </a:ext>
                  </a:extLst>
                </a:gridCol>
                <a:gridCol w="8034763">
                  <a:extLst>
                    <a:ext uri="{9D8B030D-6E8A-4147-A177-3AD203B41FA5}">
                      <a16:colId xmlns:a16="http://schemas.microsoft.com/office/drawing/2014/main" xmlns="" val="20001"/>
                    </a:ext>
                  </a:extLst>
                </a:gridCol>
              </a:tblGrid>
              <a:tr h="685800">
                <a:tc>
                  <a:txBody>
                    <a:bodyPr/>
                    <a:lstStyle/>
                    <a:p>
                      <a:pPr algn="ctr">
                        <a:lnSpc>
                          <a:spcPct val="150000"/>
                        </a:lnSpc>
                        <a:spcBef>
                          <a:spcPts val="600"/>
                        </a:spcBef>
                        <a:spcAft>
                          <a:spcPts val="600"/>
                        </a:spcAft>
                      </a:pPr>
                      <a:endParaRPr lang="en-US" sz="2400" b="1" u="none" dirty="0">
                        <a:solidFill>
                          <a:srgbClr val="FFFF00"/>
                        </a:solidFill>
                        <a:latin typeface="+mn-lt"/>
                        <a:ea typeface="Tahoma" panose="020B0604030504040204" pitchFamily="34" charset="0"/>
                        <a:cs typeface="Tahoma" panose="020B0604030504040204" pitchFamily="34" charset="0"/>
                      </a:endParaRPr>
                    </a:p>
                  </a:txBody>
                  <a:tcPr>
                    <a:cell3D prstMaterial="dkEdge">
                      <a:bevel/>
                      <a:lightRig rig="flood" dir="t"/>
                    </a:cell3D>
                    <a:noFill/>
                  </a:tcPr>
                </a:tc>
                <a:tc>
                  <a:txBody>
                    <a:bodyPr/>
                    <a:lstStyle/>
                    <a:p>
                      <a:pPr algn="ctr">
                        <a:lnSpc>
                          <a:spcPct val="150000"/>
                        </a:lnSpc>
                        <a:spcBef>
                          <a:spcPts val="600"/>
                        </a:spcBef>
                        <a:spcAft>
                          <a:spcPts val="600"/>
                        </a:spcAft>
                      </a:pPr>
                      <a:r>
                        <a:rPr lang="en-US" sz="3200" b="1" u="none" dirty="0">
                          <a:solidFill>
                            <a:srgbClr val="FFFF00"/>
                          </a:solidFill>
                          <a:latin typeface="+mn-lt"/>
                          <a:ea typeface="Tahoma" panose="020B0604030504040204" pitchFamily="34" charset="0"/>
                          <a:cs typeface="Tahoma" panose="020B0604030504040204" pitchFamily="34" charset="0"/>
                        </a:rPr>
                        <a:t>Project</a:t>
                      </a:r>
                    </a:p>
                  </a:txBody>
                  <a:tcPr>
                    <a:cell3D prstMaterial="dkEdge">
                      <a:bevel/>
                      <a:lightRig rig="flood" dir="t"/>
                    </a:cell3D>
                    <a:noFill/>
                  </a:tcPr>
                </a:tc>
                <a:extLst>
                  <a:ext uri="{0D108BD9-81ED-4DB2-BD59-A6C34878D82A}">
                    <a16:rowId xmlns:a16="http://schemas.microsoft.com/office/drawing/2014/main" xmlns="" val="10000"/>
                  </a:ext>
                </a:extLst>
              </a:tr>
              <a:tr h="730994">
                <a:tc>
                  <a:txBody>
                    <a:bodyPr/>
                    <a:lstStyle/>
                    <a:p>
                      <a:pPr algn="ctr"/>
                      <a:r>
                        <a:rPr lang="en-US" sz="2800" b="1" dirty="0">
                          <a:solidFill>
                            <a:schemeClr val="bg1"/>
                          </a:solidFill>
                          <a:latin typeface="+mj-lt"/>
                          <a:ea typeface="Tahoma" pitchFamily="34" charset="0"/>
                          <a:cs typeface="Tahoma" pitchFamily="34" charset="0"/>
                        </a:rPr>
                        <a:t>8</a:t>
                      </a:r>
                    </a:p>
                  </a:txBody>
                  <a:tcPr>
                    <a:cell3D prstMaterial="dkEdge">
                      <a:bevel/>
                      <a:lightRig rig="flood" dir="t"/>
                    </a:cell3D>
                    <a:no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2800" b="1" kern="1200" dirty="0">
                          <a:solidFill>
                            <a:schemeClr val="bg1"/>
                          </a:solidFill>
                          <a:latin typeface="+mj-lt"/>
                          <a:ea typeface="Tahoma" panose="020B0604030504040204" pitchFamily="34" charset="0"/>
                          <a:cs typeface="Tahoma" panose="020B0604030504040204" pitchFamily="34" charset="0"/>
                        </a:rPr>
                        <a:t>Conformal Array Line of Sight Communication Antenna</a:t>
                      </a:r>
                    </a:p>
                  </a:txBody>
                  <a:tcPr>
                    <a:cell3D prstMaterial="dkEdge">
                      <a:bevel/>
                      <a:lightRig rig="flood" dir="t"/>
                    </a:cell3D>
                    <a:noFill/>
                  </a:tcPr>
                </a:tc>
                <a:extLst>
                  <a:ext uri="{0D108BD9-81ED-4DB2-BD59-A6C34878D82A}">
                    <a16:rowId xmlns:a16="http://schemas.microsoft.com/office/drawing/2014/main" xmlns="" val="10001"/>
                  </a:ext>
                </a:extLst>
              </a:tr>
              <a:tr h="730994">
                <a:tc>
                  <a:txBody>
                    <a:bodyPr/>
                    <a:lstStyle/>
                    <a:p>
                      <a:pPr algn="ctr"/>
                      <a:r>
                        <a:rPr lang="en-US" sz="2800" b="1" dirty="0">
                          <a:solidFill>
                            <a:schemeClr val="bg1"/>
                          </a:solidFill>
                        </a:rPr>
                        <a:t>9</a:t>
                      </a:r>
                    </a:p>
                  </a:txBody>
                  <a:tcPr>
                    <a:cell3D prstMaterial="dkEdge">
                      <a:bevel/>
                      <a:lightRig rig="flood" dir="t"/>
                    </a:cell3D>
                    <a:no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2800" b="1" kern="1200" dirty="0">
                          <a:solidFill>
                            <a:schemeClr val="bg1"/>
                          </a:solidFill>
                          <a:latin typeface="+mj-lt"/>
                          <a:ea typeface="Tahoma" panose="020B0604030504040204" pitchFamily="34" charset="0"/>
                          <a:cs typeface="Tahoma" panose="020B0604030504040204" pitchFamily="34" charset="0"/>
                        </a:rPr>
                        <a:t>Float Smoke and Flame A/c 3.5 lbs No.2 Mk2</a:t>
                      </a:r>
                    </a:p>
                  </a:txBody>
                  <a:tcPr>
                    <a:cell3D prstMaterial="dkEdge">
                      <a:bevel/>
                      <a:lightRig rig="flood" dir="t"/>
                    </a:cell3D>
                    <a:noFill/>
                  </a:tcPr>
                </a:tc>
                <a:extLst>
                  <a:ext uri="{0D108BD9-81ED-4DB2-BD59-A6C34878D82A}">
                    <a16:rowId xmlns:a16="http://schemas.microsoft.com/office/drawing/2014/main" xmlns="" val="10002"/>
                  </a:ext>
                </a:extLst>
              </a:tr>
              <a:tr h="730994">
                <a:tc>
                  <a:txBody>
                    <a:bodyPr/>
                    <a:lstStyle/>
                    <a:p>
                      <a:pPr marL="0" algn="ctr" defTabSz="914400" rtl="0" eaLnBrk="1" latinLnBrk="0" hangingPunct="1">
                        <a:lnSpc>
                          <a:spcPct val="100000"/>
                        </a:lnSpc>
                        <a:spcAft>
                          <a:spcPts val="600"/>
                        </a:spcAft>
                        <a:buClr>
                          <a:srgbClr val="FFFFFF"/>
                        </a:buClr>
                        <a:buSzPct val="100000"/>
                        <a:defRPr/>
                      </a:pPr>
                      <a:r>
                        <a:rPr lang="en-US" sz="2800" b="1" kern="1200" dirty="0">
                          <a:solidFill>
                            <a:schemeClr val="bg1"/>
                          </a:solidFill>
                          <a:latin typeface="+mj-lt"/>
                          <a:ea typeface="Tahoma" panose="020B0604030504040204" pitchFamily="34" charset="0"/>
                          <a:cs typeface="Tahoma" panose="020B0604030504040204" pitchFamily="34" charset="0"/>
                        </a:rPr>
                        <a:t>10</a:t>
                      </a:r>
                    </a:p>
                  </a:txBody>
                  <a:tcPr>
                    <a:cell3D prstMaterial="dkEdge">
                      <a:bevel/>
                      <a:lightRig rig="flood" dir="t"/>
                    </a:cell3D>
                    <a:no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2800" b="1" dirty="0">
                          <a:solidFill>
                            <a:schemeClr val="bg1"/>
                          </a:solidFill>
                          <a:latin typeface="+mj-lt"/>
                          <a:ea typeface="Tahoma" panose="020B0604030504040204" pitchFamily="34" charset="0"/>
                          <a:cs typeface="Tahoma" panose="020B0604030504040204" pitchFamily="34" charset="0"/>
                        </a:rPr>
                        <a:t>Limpet Mine ‘MK 414’(7Kg)</a:t>
                      </a:r>
                    </a:p>
                  </a:txBody>
                  <a:tcPr>
                    <a:cell3D prstMaterial="dkEdge">
                      <a:bevel/>
                      <a:lightRig rig="flood" dir="t"/>
                    </a:cell3D>
                    <a:noFill/>
                  </a:tcPr>
                </a:tc>
                <a:extLst>
                  <a:ext uri="{0D108BD9-81ED-4DB2-BD59-A6C34878D82A}">
                    <a16:rowId xmlns:a16="http://schemas.microsoft.com/office/drawing/2014/main" xmlns="" val="10003"/>
                  </a:ext>
                </a:extLst>
              </a:tr>
              <a:tr h="804176">
                <a:tc>
                  <a:txBody>
                    <a:bodyPr/>
                    <a:lstStyle/>
                    <a:p>
                      <a:pPr marL="0" algn="ctr" defTabSz="914400" rtl="0" eaLnBrk="1" latinLnBrk="0" hangingPunct="1">
                        <a:lnSpc>
                          <a:spcPct val="100000"/>
                        </a:lnSpc>
                        <a:spcAft>
                          <a:spcPts val="600"/>
                        </a:spcAft>
                        <a:buClr>
                          <a:srgbClr val="FFFFFF"/>
                        </a:buClr>
                        <a:buSzPct val="100000"/>
                        <a:defRPr/>
                      </a:pPr>
                      <a:r>
                        <a:rPr lang="en-US" sz="2800" b="1" kern="1200" dirty="0">
                          <a:solidFill>
                            <a:schemeClr val="bg1"/>
                          </a:solidFill>
                          <a:latin typeface="+mj-lt"/>
                          <a:ea typeface="Tahoma" panose="020B0604030504040204" pitchFamily="34" charset="0"/>
                          <a:cs typeface="Tahoma" panose="020B0604030504040204" pitchFamily="34" charset="0"/>
                        </a:rPr>
                        <a:t>11</a:t>
                      </a:r>
                    </a:p>
                  </a:txBody>
                  <a:tcPr>
                    <a:cell3D prstMaterial="dkEdge">
                      <a:bevel/>
                      <a:lightRig rig="flood" dir="t"/>
                    </a:cell3D>
                    <a:no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2800" b="1" dirty="0">
                          <a:solidFill>
                            <a:schemeClr val="bg1"/>
                          </a:solidFill>
                          <a:latin typeface="+mj-lt"/>
                          <a:ea typeface="Tahoma" panose="020B0604030504040204" pitchFamily="34" charset="0"/>
                          <a:cs typeface="Tahoma" panose="020B0604030504040204" pitchFamily="34" charset="0"/>
                        </a:rPr>
                        <a:t>Limpet Mine ‘MK 430’ (15 Kg)</a:t>
                      </a:r>
                    </a:p>
                  </a:txBody>
                  <a:tcPr>
                    <a:cell3D prstMaterial="dkEdge">
                      <a:bevel/>
                      <a:lightRig rig="flood" dir="t"/>
                    </a:cell3D>
                    <a:noFill/>
                  </a:tcPr>
                </a:tc>
                <a:extLst>
                  <a:ext uri="{0D108BD9-81ED-4DB2-BD59-A6C34878D82A}">
                    <a16:rowId xmlns:a16="http://schemas.microsoft.com/office/drawing/2014/main" xmlns="" val="10004"/>
                  </a:ext>
                </a:extLst>
              </a:tr>
              <a:tr h="804176">
                <a:tc>
                  <a:txBody>
                    <a:bodyPr/>
                    <a:lstStyle/>
                    <a:p>
                      <a:pPr algn="ctr">
                        <a:lnSpc>
                          <a:spcPct val="100000"/>
                        </a:lnSpc>
                      </a:pPr>
                      <a:r>
                        <a:rPr lang="en-US" sz="2800" b="1" dirty="0">
                          <a:solidFill>
                            <a:schemeClr val="bg1"/>
                          </a:solidFill>
                          <a:latin typeface="+mj-lt"/>
                          <a:ea typeface="Tahoma" pitchFamily="34" charset="0"/>
                          <a:cs typeface="Tahoma" pitchFamily="34" charset="0"/>
                        </a:rPr>
                        <a:t>12</a:t>
                      </a:r>
                    </a:p>
                  </a:txBody>
                  <a:tcPr>
                    <a:cell3D prstMaterial="dkEdge">
                      <a:bevel/>
                      <a:lightRig rig="flood" dir="t"/>
                    </a:cell3D>
                    <a:no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2800" b="1" u="none" dirty="0">
                          <a:solidFill>
                            <a:schemeClr val="bg1"/>
                          </a:solidFill>
                          <a:latin typeface="+mj-lt"/>
                          <a:ea typeface="Tahoma" pitchFamily="34" charset="0"/>
                          <a:cs typeface="Tahoma" pitchFamily="34" charset="0"/>
                        </a:rPr>
                        <a:t>Chaff Payload</a:t>
                      </a:r>
                      <a:r>
                        <a:rPr lang="en-US" sz="2800" b="1" u="none" baseline="0" dirty="0">
                          <a:solidFill>
                            <a:schemeClr val="bg1"/>
                          </a:solidFill>
                          <a:latin typeface="+mj-lt"/>
                          <a:ea typeface="Tahoma" pitchFamily="34" charset="0"/>
                          <a:cs typeface="Tahoma" pitchFamily="34" charset="0"/>
                        </a:rPr>
                        <a:t> for </a:t>
                      </a:r>
                      <a:r>
                        <a:rPr lang="en-US" sz="2800" b="1" u="none" baseline="0" dirty="0" err="1">
                          <a:solidFill>
                            <a:schemeClr val="bg1"/>
                          </a:solidFill>
                          <a:latin typeface="+mj-lt"/>
                          <a:ea typeface="Tahoma" pitchFamily="34" charset="0"/>
                          <a:cs typeface="Tahoma" pitchFamily="34" charset="0"/>
                        </a:rPr>
                        <a:t>Kavach</a:t>
                      </a:r>
                      <a:r>
                        <a:rPr lang="en-US" sz="2800" b="1" u="none" baseline="0" dirty="0">
                          <a:solidFill>
                            <a:schemeClr val="bg1"/>
                          </a:solidFill>
                          <a:latin typeface="+mj-lt"/>
                          <a:ea typeface="Tahoma" pitchFamily="34" charset="0"/>
                          <a:cs typeface="Tahoma" pitchFamily="34" charset="0"/>
                        </a:rPr>
                        <a:t> Rockets, LRCR, MRCR &amp; SRCR</a:t>
                      </a:r>
                      <a:endParaRPr lang="en-US" sz="2800" b="1" u="none" dirty="0">
                        <a:solidFill>
                          <a:schemeClr val="bg1"/>
                        </a:solidFill>
                        <a:latin typeface="+mj-lt"/>
                        <a:ea typeface="Tahoma" pitchFamily="34" charset="0"/>
                        <a:cs typeface="Tahoma" pitchFamily="34" charset="0"/>
                      </a:endParaRPr>
                    </a:p>
                  </a:txBody>
                  <a:tcPr anchor="ctr">
                    <a:cell3D prstMaterial="dkEdge">
                      <a:bevel/>
                      <a:lightRig rig="flood" dir="t"/>
                    </a:cell3D>
                    <a:noFill/>
                  </a:tcPr>
                </a:tc>
                <a:extLst>
                  <a:ext uri="{0D108BD9-81ED-4DB2-BD59-A6C34878D82A}">
                    <a16:rowId xmlns:a16="http://schemas.microsoft.com/office/drawing/2014/main" xmlns="" val="10005"/>
                  </a:ext>
                </a:extLst>
              </a:tr>
              <a:tr h="804176">
                <a:tc>
                  <a:txBody>
                    <a:bodyPr/>
                    <a:lstStyle/>
                    <a:p>
                      <a:pPr algn="ctr">
                        <a:lnSpc>
                          <a:spcPct val="100000"/>
                        </a:lnSpc>
                      </a:pPr>
                      <a:r>
                        <a:rPr lang="en-US" sz="2800" b="1" dirty="0">
                          <a:solidFill>
                            <a:schemeClr val="bg1"/>
                          </a:solidFill>
                          <a:latin typeface="+mj-lt"/>
                          <a:ea typeface="Tahoma" pitchFamily="34" charset="0"/>
                          <a:cs typeface="Tahoma" pitchFamily="34" charset="0"/>
                        </a:rPr>
                        <a:t>13</a:t>
                      </a:r>
                    </a:p>
                  </a:txBody>
                  <a:tcPr>
                    <a:cell3D prstMaterial="dkEdge">
                      <a:bevel/>
                      <a:lightRig rig="flood" dir="t"/>
                    </a:cell3D>
                    <a:noFill/>
                  </a:tcPr>
                </a:tc>
                <a:tc>
                  <a:txBody>
                    <a:bodyPr/>
                    <a:lstStyle/>
                    <a:p>
                      <a:pPr marL="0" indent="0" algn="just">
                        <a:lnSpc>
                          <a:spcPct val="100000"/>
                        </a:lnSpc>
                        <a:spcBef>
                          <a:spcPts val="600"/>
                        </a:spcBef>
                        <a:spcAft>
                          <a:spcPts val="600"/>
                        </a:spcAft>
                        <a:buClr>
                          <a:srgbClr val="FFFFFF"/>
                        </a:buClr>
                        <a:buSzPct val="100000"/>
                        <a:defRPr/>
                      </a:pPr>
                      <a:r>
                        <a:rPr lang="en-US" sz="2800" b="1" kern="1200" dirty="0">
                          <a:solidFill>
                            <a:schemeClr val="bg1"/>
                          </a:solidFill>
                          <a:latin typeface="+mj-lt"/>
                          <a:ea typeface="Tahoma" panose="020B0604030504040204" pitchFamily="34" charset="0"/>
                          <a:cs typeface="Tahoma" panose="020B0604030504040204" pitchFamily="34" charset="0"/>
                        </a:rPr>
                        <a:t>Light Weight Composite Material Portable Diesel Driven Fire Pumps</a:t>
                      </a:r>
                    </a:p>
                  </a:txBody>
                  <a:tcPr>
                    <a:cell3D prstMaterial="dkEdge">
                      <a:bevel/>
                      <a:lightRig rig="flood" dir="t"/>
                    </a:cell3D>
                    <a:noFill/>
                  </a:tcPr>
                </a:tc>
                <a:extLst>
                  <a:ext uri="{0D108BD9-81ED-4DB2-BD59-A6C34878D82A}">
                    <a16:rowId xmlns:a16="http://schemas.microsoft.com/office/drawing/2014/main" xmlns="" val="10006"/>
                  </a:ext>
                </a:extLst>
              </a:tr>
            </a:tbl>
          </a:graphicData>
        </a:graphic>
      </p:graphicFrame>
      <p:sp>
        <p:nvSpPr>
          <p:cNvPr id="11" name="Slide Number Placeholder 10"/>
          <p:cNvSpPr>
            <a:spLocks noGrp="1"/>
          </p:cNvSpPr>
          <p:nvPr>
            <p:ph type="sldNum" sz="quarter" idx="12"/>
          </p:nvPr>
        </p:nvSpPr>
        <p:spPr/>
        <p:txBody>
          <a:bodyPr/>
          <a:lstStyle/>
          <a:p>
            <a:fld id="{FC141632-C9AE-4F2E-9683-33F47002B0EE}" type="slidenum">
              <a:rPr lang="en-IN" smtClean="0"/>
              <a:pPr/>
              <a:t>71</a:t>
            </a:fld>
            <a:endParaRPr lang="en-IN" dirty="0"/>
          </a:p>
        </p:txBody>
      </p:sp>
      <p:sp>
        <p:nvSpPr>
          <p:cNvPr id="6" name="Title 1"/>
          <p:cNvSpPr txBox="1">
            <a:spLocks/>
          </p:cNvSpPr>
          <p:nvPr/>
        </p:nvSpPr>
        <p:spPr>
          <a:xfrm>
            <a:off x="0" y="0"/>
            <a:ext cx="9144000" cy="856343"/>
          </a:xfrm>
          <a:prstGeom prst="roundRect">
            <a:avLst/>
          </a:prstGeom>
          <a:solidFill>
            <a:srgbClr val="0070C0"/>
          </a:solidFill>
          <a:effectLst>
            <a:innerShdw blurRad="63500" dist="50800" dir="8100000">
              <a:prstClr val="black">
                <a:alpha val="50000"/>
              </a:prstClr>
            </a:innerShdw>
            <a:softEdge rad="31750"/>
          </a:effectLst>
          <a:scene3d>
            <a:camera prst="orthographicFront"/>
            <a:lightRig rig="threePt" dir="t"/>
          </a:scene3d>
          <a:sp3d>
            <a:bevelT w="139700" h="139700" prst="divot"/>
          </a:sp3d>
        </p:spPr>
        <p:txBody>
          <a:bodyPr anchor="ctr"/>
          <a:lstStyle/>
          <a:p>
            <a:pPr algn="ctr">
              <a:defRPr/>
            </a:pPr>
            <a:r>
              <a:rPr lang="en-US" sz="3200" b="1" u="sng" dirty="0">
                <a:solidFill>
                  <a:srgbClr val="FFFF00"/>
                </a:solidFill>
                <a:latin typeface="Tahoma" panose="020B0604030504040204" pitchFamily="34" charset="0"/>
                <a:ea typeface="Tahoma" panose="020B0604030504040204" pitchFamily="34" charset="0"/>
                <a:cs typeface="Tahoma" panose="020B0604030504040204" pitchFamily="34" charset="0"/>
              </a:rPr>
              <a:t>‘MAKE’ PROJECTS - EXPLORATION</a:t>
            </a:r>
            <a:endParaRPr lang="en-IN" sz="3200" b="1" u="sng" dirty="0">
              <a:solidFill>
                <a:srgbClr val="FFFF00"/>
              </a:solidFill>
            </a:endParaRPr>
          </a:p>
        </p:txBody>
      </p:sp>
    </p:spTree>
    <p:extLst>
      <p:ext uri="{BB962C8B-B14F-4D97-AF65-F5344CB8AC3E}">
        <p14:creationId xmlns:p14="http://schemas.microsoft.com/office/powerpoint/2010/main" xmlns="" val="1997140494"/>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fld id="{FC141632-C9AE-4F2E-9683-33F47002B0EE}" type="slidenum">
              <a:rPr lang="en-IN" smtClean="0"/>
              <a:pPr/>
              <a:t>72</a:t>
            </a:fld>
            <a:endParaRPr lang="en-IN" dirty="0"/>
          </a:p>
        </p:txBody>
      </p:sp>
      <p:graphicFrame>
        <p:nvGraphicFramePr>
          <p:cNvPr id="6" name="Table 5"/>
          <p:cNvGraphicFramePr>
            <a:graphicFrameLocks noGrp="1"/>
          </p:cNvGraphicFramePr>
          <p:nvPr>
            <p:extLst>
              <p:ext uri="{D42A27DB-BD31-4B8C-83A1-F6EECF244321}">
                <p14:modId xmlns:p14="http://schemas.microsoft.com/office/powerpoint/2010/main" xmlns="" val="1323680236"/>
              </p:ext>
            </p:extLst>
          </p:nvPr>
        </p:nvGraphicFramePr>
        <p:xfrm>
          <a:off x="152400" y="304800"/>
          <a:ext cx="8839200" cy="5881419"/>
        </p:xfrm>
        <a:graphic>
          <a:graphicData uri="http://schemas.openxmlformats.org/drawingml/2006/table">
            <a:tbl>
              <a:tblPr firstRow="1" firstCol="1" bandRow="1">
                <a:tableStyleId>{3C2FFA5D-87B4-456A-9821-1D502468CF0F}</a:tableStyleId>
              </a:tblPr>
              <a:tblGrid>
                <a:gridCol w="3437467">
                  <a:extLst>
                    <a:ext uri="{9D8B030D-6E8A-4147-A177-3AD203B41FA5}">
                      <a16:colId xmlns:a16="http://schemas.microsoft.com/office/drawing/2014/main" xmlns="" val="20000"/>
                    </a:ext>
                  </a:extLst>
                </a:gridCol>
                <a:gridCol w="5401733">
                  <a:extLst>
                    <a:ext uri="{9D8B030D-6E8A-4147-A177-3AD203B41FA5}">
                      <a16:colId xmlns:a16="http://schemas.microsoft.com/office/drawing/2014/main" xmlns="" val="20001"/>
                    </a:ext>
                  </a:extLst>
                </a:gridCol>
              </a:tblGrid>
              <a:tr h="859233">
                <a:tc gridSpan="2">
                  <a:txBody>
                    <a:bodyPr/>
                    <a:lstStyle/>
                    <a:p>
                      <a:pPr marL="0" marR="0" algn="ctr">
                        <a:lnSpc>
                          <a:spcPct val="100000"/>
                        </a:lnSpc>
                        <a:spcBef>
                          <a:spcPts val="0"/>
                        </a:spcBef>
                        <a:spcAft>
                          <a:spcPts val="0"/>
                        </a:spcAft>
                      </a:pPr>
                      <a:r>
                        <a:rPr lang="en-US" sz="2400" u="sng" dirty="0">
                          <a:effectLst/>
                          <a:latin typeface="Tahoma" panose="020B0604030504040204" pitchFamily="34" charset="0"/>
                          <a:ea typeface="Tahoma" panose="020B0604030504040204" pitchFamily="34" charset="0"/>
                          <a:cs typeface="Tahoma" panose="020B0604030504040204" pitchFamily="34" charset="0"/>
                        </a:rPr>
                        <a:t>Diesel Engines for Boats</a:t>
                      </a:r>
                    </a:p>
                    <a:p>
                      <a:pPr marL="0" marR="0" algn="ctr">
                        <a:lnSpc>
                          <a:spcPct val="100000"/>
                        </a:lnSpc>
                        <a:spcBef>
                          <a:spcPts val="0"/>
                        </a:spcBef>
                        <a:spcAft>
                          <a:spcPts val="0"/>
                        </a:spcAft>
                      </a:pPr>
                      <a:endParaRPr lang="en-US" sz="2000" u="sng" dirty="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0000"/>
                        </a:lnSpc>
                        <a:spcBef>
                          <a:spcPts val="0"/>
                        </a:spcBef>
                        <a:spcAft>
                          <a:spcPts val="0"/>
                        </a:spcAft>
                      </a:pPr>
                      <a:r>
                        <a:rPr lang="en-US" sz="2000" u="sng" dirty="0">
                          <a:effectLst/>
                          <a:latin typeface="Tahoma" panose="020B0604030504040204" pitchFamily="34" charset="0"/>
                          <a:ea typeface="Tahoma" panose="020B0604030504040204" pitchFamily="34" charset="0"/>
                          <a:cs typeface="Tahoma" panose="020B0604030504040204" pitchFamily="34" charset="0"/>
                        </a:rPr>
                        <a:t>DME</a:t>
                      </a:r>
                      <a:endParaRPr lang="en-US" sz="2000" b="1" u="sng" dirty="0">
                        <a:effectLst/>
                        <a:latin typeface="Tahoma" panose="020B0604030504040204" pitchFamily="34" charset="0"/>
                        <a:ea typeface="Tahoma" panose="020B0604030504040204" pitchFamily="34" charset="0"/>
                        <a:cs typeface="Tahoma" panose="020B0604030504040204" pitchFamily="34" charset="0"/>
                      </a:endParaRPr>
                    </a:p>
                  </a:txBody>
                  <a:tcPr marL="76280" marR="76280" marT="38140" marB="38140" anchor="ctr">
                    <a:cell3D prstMaterial="dkEdge">
                      <a:bevel/>
                      <a:lightRig rig="flood" dir="t"/>
                    </a:cell3D>
                  </a:tcPr>
                </a:tc>
                <a:tc hMerge="1">
                  <a:txBody>
                    <a:bodyPr/>
                    <a:lstStyle/>
                    <a:p>
                      <a:pPr marL="0" marR="0" algn="ctr">
                        <a:lnSpc>
                          <a:spcPct val="85000"/>
                        </a:lnSpc>
                        <a:spcBef>
                          <a:spcPts val="0"/>
                        </a:spcBef>
                        <a:spcAft>
                          <a:spcPts val="0"/>
                        </a:spcAft>
                      </a:pPr>
                      <a:endParaRPr lang="en-US" sz="2000" dirty="0">
                        <a:effectLst/>
                        <a:latin typeface="+mn-lt"/>
                        <a:ea typeface="Calibri"/>
                        <a:cs typeface="Times New Roman"/>
                      </a:endParaRPr>
                    </a:p>
                  </a:txBody>
                  <a:tcPr marL="76280" marR="76280" marT="38140" marB="38140" anchor="ctr"/>
                </a:tc>
                <a:extLst>
                  <a:ext uri="{0D108BD9-81ED-4DB2-BD59-A6C34878D82A}">
                    <a16:rowId xmlns:a16="http://schemas.microsoft.com/office/drawing/2014/main" xmlns="" val="10000"/>
                  </a:ext>
                </a:extLst>
              </a:tr>
              <a:tr h="565617">
                <a:tc>
                  <a:txBody>
                    <a:bodyPr/>
                    <a:lstStyle/>
                    <a:p>
                      <a:pPr marL="0" marR="0" algn="ctr">
                        <a:lnSpc>
                          <a:spcPct val="100000"/>
                        </a:lnSpc>
                        <a:spcBef>
                          <a:spcPts val="0"/>
                        </a:spcBef>
                        <a:spcAft>
                          <a:spcPts val="0"/>
                        </a:spcAft>
                      </a:pPr>
                      <a:r>
                        <a:rPr lang="en-US" sz="2200" u="sng" dirty="0">
                          <a:solidFill>
                            <a:srgbClr val="FFFF00"/>
                          </a:solidFill>
                          <a:effectLst/>
                          <a:latin typeface="Tahoma" panose="020B0604030504040204" pitchFamily="34" charset="0"/>
                          <a:ea typeface="Tahoma" panose="020B0604030504040204" pitchFamily="34" charset="0"/>
                          <a:cs typeface="Tahoma" panose="020B0604030504040204" pitchFamily="34" charset="0"/>
                        </a:rPr>
                        <a:t>Scheme</a:t>
                      </a:r>
                    </a:p>
                    <a:p>
                      <a:pPr marL="0" marR="0" algn="ctr">
                        <a:lnSpc>
                          <a:spcPct val="100000"/>
                        </a:lnSpc>
                        <a:spcBef>
                          <a:spcPts val="0"/>
                        </a:spcBef>
                        <a:spcAft>
                          <a:spcPts val="0"/>
                        </a:spcAft>
                      </a:pPr>
                      <a:r>
                        <a:rPr lang="en-US" sz="2200" dirty="0">
                          <a:solidFill>
                            <a:srgbClr val="FFFF00"/>
                          </a:solidFill>
                          <a:effectLst/>
                          <a:latin typeface="Tahoma" panose="020B0604030504040204" pitchFamily="34" charset="0"/>
                          <a:ea typeface="Tahoma" panose="020B0604030504040204" pitchFamily="34" charset="0"/>
                          <a:cs typeface="Tahoma" panose="020B0604030504040204" pitchFamily="34" charset="0"/>
                        </a:rPr>
                        <a:t>(</a:t>
                      </a:r>
                      <a:r>
                        <a:rPr lang="en-US" sz="2200" dirty="0" err="1">
                          <a:solidFill>
                            <a:srgbClr val="FFFF00"/>
                          </a:solidFill>
                          <a:effectLst/>
                          <a:latin typeface="Tahoma" panose="020B0604030504040204" pitchFamily="34" charset="0"/>
                          <a:ea typeface="Tahoma" panose="020B0604030504040204" pitchFamily="34" charset="0"/>
                          <a:cs typeface="Tahoma" panose="020B0604030504040204" pitchFamily="34" charset="0"/>
                        </a:rPr>
                        <a:t>Qty</a:t>
                      </a:r>
                      <a:r>
                        <a:rPr lang="en-US" sz="2200" dirty="0">
                          <a:solidFill>
                            <a:srgbClr val="FFFF00"/>
                          </a:solidFill>
                          <a:effectLst/>
                          <a:latin typeface="Tahoma" panose="020B0604030504040204" pitchFamily="34" charset="0"/>
                          <a:ea typeface="Tahoma" panose="020B0604030504040204" pitchFamily="34" charset="0"/>
                          <a:cs typeface="Tahoma" panose="020B0604030504040204" pitchFamily="34" charset="0"/>
                        </a:rPr>
                        <a:t>/Cost/ Cat/ DAs)</a:t>
                      </a:r>
                      <a:endParaRPr lang="en-US" sz="2200" b="1"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L="76280" marR="76280" marT="38140" marB="38140" anchor="ctr">
                    <a:cell3D prstMaterial="dkEdge">
                      <a:bevel/>
                      <a:lightRig rig="flood" dir="t"/>
                    </a:cell3D>
                  </a:tcPr>
                </a:tc>
                <a:tc>
                  <a:txBody>
                    <a:bodyPr/>
                    <a:lstStyle/>
                    <a:p>
                      <a:pPr marL="0" marR="0" algn="ctr">
                        <a:lnSpc>
                          <a:spcPct val="100000"/>
                        </a:lnSpc>
                        <a:spcBef>
                          <a:spcPts val="0"/>
                        </a:spcBef>
                        <a:spcAft>
                          <a:spcPts val="0"/>
                        </a:spcAft>
                      </a:pPr>
                      <a:r>
                        <a:rPr lang="en-IN" sz="2200" b="1" u="sng" dirty="0">
                          <a:solidFill>
                            <a:srgbClr val="FFFF00"/>
                          </a:solidFill>
                          <a:effectLst/>
                          <a:latin typeface="Tahoma" panose="020B0604030504040204" pitchFamily="34" charset="0"/>
                          <a:ea typeface="Tahoma" panose="020B0604030504040204" pitchFamily="34" charset="0"/>
                          <a:cs typeface="Tahoma" panose="020B0604030504040204" pitchFamily="34" charset="0"/>
                        </a:rPr>
                        <a:t>Remarks</a:t>
                      </a:r>
                      <a:endParaRPr lang="en-US" sz="2200" b="1" u="sng"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L="76280" marR="76280" marT="38140" marB="38140" anchor="ctr">
                    <a:cell3D prstMaterial="dkEdge">
                      <a:bevel/>
                      <a:lightRig rig="flood" dir="t"/>
                    </a:cell3D>
                  </a:tcPr>
                </a:tc>
                <a:extLst>
                  <a:ext uri="{0D108BD9-81ED-4DB2-BD59-A6C34878D82A}">
                    <a16:rowId xmlns:a16="http://schemas.microsoft.com/office/drawing/2014/main" xmlns="" val="10001"/>
                  </a:ext>
                </a:extLst>
              </a:tr>
              <a:tr h="4082939">
                <a:tc>
                  <a:txBody>
                    <a:bodyPr/>
                    <a:lstStyle/>
                    <a:p>
                      <a:pPr marL="0" marR="0">
                        <a:lnSpc>
                          <a:spcPct val="100000"/>
                        </a:lnSpc>
                        <a:spcBef>
                          <a:spcPts val="0"/>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Cost	150 Cr ( 100 Cr development cost)</a:t>
                      </a:r>
                    </a:p>
                    <a:p>
                      <a:pPr marL="0" marR="0">
                        <a:lnSpc>
                          <a:spcPct val="100000"/>
                        </a:lnSpc>
                        <a:spcBef>
                          <a:spcPts val="0"/>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Qty	: 500 +</a:t>
                      </a:r>
                    </a:p>
                    <a:p>
                      <a:pPr marL="0" marR="0">
                        <a:lnSpc>
                          <a:spcPct val="100000"/>
                        </a:lnSpc>
                        <a:spcBef>
                          <a:spcPts val="0"/>
                        </a:spcBef>
                        <a:spcAft>
                          <a:spcPts val="0"/>
                        </a:spcAft>
                      </a:pPr>
                      <a:endParaRPr lang="en-US" sz="1800" dirty="0">
                        <a:effectLst/>
                        <a:latin typeface="Tahoma" panose="020B0604030504040204" pitchFamily="34" charset="0"/>
                        <a:ea typeface="Tahoma" panose="020B0604030504040204" pitchFamily="34" charset="0"/>
                        <a:cs typeface="Tahoma" panose="020B0604030504040204" pitchFamily="34" charset="0"/>
                      </a:endParaRPr>
                    </a:p>
                    <a:p>
                      <a:pPr marL="0" marR="0">
                        <a:lnSpc>
                          <a:spcPct val="100000"/>
                        </a:lnSpc>
                        <a:spcBef>
                          <a:spcPts val="0"/>
                        </a:spcBef>
                        <a:spcAft>
                          <a:spcPts val="0"/>
                        </a:spcAft>
                      </a:pPr>
                      <a:r>
                        <a:rPr lang="en-US" sz="1800" u="sng" dirty="0">
                          <a:effectLst/>
                          <a:latin typeface="Tahoma" panose="020B0604030504040204" pitchFamily="34" charset="0"/>
                          <a:ea typeface="Tahoma" panose="020B0604030504040204" pitchFamily="34" charset="0"/>
                          <a:cs typeface="Tahoma" panose="020B0604030504040204" pitchFamily="34" charset="0"/>
                        </a:rPr>
                        <a:t>DAs</a:t>
                      </a:r>
                    </a:p>
                    <a:p>
                      <a:pPr marL="0" marR="0">
                        <a:lnSpc>
                          <a:spcPct val="100000"/>
                        </a:lnSpc>
                        <a:spcBef>
                          <a:spcPts val="0"/>
                        </a:spcBef>
                        <a:spcAft>
                          <a:spcPts val="0"/>
                        </a:spcAft>
                      </a:pPr>
                      <a:endParaRPr lang="en-US" sz="1800" u="sng" dirty="0">
                        <a:effectLst/>
                        <a:latin typeface="Tahoma" panose="020B0604030504040204" pitchFamily="34" charset="0"/>
                        <a:ea typeface="Tahoma" panose="020B0604030504040204" pitchFamily="34" charset="0"/>
                        <a:cs typeface="Tahoma" panose="020B0604030504040204" pitchFamily="34" charset="0"/>
                      </a:endParaRPr>
                    </a:p>
                    <a:p>
                      <a:pPr marL="0" marR="0">
                        <a:lnSpc>
                          <a:spcPct val="100000"/>
                        </a:lnSpc>
                        <a:spcBef>
                          <a:spcPts val="0"/>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M/s Bharat Forge</a:t>
                      </a:r>
                    </a:p>
                    <a:p>
                      <a:pPr marL="0" marR="0">
                        <a:lnSpc>
                          <a:spcPct val="100000"/>
                        </a:lnSpc>
                        <a:spcBef>
                          <a:spcPts val="0"/>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M/s KOEL</a:t>
                      </a:r>
                    </a:p>
                    <a:p>
                      <a:pPr marL="0" marR="0">
                        <a:lnSpc>
                          <a:spcPct val="100000"/>
                        </a:lnSpc>
                        <a:spcBef>
                          <a:spcPts val="0"/>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M/s Cotton Greaves</a:t>
                      </a:r>
                    </a:p>
                    <a:p>
                      <a:pPr marL="0" marR="0">
                        <a:lnSpc>
                          <a:spcPct val="100000"/>
                        </a:lnSpc>
                        <a:spcBef>
                          <a:spcPts val="0"/>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M/s EC Blades and Tools</a:t>
                      </a:r>
                    </a:p>
                    <a:p>
                      <a:pPr marL="0" marR="0">
                        <a:lnSpc>
                          <a:spcPct val="100000"/>
                        </a:lnSpc>
                        <a:spcBef>
                          <a:spcPts val="0"/>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M/s Cooper Co-operation</a:t>
                      </a:r>
                    </a:p>
                    <a:p>
                      <a:pPr marL="0" marR="0">
                        <a:lnSpc>
                          <a:spcPct val="100000"/>
                        </a:lnSpc>
                        <a:spcBef>
                          <a:spcPts val="0"/>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M/s Ashok Leyland</a:t>
                      </a:r>
                      <a:endParaRPr lang="en-US" sz="1800" b="1" dirty="0">
                        <a:effectLst/>
                        <a:latin typeface="Tahoma" panose="020B0604030504040204" pitchFamily="34" charset="0"/>
                        <a:ea typeface="Tahoma" panose="020B0604030504040204" pitchFamily="34" charset="0"/>
                        <a:cs typeface="Tahoma" panose="020B0604030504040204" pitchFamily="34" charset="0"/>
                      </a:endParaRPr>
                    </a:p>
                  </a:txBody>
                  <a:tcPr marL="76280" marR="76280" marT="38140" marB="38140">
                    <a:cell3D prstMaterial="dkEdge">
                      <a:bevel/>
                      <a:lightRig rig="flood" dir="t"/>
                    </a:cell3D>
                  </a:tcPr>
                </a:tc>
                <a:tc>
                  <a:txBody>
                    <a:bodyPr/>
                    <a:lstStyle/>
                    <a:p>
                      <a:pPr marL="342900" marR="0" lvl="0" indent="-342900" algn="just">
                        <a:lnSpc>
                          <a:spcPct val="100000"/>
                        </a:lnSpc>
                        <a:spcBef>
                          <a:spcPts val="0"/>
                        </a:spcBef>
                        <a:spcAft>
                          <a:spcPts val="0"/>
                        </a:spcAft>
                        <a:buFont typeface="Arial" panose="020B0604020202020204" pitchFamily="34" charset="0"/>
                        <a:buNone/>
                        <a:tabLst>
                          <a:tab pos="457200" algn="l"/>
                        </a:tabLst>
                      </a:pPr>
                      <a:r>
                        <a:rPr lang="en-US" sz="1800" b="1" u="sng"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I N Requirements</a:t>
                      </a:r>
                    </a:p>
                    <a:p>
                      <a:pPr marL="342900" marR="0" lvl="0" indent="-342900" algn="just">
                        <a:lnSpc>
                          <a:spcPct val="100000"/>
                        </a:lnSpc>
                        <a:spcBef>
                          <a:spcPts val="0"/>
                        </a:spcBef>
                        <a:spcAft>
                          <a:spcPts val="0"/>
                        </a:spcAft>
                        <a:buFont typeface="Arial" panose="020B0604020202020204" pitchFamily="34" charset="0"/>
                        <a:buNone/>
                        <a:tabLst>
                          <a:tab pos="457200" algn="l"/>
                        </a:tabLst>
                      </a:pPr>
                      <a:endParaRPr lang="en-US" sz="1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buClr>
                          <a:srgbClr val="FFFF00"/>
                        </a:buClr>
                        <a:buFont typeface="Arial" pitchFamily="34" charset="0"/>
                        <a:buChar char="•"/>
                      </a:pPr>
                      <a:r>
                        <a:rPr lang="en-US" sz="1800" dirty="0">
                          <a:solidFill>
                            <a:schemeClr val="tx1"/>
                          </a:solidFill>
                          <a:latin typeface="Arial" pitchFamily="34" charset="0"/>
                          <a:cs typeface="Arial" pitchFamily="34" charset="0"/>
                        </a:rPr>
                        <a:t>  Power rating 6 -10 MW. Prototype power rating  10 MW</a:t>
                      </a:r>
                    </a:p>
                    <a:p>
                      <a:pPr algn="just">
                        <a:buClr>
                          <a:srgbClr val="FFFF00"/>
                        </a:buClr>
                      </a:pPr>
                      <a:endParaRPr lang="en-US" sz="1800" dirty="0">
                        <a:solidFill>
                          <a:schemeClr val="tx1"/>
                        </a:solidFill>
                        <a:latin typeface="Arial" pitchFamily="34" charset="0"/>
                        <a:cs typeface="Arial" pitchFamily="34" charset="0"/>
                      </a:endParaRPr>
                    </a:p>
                    <a:p>
                      <a:pPr algn="just">
                        <a:buClr>
                          <a:srgbClr val="FFFF00"/>
                        </a:buClr>
                        <a:buFont typeface="Arial" pitchFamily="34" charset="0"/>
                        <a:buChar char="•"/>
                      </a:pPr>
                      <a:r>
                        <a:rPr lang="en-US" sz="1800" dirty="0">
                          <a:solidFill>
                            <a:schemeClr val="tx1"/>
                          </a:solidFill>
                          <a:latin typeface="Arial" pitchFamily="34" charset="0"/>
                          <a:cs typeface="Arial" pitchFamily="34" charset="0"/>
                        </a:rPr>
                        <a:t> Inspection, acceptance and testing of engines is governed by DEF STAN 02-313, 362, DME 303D</a:t>
                      </a:r>
                    </a:p>
                    <a:p>
                      <a:pPr algn="just">
                        <a:buClr>
                          <a:srgbClr val="FFFF00"/>
                        </a:buClr>
                      </a:pPr>
                      <a:endParaRPr lang="en-US" sz="1800" dirty="0">
                        <a:solidFill>
                          <a:schemeClr val="tx1"/>
                        </a:solidFill>
                        <a:latin typeface="Arial" pitchFamily="34" charset="0"/>
                        <a:cs typeface="Arial" pitchFamily="34" charset="0"/>
                      </a:endParaRPr>
                    </a:p>
                    <a:p>
                      <a:pPr algn="just">
                        <a:buClr>
                          <a:srgbClr val="FFFF00"/>
                        </a:buClr>
                        <a:buFont typeface="Arial" pitchFamily="34" charset="0"/>
                        <a:buChar char="•"/>
                      </a:pPr>
                      <a:r>
                        <a:rPr lang="en-US" sz="1800" dirty="0">
                          <a:solidFill>
                            <a:schemeClr val="tx1"/>
                          </a:solidFill>
                          <a:latin typeface="Arial" pitchFamily="34" charset="0"/>
                          <a:cs typeface="Arial" pitchFamily="34" charset="0"/>
                        </a:rPr>
                        <a:t> Type testing of first engine of each model</a:t>
                      </a:r>
                    </a:p>
                    <a:p>
                      <a:pPr algn="just">
                        <a:buClr>
                          <a:srgbClr val="FFFF00"/>
                        </a:buClr>
                      </a:pPr>
                      <a:endParaRPr lang="en-US" sz="1800" dirty="0">
                        <a:solidFill>
                          <a:schemeClr val="tx1"/>
                        </a:solidFill>
                        <a:latin typeface="Arial" pitchFamily="34" charset="0"/>
                        <a:cs typeface="Arial" pitchFamily="34" charset="0"/>
                      </a:endParaRPr>
                    </a:p>
                    <a:p>
                      <a:pPr algn="just">
                        <a:buClr>
                          <a:srgbClr val="FFFF00"/>
                        </a:buClr>
                        <a:buFont typeface="Arial" pitchFamily="34" charset="0"/>
                        <a:buChar char="•"/>
                      </a:pPr>
                      <a:r>
                        <a:rPr lang="en-US" sz="1800" dirty="0">
                          <a:solidFill>
                            <a:schemeClr val="tx1"/>
                          </a:solidFill>
                          <a:latin typeface="Arial" pitchFamily="34" charset="0"/>
                          <a:cs typeface="Arial" pitchFamily="34" charset="0"/>
                        </a:rPr>
                        <a:t> Compliance to Tier – II Emission norms</a:t>
                      </a:r>
                    </a:p>
                    <a:p>
                      <a:pPr marL="342900" marR="0" lvl="0" indent="-342900" algn="just">
                        <a:lnSpc>
                          <a:spcPct val="100000"/>
                        </a:lnSpc>
                        <a:spcBef>
                          <a:spcPts val="0"/>
                        </a:spcBef>
                        <a:spcAft>
                          <a:spcPts val="0"/>
                        </a:spcAft>
                        <a:buFont typeface="Arial" panose="020B0604020202020204" pitchFamily="34" charset="0"/>
                        <a:buChar char="•"/>
                        <a:tabLst>
                          <a:tab pos="457200" algn="l"/>
                        </a:tabLst>
                      </a:pPr>
                      <a:endParaRPr lang="en-US" sz="1800" b="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80" marR="76280" marT="38140" marB="38140">
                    <a:cell3D prstMaterial="dkEdge">
                      <a:bevel/>
                      <a:lightRig rig="flood" dir="t"/>
                    </a:cell3D>
                  </a:tcPr>
                </a:tc>
                <a:extLst>
                  <a:ext uri="{0D108BD9-81ED-4DB2-BD59-A6C34878D82A}">
                    <a16:rowId xmlns:a16="http://schemas.microsoft.com/office/drawing/2014/main" xmlns="" val="10002"/>
                  </a:ext>
                </a:extLst>
              </a:tr>
            </a:tbl>
          </a:graphicData>
        </a:graphic>
      </p:graphicFrame>
      <p:sp>
        <p:nvSpPr>
          <p:cNvPr id="3" name="Date Placeholder 2"/>
          <p:cNvSpPr>
            <a:spLocks noGrp="1"/>
          </p:cNvSpPr>
          <p:nvPr>
            <p:ph type="dt" sz="half" idx="10"/>
          </p:nvPr>
        </p:nvSpPr>
        <p:spPr/>
        <p:txBody>
          <a:bodyPr/>
          <a:lstStyle/>
          <a:p>
            <a:r>
              <a:rPr lang="en-US" dirty="0"/>
              <a:t>1/31/2018</a:t>
            </a:r>
            <a:endParaRPr lang="en-IN" dirty="0"/>
          </a:p>
        </p:txBody>
      </p:sp>
    </p:spTree>
    <p:extLst>
      <p:ext uri="{BB962C8B-B14F-4D97-AF65-F5344CB8AC3E}">
        <p14:creationId xmlns:p14="http://schemas.microsoft.com/office/powerpoint/2010/main" xmlns="" val="3052463594"/>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fld id="{FC141632-C9AE-4F2E-9683-33F47002B0EE}" type="slidenum">
              <a:rPr lang="en-IN" smtClean="0"/>
              <a:pPr/>
              <a:t>73</a:t>
            </a:fld>
            <a:endParaRPr lang="en-IN" dirty="0"/>
          </a:p>
        </p:txBody>
      </p:sp>
      <p:graphicFrame>
        <p:nvGraphicFramePr>
          <p:cNvPr id="6" name="Table 5"/>
          <p:cNvGraphicFramePr>
            <a:graphicFrameLocks noGrp="1"/>
          </p:cNvGraphicFramePr>
          <p:nvPr>
            <p:extLst>
              <p:ext uri="{D42A27DB-BD31-4B8C-83A1-F6EECF244321}">
                <p14:modId xmlns:p14="http://schemas.microsoft.com/office/powerpoint/2010/main" xmlns="" val="1520536970"/>
              </p:ext>
            </p:extLst>
          </p:nvPr>
        </p:nvGraphicFramePr>
        <p:xfrm>
          <a:off x="152400" y="304800"/>
          <a:ext cx="8839200" cy="5613640"/>
        </p:xfrm>
        <a:graphic>
          <a:graphicData uri="http://schemas.openxmlformats.org/drawingml/2006/table">
            <a:tbl>
              <a:tblPr firstRow="1" firstCol="1" bandRow="1">
                <a:tableStyleId>{3C2FFA5D-87B4-456A-9821-1D502468CF0F}</a:tableStyleId>
              </a:tblPr>
              <a:tblGrid>
                <a:gridCol w="3200400">
                  <a:extLst>
                    <a:ext uri="{9D8B030D-6E8A-4147-A177-3AD203B41FA5}">
                      <a16:colId xmlns:a16="http://schemas.microsoft.com/office/drawing/2014/main" xmlns="" val="20000"/>
                    </a:ext>
                  </a:extLst>
                </a:gridCol>
                <a:gridCol w="5638800">
                  <a:extLst>
                    <a:ext uri="{9D8B030D-6E8A-4147-A177-3AD203B41FA5}">
                      <a16:colId xmlns:a16="http://schemas.microsoft.com/office/drawing/2014/main" xmlns="" val="20001"/>
                    </a:ext>
                  </a:extLst>
                </a:gridCol>
              </a:tblGrid>
              <a:tr h="812399">
                <a:tc gridSpan="2">
                  <a:txBody>
                    <a:bodyPr/>
                    <a:lstStyle/>
                    <a:p>
                      <a:pPr marL="0" marR="0" algn="ctr">
                        <a:lnSpc>
                          <a:spcPct val="100000"/>
                        </a:lnSpc>
                        <a:spcBef>
                          <a:spcPts val="0"/>
                        </a:spcBef>
                        <a:spcAft>
                          <a:spcPts val="0"/>
                        </a:spcAft>
                      </a:pPr>
                      <a:r>
                        <a:rPr lang="en-US" sz="2400" b="1" u="sng" dirty="0">
                          <a:effectLst/>
                          <a:latin typeface="Tahoma" panose="020B0604030504040204" pitchFamily="34" charset="0"/>
                          <a:ea typeface="Tahoma" panose="020B0604030504040204" pitchFamily="34" charset="0"/>
                          <a:cs typeface="Tahoma" panose="020B0604030504040204" pitchFamily="34" charset="0"/>
                        </a:rPr>
                        <a:t>Diesel Engines for Propulsion</a:t>
                      </a:r>
                    </a:p>
                    <a:p>
                      <a:pPr marL="0" marR="0" algn="ctr">
                        <a:lnSpc>
                          <a:spcPct val="100000"/>
                        </a:lnSpc>
                        <a:spcBef>
                          <a:spcPts val="0"/>
                        </a:spcBef>
                        <a:spcAft>
                          <a:spcPts val="0"/>
                        </a:spcAft>
                      </a:pPr>
                      <a:endParaRPr lang="en-US" sz="2000" b="1" u="sng" dirty="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0000"/>
                        </a:lnSpc>
                        <a:spcBef>
                          <a:spcPts val="0"/>
                        </a:spcBef>
                        <a:spcAft>
                          <a:spcPts val="0"/>
                        </a:spcAft>
                      </a:pPr>
                      <a:r>
                        <a:rPr lang="en-US" sz="2000" b="1" u="sng" dirty="0">
                          <a:effectLst/>
                          <a:latin typeface="Tahoma" panose="020B0604030504040204" pitchFamily="34" charset="0"/>
                          <a:ea typeface="Tahoma" panose="020B0604030504040204" pitchFamily="34" charset="0"/>
                          <a:cs typeface="Tahoma" panose="020B0604030504040204" pitchFamily="34" charset="0"/>
                        </a:rPr>
                        <a:t>DME</a:t>
                      </a:r>
                    </a:p>
                  </a:txBody>
                  <a:tcPr marL="76280" marR="76280" marT="38140" marB="38140" anchor="ctr">
                    <a:cell3D prstMaterial="dkEdge">
                      <a:bevel/>
                      <a:lightRig rig="flood" dir="t"/>
                    </a:cell3D>
                  </a:tcPr>
                </a:tc>
                <a:tc hMerge="1">
                  <a:txBody>
                    <a:bodyPr/>
                    <a:lstStyle/>
                    <a:p>
                      <a:pPr marL="0" marR="0" algn="ctr">
                        <a:lnSpc>
                          <a:spcPct val="85000"/>
                        </a:lnSpc>
                        <a:spcBef>
                          <a:spcPts val="0"/>
                        </a:spcBef>
                        <a:spcAft>
                          <a:spcPts val="0"/>
                        </a:spcAft>
                      </a:pPr>
                      <a:endParaRPr lang="en-US" sz="2000" dirty="0">
                        <a:effectLst/>
                        <a:latin typeface="+mn-lt"/>
                        <a:ea typeface="Calibri"/>
                        <a:cs typeface="Times New Roman"/>
                      </a:endParaRPr>
                    </a:p>
                  </a:txBody>
                  <a:tcPr marL="76280" marR="76280" marT="38140" marB="38140" anchor="ctr"/>
                </a:tc>
                <a:extLst>
                  <a:ext uri="{0D108BD9-81ED-4DB2-BD59-A6C34878D82A}">
                    <a16:rowId xmlns:a16="http://schemas.microsoft.com/office/drawing/2014/main" xmlns="" val="10000"/>
                  </a:ext>
                </a:extLst>
              </a:tr>
              <a:tr h="576939">
                <a:tc>
                  <a:txBody>
                    <a:bodyPr/>
                    <a:lstStyle/>
                    <a:p>
                      <a:pPr marL="0" marR="0" algn="ctr">
                        <a:lnSpc>
                          <a:spcPct val="100000"/>
                        </a:lnSpc>
                        <a:spcBef>
                          <a:spcPts val="0"/>
                        </a:spcBef>
                        <a:spcAft>
                          <a:spcPts val="0"/>
                        </a:spcAft>
                      </a:pPr>
                      <a:r>
                        <a:rPr lang="en-US" sz="2200" b="1" u="sng" dirty="0">
                          <a:solidFill>
                            <a:srgbClr val="FFFF00"/>
                          </a:solidFill>
                          <a:effectLst/>
                          <a:latin typeface="Tahoma" panose="020B0604030504040204" pitchFamily="34" charset="0"/>
                          <a:ea typeface="Tahoma" panose="020B0604030504040204" pitchFamily="34" charset="0"/>
                          <a:cs typeface="Tahoma" panose="020B0604030504040204" pitchFamily="34" charset="0"/>
                        </a:rPr>
                        <a:t>Scheme</a:t>
                      </a:r>
                    </a:p>
                    <a:p>
                      <a:pPr marL="0" marR="0" algn="ctr">
                        <a:lnSpc>
                          <a:spcPct val="100000"/>
                        </a:lnSpc>
                        <a:spcBef>
                          <a:spcPts val="0"/>
                        </a:spcBef>
                        <a:spcAft>
                          <a:spcPts val="0"/>
                        </a:spcAft>
                      </a:pPr>
                      <a:r>
                        <a:rPr lang="en-US" sz="2200" b="1" dirty="0">
                          <a:solidFill>
                            <a:srgbClr val="FFFF00"/>
                          </a:solidFill>
                          <a:effectLst/>
                          <a:latin typeface="Tahoma" panose="020B0604030504040204" pitchFamily="34" charset="0"/>
                          <a:ea typeface="Tahoma" panose="020B0604030504040204" pitchFamily="34" charset="0"/>
                          <a:cs typeface="Tahoma" panose="020B0604030504040204" pitchFamily="34" charset="0"/>
                        </a:rPr>
                        <a:t>(</a:t>
                      </a:r>
                      <a:r>
                        <a:rPr lang="en-US" sz="2200" b="1" dirty="0" err="1">
                          <a:solidFill>
                            <a:srgbClr val="FFFF00"/>
                          </a:solidFill>
                          <a:effectLst/>
                          <a:latin typeface="Tahoma" panose="020B0604030504040204" pitchFamily="34" charset="0"/>
                          <a:ea typeface="Tahoma" panose="020B0604030504040204" pitchFamily="34" charset="0"/>
                          <a:cs typeface="Tahoma" panose="020B0604030504040204" pitchFamily="34" charset="0"/>
                        </a:rPr>
                        <a:t>Qty</a:t>
                      </a:r>
                      <a:r>
                        <a:rPr lang="en-US" sz="2200" b="1" dirty="0">
                          <a:solidFill>
                            <a:srgbClr val="FFFF00"/>
                          </a:solidFill>
                          <a:effectLst/>
                          <a:latin typeface="Tahoma" panose="020B0604030504040204" pitchFamily="34" charset="0"/>
                          <a:ea typeface="Tahoma" panose="020B0604030504040204" pitchFamily="34" charset="0"/>
                          <a:cs typeface="Tahoma" panose="020B0604030504040204" pitchFamily="34" charset="0"/>
                        </a:rPr>
                        <a:t>/Cost/ Cat/ DAs)</a:t>
                      </a:r>
                    </a:p>
                  </a:txBody>
                  <a:tcPr marL="76280" marR="76280" marT="38140" marB="38140" anchor="ctr">
                    <a:cell3D prstMaterial="dkEdge">
                      <a:bevel/>
                      <a:lightRig rig="flood" dir="t"/>
                    </a:cell3D>
                  </a:tcPr>
                </a:tc>
                <a:tc>
                  <a:txBody>
                    <a:bodyPr/>
                    <a:lstStyle/>
                    <a:p>
                      <a:pPr marL="0" marR="0" algn="ctr">
                        <a:lnSpc>
                          <a:spcPct val="100000"/>
                        </a:lnSpc>
                        <a:spcBef>
                          <a:spcPts val="0"/>
                        </a:spcBef>
                        <a:spcAft>
                          <a:spcPts val="0"/>
                        </a:spcAft>
                      </a:pPr>
                      <a:r>
                        <a:rPr lang="en-IN" sz="2200" b="1" u="sng" dirty="0">
                          <a:solidFill>
                            <a:srgbClr val="FFFF00"/>
                          </a:solidFill>
                          <a:effectLst/>
                          <a:latin typeface="Tahoma" panose="020B0604030504040204" pitchFamily="34" charset="0"/>
                          <a:ea typeface="Tahoma" panose="020B0604030504040204" pitchFamily="34" charset="0"/>
                          <a:cs typeface="Tahoma" panose="020B0604030504040204" pitchFamily="34" charset="0"/>
                        </a:rPr>
                        <a:t>Remarks</a:t>
                      </a:r>
                      <a:endParaRPr lang="en-US" sz="2200" b="1" u="sng"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L="76280" marR="76280" marT="38140" marB="38140" anchor="ctr">
                    <a:cell3D prstMaterial="dkEdge">
                      <a:bevel/>
                      <a:lightRig rig="flood" dir="t"/>
                    </a:cell3D>
                  </a:tcPr>
                </a:tc>
                <a:extLst>
                  <a:ext uri="{0D108BD9-81ED-4DB2-BD59-A6C34878D82A}">
                    <a16:rowId xmlns:a16="http://schemas.microsoft.com/office/drawing/2014/main" xmlns="" val="10001"/>
                  </a:ext>
                </a:extLst>
              </a:tr>
              <a:tr h="3563662">
                <a:tc>
                  <a:txBody>
                    <a:bodyPr/>
                    <a:lstStyle/>
                    <a:p>
                      <a:pPr marL="0" marR="0">
                        <a:lnSpc>
                          <a:spcPct val="100000"/>
                        </a:lnSpc>
                        <a:spcBef>
                          <a:spcPts val="0"/>
                        </a:spcBef>
                        <a:spcAft>
                          <a:spcPts val="0"/>
                        </a:spcAft>
                      </a:pPr>
                      <a:r>
                        <a:rPr lang="en-US" sz="1800" b="1" dirty="0">
                          <a:effectLst/>
                          <a:latin typeface="Tahoma" panose="020B0604030504040204" pitchFamily="34" charset="0"/>
                          <a:ea typeface="Tahoma" panose="020B0604030504040204" pitchFamily="34" charset="0"/>
                          <a:cs typeface="Tahoma" panose="020B0604030504040204" pitchFamily="34" charset="0"/>
                        </a:rPr>
                        <a:t>Cost : 532 Cr </a:t>
                      </a:r>
                      <a:r>
                        <a:rPr lang="en-US" sz="1800" b="0" dirty="0">
                          <a:effectLst/>
                          <a:latin typeface="Tahoma" panose="020B0604030504040204" pitchFamily="34" charset="0"/>
                          <a:ea typeface="Tahoma" panose="020B0604030504040204" pitchFamily="34" charset="0"/>
                          <a:cs typeface="Tahoma" panose="020B0604030504040204" pitchFamily="34" charset="0"/>
                        </a:rPr>
                        <a:t>(Envisaged</a:t>
                      </a:r>
                      <a:r>
                        <a:rPr lang="en-US" sz="1800" b="0" baseline="0" dirty="0">
                          <a:effectLst/>
                          <a:latin typeface="Tahoma" panose="020B0604030504040204" pitchFamily="34" charset="0"/>
                          <a:ea typeface="Tahoma" panose="020B0604030504040204" pitchFamily="34" charset="0"/>
                          <a:cs typeface="Tahoma" panose="020B0604030504040204" pitchFamily="34" charset="0"/>
                        </a:rPr>
                        <a:t> development cost – Rs 591.6 Cr/ two DAs. </a:t>
                      </a:r>
                      <a:r>
                        <a:rPr lang="en-US" sz="1800" b="0" baseline="0" dirty="0" err="1">
                          <a:effectLst/>
                          <a:latin typeface="Tahoma" panose="020B0604030504040204" pitchFamily="34" charset="0"/>
                          <a:ea typeface="Tahoma" panose="020B0604030504040204" pitchFamily="34" charset="0"/>
                          <a:cs typeface="Tahoma" panose="020B0604030504040204" pitchFamily="34" charset="0"/>
                        </a:rPr>
                        <a:t>Govt</a:t>
                      </a:r>
                      <a:r>
                        <a:rPr lang="en-US" sz="1800" b="0" baseline="0" dirty="0">
                          <a:effectLst/>
                          <a:latin typeface="Tahoma" panose="020B0604030504040204" pitchFamily="34" charset="0"/>
                          <a:ea typeface="Tahoma" panose="020B0604030504040204" pitchFamily="34" charset="0"/>
                          <a:cs typeface="Tahoma" panose="020B0604030504040204" pitchFamily="34" charset="0"/>
                        </a:rPr>
                        <a:t> funding 90% of development cost under Make-I)</a:t>
                      </a:r>
                    </a:p>
                    <a:p>
                      <a:pPr marL="0" marR="0">
                        <a:lnSpc>
                          <a:spcPct val="100000"/>
                        </a:lnSpc>
                        <a:spcBef>
                          <a:spcPts val="0"/>
                        </a:spcBef>
                        <a:spcAft>
                          <a:spcPts val="0"/>
                        </a:spcAft>
                      </a:pPr>
                      <a:r>
                        <a:rPr lang="en-US" sz="1800" b="0" baseline="0" dirty="0">
                          <a:effectLst/>
                          <a:latin typeface="Tahoma" panose="020B0604030504040204" pitchFamily="34" charset="0"/>
                          <a:ea typeface="Tahoma" panose="020B0604030504040204" pitchFamily="34" charset="0"/>
                          <a:cs typeface="Tahoma" panose="020B0604030504040204" pitchFamily="34" charset="0"/>
                        </a:rPr>
                        <a:t> </a:t>
                      </a:r>
                    </a:p>
                    <a:p>
                      <a:pPr marL="0" marR="0">
                        <a:lnSpc>
                          <a:spcPct val="100000"/>
                        </a:lnSpc>
                        <a:spcBef>
                          <a:spcPts val="0"/>
                        </a:spcBef>
                        <a:spcAft>
                          <a:spcPts val="0"/>
                        </a:spcAft>
                      </a:pPr>
                      <a:r>
                        <a:rPr lang="en-US" sz="1800" b="1" dirty="0">
                          <a:effectLst/>
                          <a:latin typeface="Tahoma" panose="020B0604030504040204" pitchFamily="34" charset="0"/>
                          <a:ea typeface="Tahoma" panose="020B0604030504040204" pitchFamily="34" charset="0"/>
                          <a:cs typeface="Tahoma" panose="020B0604030504040204" pitchFamily="34" charset="0"/>
                        </a:rPr>
                        <a:t>Qty</a:t>
                      </a:r>
                      <a:r>
                        <a:rPr lang="en-US" sz="1800" b="1" baseline="0" dirty="0">
                          <a:effectLst/>
                          <a:latin typeface="Tahoma" panose="020B0604030504040204" pitchFamily="34" charset="0"/>
                          <a:ea typeface="Tahoma" panose="020B0604030504040204" pitchFamily="34" charset="0"/>
                          <a:cs typeface="Tahoma" panose="020B0604030504040204" pitchFamily="34" charset="0"/>
                        </a:rPr>
                        <a:t>   </a:t>
                      </a:r>
                      <a:r>
                        <a:rPr lang="en-US" sz="1800" b="1" dirty="0">
                          <a:effectLst/>
                          <a:latin typeface="Tahoma" panose="020B0604030504040204" pitchFamily="34" charset="0"/>
                          <a:ea typeface="Tahoma" panose="020B0604030504040204" pitchFamily="34" charset="0"/>
                          <a:cs typeface="Tahoma" panose="020B0604030504040204" pitchFamily="34" charset="0"/>
                        </a:rPr>
                        <a:t>: 25 +</a:t>
                      </a:r>
                    </a:p>
                    <a:p>
                      <a:pPr marL="0" marR="0">
                        <a:lnSpc>
                          <a:spcPct val="100000"/>
                        </a:lnSpc>
                        <a:spcBef>
                          <a:spcPts val="0"/>
                        </a:spcBef>
                        <a:spcAft>
                          <a:spcPts val="0"/>
                        </a:spcAft>
                      </a:pPr>
                      <a:endParaRPr lang="en-US" sz="1800" b="1" dirty="0">
                        <a:effectLst/>
                        <a:latin typeface="Tahoma" panose="020B0604030504040204" pitchFamily="34" charset="0"/>
                        <a:ea typeface="Tahoma" panose="020B0604030504040204" pitchFamily="34" charset="0"/>
                        <a:cs typeface="Tahoma" panose="020B0604030504040204" pitchFamily="34" charset="0"/>
                      </a:endParaRPr>
                    </a:p>
                    <a:p>
                      <a:pPr marL="0" marR="0">
                        <a:lnSpc>
                          <a:spcPct val="100000"/>
                        </a:lnSpc>
                        <a:spcBef>
                          <a:spcPts val="0"/>
                        </a:spcBef>
                        <a:spcAft>
                          <a:spcPts val="0"/>
                        </a:spcAft>
                      </a:pPr>
                      <a:r>
                        <a:rPr lang="en-US" sz="1800" b="1" u="sng" dirty="0">
                          <a:effectLst/>
                          <a:latin typeface="Tahoma" panose="020B0604030504040204" pitchFamily="34" charset="0"/>
                          <a:ea typeface="Tahoma" panose="020B0604030504040204" pitchFamily="34" charset="0"/>
                          <a:cs typeface="Tahoma" panose="020B0604030504040204" pitchFamily="34" charset="0"/>
                        </a:rPr>
                        <a:t>DAs</a:t>
                      </a:r>
                    </a:p>
                    <a:p>
                      <a:pPr marL="0" marR="0">
                        <a:lnSpc>
                          <a:spcPct val="100000"/>
                        </a:lnSpc>
                        <a:spcBef>
                          <a:spcPts val="0"/>
                        </a:spcBef>
                        <a:spcAft>
                          <a:spcPts val="0"/>
                        </a:spcAft>
                      </a:pPr>
                      <a:r>
                        <a:rPr lang="en-US" sz="1800" b="1" dirty="0">
                          <a:effectLst/>
                          <a:latin typeface="Tahoma" panose="020B0604030504040204" pitchFamily="34" charset="0"/>
                          <a:ea typeface="Tahoma" panose="020B0604030504040204" pitchFamily="34" charset="0"/>
                          <a:cs typeface="Tahoma" panose="020B0604030504040204" pitchFamily="34" charset="0"/>
                        </a:rPr>
                        <a:t>M/s EC Blades and Tools </a:t>
                      </a:r>
                    </a:p>
                    <a:p>
                      <a:pPr marL="0" marR="0">
                        <a:lnSpc>
                          <a:spcPct val="100000"/>
                        </a:lnSpc>
                        <a:spcBef>
                          <a:spcPts val="0"/>
                        </a:spcBef>
                        <a:spcAft>
                          <a:spcPts val="0"/>
                        </a:spcAft>
                      </a:pPr>
                      <a:r>
                        <a:rPr lang="en-US" sz="1800" b="1" dirty="0">
                          <a:effectLst/>
                          <a:latin typeface="Tahoma" panose="020B0604030504040204" pitchFamily="34" charset="0"/>
                          <a:ea typeface="Tahoma" panose="020B0604030504040204" pitchFamily="34" charset="0"/>
                          <a:cs typeface="Tahoma" panose="020B0604030504040204" pitchFamily="34" charset="0"/>
                        </a:rPr>
                        <a:t>M/s KOEL</a:t>
                      </a:r>
                    </a:p>
                    <a:p>
                      <a:pPr marL="0" marR="0">
                        <a:lnSpc>
                          <a:spcPct val="100000"/>
                        </a:lnSpc>
                        <a:spcBef>
                          <a:spcPts val="0"/>
                        </a:spcBef>
                        <a:spcAft>
                          <a:spcPts val="0"/>
                        </a:spcAft>
                      </a:pPr>
                      <a:r>
                        <a:rPr lang="en-US" sz="1800" b="1" dirty="0">
                          <a:effectLst/>
                          <a:latin typeface="Tahoma" panose="020B0604030504040204" pitchFamily="34" charset="0"/>
                          <a:ea typeface="Tahoma" panose="020B0604030504040204" pitchFamily="34" charset="0"/>
                          <a:cs typeface="Tahoma" panose="020B0604030504040204" pitchFamily="34" charset="0"/>
                        </a:rPr>
                        <a:t>M/s Bharat Forge</a:t>
                      </a:r>
                    </a:p>
                  </a:txBody>
                  <a:tcPr marL="76280" marR="76280" marT="38140" marB="38140">
                    <a:cell3D prstMaterial="dkEdge">
                      <a:bevel/>
                      <a:lightRig rig="flood" dir="t"/>
                    </a:cell3D>
                  </a:tcPr>
                </a:tc>
                <a:tc>
                  <a:txBody>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None/>
                        <a:tabLst>
                          <a:tab pos="457200" algn="l"/>
                        </a:tabLst>
                        <a:defRPr/>
                      </a:pPr>
                      <a:r>
                        <a:rPr lang="en-US" sz="1800" b="1" i="1" u="sng"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I N </a:t>
                      </a:r>
                      <a:r>
                        <a:rPr lang="en-US" sz="1800" b="1" u="sng"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Requirements</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None/>
                        <a:tabLst>
                          <a:tab pos="457200" algn="l"/>
                        </a:tabLst>
                        <a:defRPr/>
                      </a:pPr>
                      <a:endParaRPr lang="en-US" sz="1800" b="1" u="sng"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buClr>
                          <a:srgbClr val="FFFF00"/>
                        </a:buClr>
                        <a:buFont typeface="Arial" pitchFamily="34" charset="0"/>
                        <a:buChar char="•"/>
                      </a:pPr>
                      <a:r>
                        <a:rPr lang="en-US" sz="2000" dirty="0">
                          <a:solidFill>
                            <a:schemeClr val="tx1"/>
                          </a:solidFill>
                          <a:latin typeface="Arial" pitchFamily="34" charset="0"/>
                          <a:cs typeface="Arial" pitchFamily="34" charset="0"/>
                        </a:rPr>
                        <a:t> Power rating 220 – 330 HP</a:t>
                      </a:r>
                    </a:p>
                    <a:p>
                      <a:pPr algn="just">
                        <a:buClr>
                          <a:srgbClr val="FFFF00"/>
                        </a:buClr>
                        <a:buFont typeface="Arial" pitchFamily="34" charset="0"/>
                        <a:buNone/>
                      </a:pPr>
                      <a:endParaRPr lang="en-US" sz="2000" dirty="0">
                        <a:solidFill>
                          <a:schemeClr val="tx1"/>
                        </a:solidFill>
                        <a:latin typeface="Arial" pitchFamily="34" charset="0"/>
                        <a:cs typeface="Arial" pitchFamily="34" charset="0"/>
                      </a:endParaRPr>
                    </a:p>
                    <a:p>
                      <a:pPr algn="just">
                        <a:buClr>
                          <a:srgbClr val="FFFF00"/>
                        </a:buClr>
                        <a:buFont typeface="Arial" pitchFamily="34" charset="0"/>
                        <a:buChar char="•"/>
                      </a:pPr>
                      <a:r>
                        <a:rPr lang="en-US" sz="2000" dirty="0">
                          <a:solidFill>
                            <a:schemeClr val="tx1"/>
                          </a:solidFill>
                          <a:latin typeface="Arial" pitchFamily="34" charset="0"/>
                          <a:cs typeface="Arial" pitchFamily="34" charset="0"/>
                        </a:rPr>
                        <a:t>  To be integrated with suitable propulsion system (stern drive)</a:t>
                      </a:r>
                    </a:p>
                    <a:p>
                      <a:pPr algn="just">
                        <a:buClr>
                          <a:srgbClr val="FFFF00"/>
                        </a:buClr>
                        <a:buFont typeface="Arial" pitchFamily="34" charset="0"/>
                        <a:buChar char="•"/>
                      </a:pPr>
                      <a:endParaRPr lang="en-US" sz="2000" dirty="0">
                        <a:solidFill>
                          <a:schemeClr val="tx1"/>
                        </a:solidFill>
                        <a:latin typeface="Arial" pitchFamily="34" charset="0"/>
                        <a:cs typeface="Arial" pitchFamily="34" charset="0"/>
                      </a:endParaRPr>
                    </a:p>
                    <a:p>
                      <a:pPr algn="just">
                        <a:buClr>
                          <a:srgbClr val="FFFF00"/>
                        </a:buClr>
                        <a:buFont typeface="Arial" pitchFamily="34" charset="0"/>
                        <a:buChar char="•"/>
                      </a:pPr>
                      <a:r>
                        <a:rPr lang="en-US" sz="2000" dirty="0">
                          <a:solidFill>
                            <a:schemeClr val="tx1"/>
                          </a:solidFill>
                          <a:latin typeface="Arial" pitchFamily="34" charset="0"/>
                          <a:cs typeface="Arial" pitchFamily="34" charset="0"/>
                        </a:rPr>
                        <a:t> ‘Classification Standards’ applicable</a:t>
                      </a:r>
                    </a:p>
                    <a:p>
                      <a:pPr algn="just">
                        <a:buClr>
                          <a:srgbClr val="FFFF00"/>
                        </a:buClr>
                        <a:buFont typeface="Arial" pitchFamily="34" charset="0"/>
                        <a:buNone/>
                      </a:pPr>
                      <a:endParaRPr lang="en-US" sz="2000" dirty="0">
                        <a:solidFill>
                          <a:schemeClr val="tx1"/>
                        </a:solidFill>
                        <a:latin typeface="Arial" pitchFamily="34" charset="0"/>
                        <a:cs typeface="Arial" pitchFamily="34" charset="0"/>
                      </a:endParaRPr>
                    </a:p>
                    <a:p>
                      <a:pPr algn="just">
                        <a:buClr>
                          <a:srgbClr val="FFFF00"/>
                        </a:buClr>
                        <a:buFont typeface="Arial" pitchFamily="34" charset="0"/>
                        <a:buChar char="•"/>
                      </a:pPr>
                      <a:r>
                        <a:rPr lang="en-US" sz="2000" dirty="0">
                          <a:solidFill>
                            <a:schemeClr val="tx1"/>
                          </a:solidFill>
                          <a:latin typeface="Arial" pitchFamily="34" charset="0"/>
                          <a:cs typeface="Arial" pitchFamily="34" charset="0"/>
                        </a:rPr>
                        <a:t> Less stringent than Def/ Mil standards</a:t>
                      </a:r>
                    </a:p>
                    <a:p>
                      <a:pPr marL="365125" lvl="1" indent="-255588" algn="just">
                        <a:spcBef>
                          <a:spcPts val="400"/>
                        </a:spcBef>
                        <a:buClr>
                          <a:srgbClr val="FFFF00"/>
                        </a:buClr>
                        <a:buSzPct val="68000"/>
                        <a:buFont typeface="Wingdings 3" pitchFamily="18" charset="2"/>
                        <a:buChar char=""/>
                      </a:pPr>
                      <a:endParaRPr lang="en-US" sz="2800" dirty="0">
                        <a:solidFill>
                          <a:srgbClr val="FFFF00"/>
                        </a:solidFill>
                        <a:latin typeface="Arial" pitchFamily="34" charset="0"/>
                        <a:cs typeface="Arial" pitchFamily="34" charset="0"/>
                      </a:endParaRPr>
                    </a:p>
                    <a:p>
                      <a:pPr marL="342900" marR="0" lvl="0" indent="-342900" algn="just">
                        <a:lnSpc>
                          <a:spcPct val="100000"/>
                        </a:lnSpc>
                        <a:spcBef>
                          <a:spcPts val="0"/>
                        </a:spcBef>
                        <a:spcAft>
                          <a:spcPts val="0"/>
                        </a:spcAft>
                        <a:buFont typeface="Arial" panose="020B0604020202020204" pitchFamily="34" charset="0"/>
                        <a:buNone/>
                        <a:tabLst>
                          <a:tab pos="457200" algn="l"/>
                        </a:tabLst>
                      </a:pPr>
                      <a:endParaRPr lang="en-US" sz="1800" b="1" baseline="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76280" marR="76280" marT="38140" marB="38140">
                    <a:cell3D prstMaterial="dkEdge">
                      <a:bevel/>
                      <a:lightRig rig="flood" dir="t"/>
                    </a:cell3D>
                  </a:tcPr>
                </a:tc>
                <a:extLst>
                  <a:ext uri="{0D108BD9-81ED-4DB2-BD59-A6C34878D82A}">
                    <a16:rowId xmlns:a16="http://schemas.microsoft.com/office/drawing/2014/main" xmlns="" val="10002"/>
                  </a:ext>
                </a:extLst>
              </a:tr>
            </a:tbl>
          </a:graphicData>
        </a:graphic>
      </p:graphicFrame>
      <p:sp>
        <p:nvSpPr>
          <p:cNvPr id="3" name="Date Placeholder 2"/>
          <p:cNvSpPr>
            <a:spLocks noGrp="1"/>
          </p:cNvSpPr>
          <p:nvPr>
            <p:ph type="dt" sz="half" idx="10"/>
          </p:nvPr>
        </p:nvSpPr>
        <p:spPr/>
        <p:txBody>
          <a:bodyPr/>
          <a:lstStyle/>
          <a:p>
            <a:r>
              <a:rPr lang="en-US" dirty="0"/>
              <a:t>1/31/2018</a:t>
            </a:r>
            <a:endParaRPr lang="en-IN" dirty="0"/>
          </a:p>
        </p:txBody>
      </p:sp>
    </p:spTree>
    <p:extLst>
      <p:ext uri="{BB962C8B-B14F-4D97-AF65-F5344CB8AC3E}">
        <p14:creationId xmlns:p14="http://schemas.microsoft.com/office/powerpoint/2010/main" xmlns="" val="3427599454"/>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fld id="{FC141632-C9AE-4F2E-9683-33F47002B0EE}" type="slidenum">
              <a:rPr lang="en-IN" smtClean="0"/>
              <a:pPr/>
              <a:t>74</a:t>
            </a:fld>
            <a:endParaRPr lang="en-IN" dirty="0"/>
          </a:p>
        </p:txBody>
      </p:sp>
      <p:graphicFrame>
        <p:nvGraphicFramePr>
          <p:cNvPr id="10" name="Table 9"/>
          <p:cNvGraphicFramePr>
            <a:graphicFrameLocks noGrp="1"/>
          </p:cNvGraphicFramePr>
          <p:nvPr>
            <p:extLst>
              <p:ext uri="{D42A27DB-BD31-4B8C-83A1-F6EECF244321}">
                <p14:modId xmlns:p14="http://schemas.microsoft.com/office/powerpoint/2010/main" xmlns="" val="952531782"/>
              </p:ext>
            </p:extLst>
          </p:nvPr>
        </p:nvGraphicFramePr>
        <p:xfrm>
          <a:off x="152400" y="381000"/>
          <a:ext cx="8839200" cy="5881424"/>
        </p:xfrm>
        <a:graphic>
          <a:graphicData uri="http://schemas.openxmlformats.org/drawingml/2006/table">
            <a:tbl>
              <a:tblPr firstRow="1" firstCol="1" bandRow="1">
                <a:tableStyleId>{3C2FFA5D-87B4-456A-9821-1D502468CF0F}</a:tableStyleId>
              </a:tblPr>
              <a:tblGrid>
                <a:gridCol w="3437466">
                  <a:extLst>
                    <a:ext uri="{9D8B030D-6E8A-4147-A177-3AD203B41FA5}">
                      <a16:colId xmlns:a16="http://schemas.microsoft.com/office/drawing/2014/main" xmlns="" val="20000"/>
                    </a:ext>
                  </a:extLst>
                </a:gridCol>
                <a:gridCol w="5401734">
                  <a:extLst>
                    <a:ext uri="{9D8B030D-6E8A-4147-A177-3AD203B41FA5}">
                      <a16:colId xmlns:a16="http://schemas.microsoft.com/office/drawing/2014/main" xmlns="" val="20001"/>
                    </a:ext>
                  </a:extLst>
                </a:gridCol>
              </a:tblGrid>
              <a:tr h="920513">
                <a:tc gridSpan="2">
                  <a:txBody>
                    <a:bodyPr/>
                    <a:lstStyle/>
                    <a:p>
                      <a:pPr marL="0" marR="0" algn="ctr">
                        <a:lnSpc>
                          <a:spcPct val="100000"/>
                        </a:lnSpc>
                        <a:spcBef>
                          <a:spcPts val="0"/>
                        </a:spcBef>
                        <a:spcAft>
                          <a:spcPts val="0"/>
                        </a:spcAft>
                      </a:pPr>
                      <a:r>
                        <a:rPr lang="en-US" sz="2400" u="sng" dirty="0">
                          <a:effectLst/>
                          <a:latin typeface="Tahoma" panose="020B0604030504040204" pitchFamily="34" charset="0"/>
                          <a:ea typeface="Tahoma" panose="020B0604030504040204" pitchFamily="34" charset="0"/>
                          <a:cs typeface="Tahoma" panose="020B0604030504040204" pitchFamily="34" charset="0"/>
                        </a:rPr>
                        <a:t>Shafting</a:t>
                      </a:r>
                      <a:r>
                        <a:rPr lang="en-US" sz="2400" u="sng" baseline="0" dirty="0">
                          <a:effectLst/>
                          <a:latin typeface="Tahoma" panose="020B0604030504040204" pitchFamily="34" charset="0"/>
                          <a:ea typeface="Tahoma" panose="020B0604030504040204" pitchFamily="34" charset="0"/>
                          <a:cs typeface="Tahoma" panose="020B0604030504040204" pitchFamily="34" charset="0"/>
                        </a:rPr>
                        <a:t> and Propellers</a:t>
                      </a:r>
                    </a:p>
                    <a:p>
                      <a:pPr marL="0" marR="0" algn="ctr">
                        <a:lnSpc>
                          <a:spcPct val="100000"/>
                        </a:lnSpc>
                        <a:spcBef>
                          <a:spcPts val="0"/>
                        </a:spcBef>
                        <a:spcAft>
                          <a:spcPts val="0"/>
                        </a:spcAft>
                      </a:pPr>
                      <a:endParaRPr lang="en-US" sz="2400" u="sng" dirty="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0000"/>
                        </a:lnSpc>
                        <a:spcBef>
                          <a:spcPts val="0"/>
                        </a:spcBef>
                        <a:spcAft>
                          <a:spcPts val="0"/>
                        </a:spcAft>
                      </a:pPr>
                      <a:r>
                        <a:rPr lang="en-US" sz="2000" u="sng" dirty="0">
                          <a:effectLst/>
                          <a:latin typeface="Tahoma" panose="020B0604030504040204" pitchFamily="34" charset="0"/>
                          <a:ea typeface="Tahoma" panose="020B0604030504040204" pitchFamily="34" charset="0"/>
                          <a:cs typeface="Tahoma" panose="020B0604030504040204" pitchFamily="34" charset="0"/>
                        </a:rPr>
                        <a:t>DME</a:t>
                      </a:r>
                      <a:endParaRPr lang="en-US" sz="2000" b="1" u="sng" dirty="0">
                        <a:effectLst/>
                        <a:latin typeface="Tahoma" panose="020B0604030504040204" pitchFamily="34" charset="0"/>
                        <a:ea typeface="Tahoma" panose="020B0604030504040204" pitchFamily="34" charset="0"/>
                        <a:cs typeface="Tahoma" panose="020B0604030504040204" pitchFamily="34" charset="0"/>
                      </a:endParaRPr>
                    </a:p>
                  </a:txBody>
                  <a:tcPr marL="76280" marR="76280" marT="38140" marB="38140" anchor="ctr">
                    <a:cell3D prstMaterial="dkEdge">
                      <a:bevel/>
                      <a:lightRig rig="flood" dir="t"/>
                    </a:cell3D>
                  </a:tcPr>
                </a:tc>
                <a:tc hMerge="1">
                  <a:txBody>
                    <a:bodyPr/>
                    <a:lstStyle/>
                    <a:p>
                      <a:pPr marL="0" marR="0" algn="ctr">
                        <a:lnSpc>
                          <a:spcPct val="85000"/>
                        </a:lnSpc>
                        <a:spcBef>
                          <a:spcPts val="0"/>
                        </a:spcBef>
                        <a:spcAft>
                          <a:spcPts val="0"/>
                        </a:spcAft>
                      </a:pPr>
                      <a:endParaRPr lang="en-US" sz="2000" dirty="0">
                        <a:effectLst/>
                        <a:latin typeface="+mn-lt"/>
                        <a:ea typeface="Calibri"/>
                        <a:cs typeface="Times New Roman"/>
                      </a:endParaRPr>
                    </a:p>
                  </a:txBody>
                  <a:tcPr marL="76280" marR="76280" marT="38140" marB="38140" anchor="ctr"/>
                </a:tc>
                <a:extLst>
                  <a:ext uri="{0D108BD9-81ED-4DB2-BD59-A6C34878D82A}">
                    <a16:rowId xmlns:a16="http://schemas.microsoft.com/office/drawing/2014/main" xmlns="" val="10000"/>
                  </a:ext>
                </a:extLst>
              </a:tr>
              <a:tr h="637301">
                <a:tc>
                  <a:txBody>
                    <a:bodyPr/>
                    <a:lstStyle/>
                    <a:p>
                      <a:pPr marL="0" marR="0" algn="ctr">
                        <a:lnSpc>
                          <a:spcPct val="100000"/>
                        </a:lnSpc>
                        <a:spcBef>
                          <a:spcPts val="0"/>
                        </a:spcBef>
                        <a:spcAft>
                          <a:spcPts val="0"/>
                        </a:spcAft>
                      </a:pPr>
                      <a:r>
                        <a:rPr lang="en-US" sz="2200" u="sng" dirty="0">
                          <a:solidFill>
                            <a:srgbClr val="FFFF00"/>
                          </a:solidFill>
                          <a:effectLst/>
                          <a:latin typeface="Tahoma" panose="020B0604030504040204" pitchFamily="34" charset="0"/>
                          <a:ea typeface="Tahoma" panose="020B0604030504040204" pitchFamily="34" charset="0"/>
                          <a:cs typeface="Tahoma" panose="020B0604030504040204" pitchFamily="34" charset="0"/>
                        </a:rPr>
                        <a:t>Scheme</a:t>
                      </a:r>
                    </a:p>
                    <a:p>
                      <a:pPr marL="0" marR="0" algn="ctr">
                        <a:lnSpc>
                          <a:spcPct val="100000"/>
                        </a:lnSpc>
                        <a:spcBef>
                          <a:spcPts val="0"/>
                        </a:spcBef>
                        <a:spcAft>
                          <a:spcPts val="0"/>
                        </a:spcAft>
                      </a:pPr>
                      <a:r>
                        <a:rPr lang="en-US" sz="2200" dirty="0">
                          <a:solidFill>
                            <a:srgbClr val="FFFF00"/>
                          </a:solidFill>
                          <a:effectLst/>
                          <a:latin typeface="Tahoma" panose="020B0604030504040204" pitchFamily="34" charset="0"/>
                          <a:ea typeface="Tahoma" panose="020B0604030504040204" pitchFamily="34" charset="0"/>
                          <a:cs typeface="Tahoma" panose="020B0604030504040204" pitchFamily="34" charset="0"/>
                        </a:rPr>
                        <a:t>(</a:t>
                      </a:r>
                      <a:r>
                        <a:rPr lang="en-US" sz="2200" dirty="0" err="1">
                          <a:solidFill>
                            <a:srgbClr val="FFFF00"/>
                          </a:solidFill>
                          <a:effectLst/>
                          <a:latin typeface="Tahoma" panose="020B0604030504040204" pitchFamily="34" charset="0"/>
                          <a:ea typeface="Tahoma" panose="020B0604030504040204" pitchFamily="34" charset="0"/>
                          <a:cs typeface="Tahoma" panose="020B0604030504040204" pitchFamily="34" charset="0"/>
                        </a:rPr>
                        <a:t>Qty</a:t>
                      </a:r>
                      <a:r>
                        <a:rPr lang="en-US" sz="2200" dirty="0">
                          <a:solidFill>
                            <a:srgbClr val="FFFF00"/>
                          </a:solidFill>
                          <a:effectLst/>
                          <a:latin typeface="Tahoma" panose="020B0604030504040204" pitchFamily="34" charset="0"/>
                          <a:ea typeface="Tahoma" panose="020B0604030504040204" pitchFamily="34" charset="0"/>
                          <a:cs typeface="Tahoma" panose="020B0604030504040204" pitchFamily="34" charset="0"/>
                        </a:rPr>
                        <a:t>/Cost/ Cat/ DAs)</a:t>
                      </a:r>
                      <a:endParaRPr lang="en-US" sz="2200" b="1"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L="76280" marR="76280" marT="38140" marB="38140" anchor="ctr">
                    <a:cell3D prstMaterial="dkEdge">
                      <a:bevel/>
                      <a:lightRig rig="flood" dir="t"/>
                    </a:cell3D>
                  </a:tcPr>
                </a:tc>
                <a:tc>
                  <a:txBody>
                    <a:bodyPr/>
                    <a:lstStyle/>
                    <a:p>
                      <a:pPr marL="0" marR="0" algn="ctr">
                        <a:lnSpc>
                          <a:spcPct val="100000"/>
                        </a:lnSpc>
                        <a:spcBef>
                          <a:spcPts val="0"/>
                        </a:spcBef>
                        <a:spcAft>
                          <a:spcPts val="0"/>
                        </a:spcAft>
                      </a:pPr>
                      <a:r>
                        <a:rPr lang="en-IN" sz="2200" b="1" u="sng" dirty="0">
                          <a:solidFill>
                            <a:srgbClr val="FFFF00"/>
                          </a:solidFill>
                          <a:effectLst/>
                          <a:latin typeface="Tahoma" panose="020B0604030504040204" pitchFamily="34" charset="0"/>
                          <a:ea typeface="Tahoma" panose="020B0604030504040204" pitchFamily="34" charset="0"/>
                          <a:cs typeface="Tahoma" panose="020B0604030504040204" pitchFamily="34" charset="0"/>
                        </a:rPr>
                        <a:t>Remarks</a:t>
                      </a:r>
                      <a:endParaRPr lang="en-US" sz="2200" b="1" u="sng"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L="76280" marR="76280" marT="38140" marB="38140" anchor="ctr">
                    <a:cell3D prstMaterial="dkEdge">
                      <a:bevel/>
                      <a:lightRig rig="flood" dir="t"/>
                    </a:cell3D>
                  </a:tcPr>
                </a:tc>
                <a:extLst>
                  <a:ext uri="{0D108BD9-81ED-4DB2-BD59-A6C34878D82A}">
                    <a16:rowId xmlns:a16="http://schemas.microsoft.com/office/drawing/2014/main" xmlns="" val="10001"/>
                  </a:ext>
                </a:extLst>
              </a:tr>
              <a:tr h="4021984">
                <a:tc>
                  <a:txBody>
                    <a:bodyPr/>
                    <a:lstStyle/>
                    <a:p>
                      <a:pPr marL="0" marR="0">
                        <a:lnSpc>
                          <a:spcPct val="100000"/>
                        </a:lnSpc>
                        <a:spcBef>
                          <a:spcPts val="0"/>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Proposed</a:t>
                      </a:r>
                      <a:r>
                        <a:rPr lang="en-US" sz="1800" baseline="0" dirty="0">
                          <a:effectLst/>
                          <a:latin typeface="Tahoma" panose="020B0604030504040204" pitchFamily="34" charset="0"/>
                          <a:ea typeface="Tahoma" panose="020B0604030504040204" pitchFamily="34" charset="0"/>
                          <a:cs typeface="Tahoma" panose="020B0604030504040204" pitchFamily="34" charset="0"/>
                        </a:rPr>
                        <a:t> </a:t>
                      </a:r>
                      <a:r>
                        <a:rPr lang="en-US" sz="1800" dirty="0">
                          <a:effectLst/>
                          <a:latin typeface="Tahoma" panose="020B0604030504040204" pitchFamily="34" charset="0"/>
                          <a:ea typeface="Tahoma" panose="020B0604030504040204" pitchFamily="34" charset="0"/>
                          <a:cs typeface="Tahoma" panose="020B0604030504040204" pitchFamily="34" charset="0"/>
                        </a:rPr>
                        <a:t>Cat	: Make I</a:t>
                      </a:r>
                    </a:p>
                    <a:p>
                      <a:pPr marL="0" marR="0">
                        <a:lnSpc>
                          <a:spcPct val="100000"/>
                        </a:lnSpc>
                        <a:spcBef>
                          <a:spcPts val="0"/>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Cost	:       Not Indicated</a:t>
                      </a:r>
                    </a:p>
                    <a:p>
                      <a:pPr marL="0" marR="0">
                        <a:lnSpc>
                          <a:spcPct val="100000"/>
                        </a:lnSpc>
                        <a:spcBef>
                          <a:spcPts val="0"/>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Qty	: 37 +</a:t>
                      </a:r>
                    </a:p>
                    <a:p>
                      <a:pPr marL="0" marR="0">
                        <a:lnSpc>
                          <a:spcPct val="100000"/>
                        </a:lnSpc>
                        <a:spcBef>
                          <a:spcPts val="0"/>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Power Range: 1.2-18 MW</a:t>
                      </a:r>
                    </a:p>
                    <a:p>
                      <a:pPr marL="0" marR="0">
                        <a:lnSpc>
                          <a:spcPct val="100000"/>
                        </a:lnSpc>
                        <a:spcBef>
                          <a:spcPts val="0"/>
                        </a:spcBef>
                        <a:spcAft>
                          <a:spcPts val="0"/>
                        </a:spcAft>
                      </a:pPr>
                      <a:endParaRPr lang="en-US" sz="1800" u="sng" dirty="0">
                        <a:effectLst/>
                        <a:latin typeface="Tahoma" panose="020B0604030504040204" pitchFamily="34" charset="0"/>
                        <a:ea typeface="Tahoma" panose="020B0604030504040204" pitchFamily="34" charset="0"/>
                        <a:cs typeface="Tahoma" panose="020B0604030504040204" pitchFamily="34" charset="0"/>
                      </a:endParaRPr>
                    </a:p>
                    <a:p>
                      <a:pPr marL="0" marR="0">
                        <a:lnSpc>
                          <a:spcPct val="100000"/>
                        </a:lnSpc>
                        <a:spcBef>
                          <a:spcPts val="0"/>
                        </a:spcBef>
                        <a:spcAft>
                          <a:spcPts val="0"/>
                        </a:spcAft>
                      </a:pPr>
                      <a:r>
                        <a:rPr lang="en-US" sz="1800" u="sng" dirty="0">
                          <a:effectLst/>
                          <a:latin typeface="Tahoma" panose="020B0604030504040204" pitchFamily="34" charset="0"/>
                          <a:ea typeface="Tahoma" panose="020B0604030504040204" pitchFamily="34" charset="0"/>
                          <a:cs typeface="Tahoma" panose="020B0604030504040204" pitchFamily="34" charset="0"/>
                        </a:rPr>
                        <a:t>DAs</a:t>
                      </a:r>
                    </a:p>
                    <a:p>
                      <a:pPr marL="0" marR="0">
                        <a:lnSpc>
                          <a:spcPct val="100000"/>
                        </a:lnSpc>
                        <a:spcBef>
                          <a:spcPts val="0"/>
                        </a:spcBef>
                        <a:spcAft>
                          <a:spcPts val="0"/>
                        </a:spcAft>
                      </a:pPr>
                      <a:endParaRPr lang="en-US" sz="1800" u="sng" dirty="0">
                        <a:effectLst/>
                        <a:latin typeface="Tahoma" panose="020B0604030504040204" pitchFamily="34" charset="0"/>
                        <a:ea typeface="Tahoma" panose="020B0604030504040204" pitchFamily="34" charset="0"/>
                        <a:cs typeface="Tahoma" panose="020B0604030504040204" pitchFamily="34" charset="0"/>
                      </a:endParaRPr>
                    </a:p>
                    <a:p>
                      <a:pPr marL="0" marR="0">
                        <a:lnSpc>
                          <a:spcPct val="100000"/>
                        </a:lnSpc>
                        <a:spcBef>
                          <a:spcPts val="0"/>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M/s </a:t>
                      </a:r>
                      <a:r>
                        <a:rPr lang="en-US" sz="1800" dirty="0" err="1">
                          <a:effectLst/>
                          <a:latin typeface="Tahoma" panose="020B0604030504040204" pitchFamily="34" charset="0"/>
                          <a:ea typeface="Tahoma" panose="020B0604030504040204" pitchFamily="34" charset="0"/>
                          <a:cs typeface="Tahoma" panose="020B0604030504040204" pitchFamily="34" charset="0"/>
                        </a:rPr>
                        <a:t>Fouress</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Engg</a:t>
                      </a:r>
                      <a:r>
                        <a:rPr lang="en-US" sz="1800" dirty="0">
                          <a:effectLst/>
                          <a:latin typeface="Tahoma" panose="020B0604030504040204" pitchFamily="34" charset="0"/>
                          <a:ea typeface="Tahoma" panose="020B0604030504040204" pitchFamily="34" charset="0"/>
                          <a:cs typeface="Tahoma" panose="020B0604030504040204" pitchFamily="34" charset="0"/>
                        </a:rPr>
                        <a:t> Ltd</a:t>
                      </a:r>
                    </a:p>
                    <a:p>
                      <a:pPr marL="0" marR="0">
                        <a:lnSpc>
                          <a:spcPct val="100000"/>
                        </a:lnSpc>
                        <a:spcBef>
                          <a:spcPts val="0"/>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M/s </a:t>
                      </a:r>
                      <a:r>
                        <a:rPr lang="en-US" sz="1800" dirty="0" err="1">
                          <a:effectLst/>
                          <a:latin typeface="Tahoma" panose="020B0604030504040204" pitchFamily="34" charset="0"/>
                          <a:ea typeface="Tahoma" panose="020B0604030504040204" pitchFamily="34" charset="0"/>
                          <a:cs typeface="Tahoma" panose="020B0604030504040204" pitchFamily="34" charset="0"/>
                        </a:rPr>
                        <a:t>Geeta</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Engg</a:t>
                      </a:r>
                      <a:r>
                        <a:rPr lang="en-US" sz="1800" dirty="0">
                          <a:effectLst/>
                          <a:latin typeface="Tahoma" panose="020B0604030504040204" pitchFamily="34" charset="0"/>
                          <a:ea typeface="Tahoma" panose="020B0604030504040204" pitchFamily="34" charset="0"/>
                          <a:cs typeface="Tahoma" panose="020B0604030504040204" pitchFamily="34" charset="0"/>
                        </a:rPr>
                        <a:t> Works</a:t>
                      </a:r>
                    </a:p>
                    <a:p>
                      <a:pPr marL="0" marR="0">
                        <a:lnSpc>
                          <a:spcPct val="100000"/>
                        </a:lnSpc>
                        <a:spcBef>
                          <a:spcPts val="0"/>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M/s HEC Ltd </a:t>
                      </a:r>
                    </a:p>
                    <a:p>
                      <a:pPr marL="0" marR="0">
                        <a:lnSpc>
                          <a:spcPct val="100000"/>
                        </a:lnSpc>
                        <a:spcBef>
                          <a:spcPts val="0"/>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M/s L&amp;T</a:t>
                      </a:r>
                    </a:p>
                    <a:p>
                      <a:pPr marL="0" marR="0">
                        <a:lnSpc>
                          <a:spcPct val="100000"/>
                        </a:lnSpc>
                        <a:spcBef>
                          <a:spcPts val="0"/>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M/s Bharat Forge</a:t>
                      </a:r>
                      <a:endParaRPr lang="en-US" sz="1800" b="1" dirty="0">
                        <a:effectLst/>
                        <a:latin typeface="Tahoma" panose="020B0604030504040204" pitchFamily="34" charset="0"/>
                        <a:ea typeface="Tahoma" panose="020B0604030504040204" pitchFamily="34" charset="0"/>
                        <a:cs typeface="Tahoma" panose="020B0604030504040204" pitchFamily="34" charset="0"/>
                      </a:endParaRPr>
                    </a:p>
                  </a:txBody>
                  <a:tcPr marL="76280" marR="76280" marT="38140" marB="38140">
                    <a:cell3D prstMaterial="dkEdge">
                      <a:bevel/>
                      <a:lightRig rig="flood" dir="t"/>
                    </a:cell3D>
                  </a:tcPr>
                </a:tc>
                <a:tc>
                  <a:txBody>
                    <a:bodyPr/>
                    <a:lstStyle/>
                    <a:p>
                      <a:pPr algn="just">
                        <a:buClr>
                          <a:srgbClr val="FFFF00"/>
                        </a:buClr>
                      </a:pPr>
                      <a:r>
                        <a:rPr lang="en-US" sz="1800" b="1" i="1" u="sng" dirty="0">
                          <a:solidFill>
                            <a:schemeClr val="tx1"/>
                          </a:solidFill>
                          <a:latin typeface="Arial" pitchFamily="34" charset="0"/>
                          <a:cs typeface="Arial" pitchFamily="34" charset="0"/>
                        </a:rPr>
                        <a:t>IN </a:t>
                      </a:r>
                      <a:r>
                        <a:rPr lang="en-US" sz="1800" b="1" i="0" u="sng" dirty="0">
                          <a:solidFill>
                            <a:schemeClr val="tx1"/>
                          </a:solidFill>
                          <a:latin typeface="Arial" pitchFamily="34" charset="0"/>
                          <a:cs typeface="Arial" pitchFamily="34" charset="0"/>
                        </a:rPr>
                        <a:t>REQUIREMENTS </a:t>
                      </a:r>
                    </a:p>
                    <a:p>
                      <a:pPr algn="just">
                        <a:buClr>
                          <a:srgbClr val="FFFF00"/>
                        </a:buClr>
                      </a:pPr>
                      <a:endParaRPr lang="en-US" sz="1800" dirty="0">
                        <a:solidFill>
                          <a:schemeClr val="tx1"/>
                        </a:solidFill>
                        <a:latin typeface="Arial" pitchFamily="34" charset="0"/>
                        <a:cs typeface="Arial" pitchFamily="34" charset="0"/>
                      </a:endParaRPr>
                    </a:p>
                    <a:p>
                      <a:pPr algn="just">
                        <a:buClr>
                          <a:srgbClr val="FFFF00"/>
                        </a:buClr>
                      </a:pPr>
                      <a:r>
                        <a:rPr lang="en-US" sz="1800" dirty="0">
                          <a:solidFill>
                            <a:schemeClr val="tx1"/>
                          </a:solidFill>
                          <a:latin typeface="Arial" pitchFamily="34" charset="0"/>
                          <a:cs typeface="Arial" pitchFamily="34" charset="0"/>
                        </a:rPr>
                        <a:t>All </a:t>
                      </a:r>
                      <a:r>
                        <a:rPr lang="en-US" sz="1800" dirty="0" err="1">
                          <a:solidFill>
                            <a:schemeClr val="tx1"/>
                          </a:solidFill>
                          <a:latin typeface="Arial" pitchFamily="34" charset="0"/>
                          <a:cs typeface="Arial" pitchFamily="34" charset="0"/>
                        </a:rPr>
                        <a:t>shaftlines</a:t>
                      </a:r>
                      <a:r>
                        <a:rPr lang="en-US" sz="1800" dirty="0">
                          <a:solidFill>
                            <a:schemeClr val="tx1"/>
                          </a:solidFill>
                          <a:latin typeface="Arial" pitchFamily="34" charset="0"/>
                          <a:cs typeface="Arial" pitchFamily="34" charset="0"/>
                        </a:rPr>
                        <a:t> and PSI of major warships imported; high acquisition and life cycle cost</a:t>
                      </a:r>
                    </a:p>
                    <a:p>
                      <a:pPr algn="just">
                        <a:buClr>
                          <a:srgbClr val="FFFF00"/>
                        </a:buClr>
                      </a:pPr>
                      <a:endParaRPr lang="en-US" sz="1800" dirty="0">
                        <a:solidFill>
                          <a:schemeClr val="tx1"/>
                        </a:solidFill>
                        <a:latin typeface="Arial" pitchFamily="34" charset="0"/>
                        <a:cs typeface="Arial" pitchFamily="34" charset="0"/>
                      </a:endParaRPr>
                    </a:p>
                    <a:p>
                      <a:pPr algn="just">
                        <a:buClr>
                          <a:srgbClr val="FFFF00"/>
                        </a:buClr>
                      </a:pPr>
                      <a:r>
                        <a:rPr lang="en-US" sz="1800" dirty="0">
                          <a:solidFill>
                            <a:schemeClr val="tx1"/>
                          </a:solidFill>
                          <a:latin typeface="Arial" pitchFamily="34" charset="0"/>
                          <a:cs typeface="Arial" pitchFamily="34" charset="0"/>
                        </a:rPr>
                        <a:t>Basic ‘know-how’ and capability available with the Industry for small crafts and barges</a:t>
                      </a:r>
                    </a:p>
                    <a:p>
                      <a:pPr algn="just">
                        <a:buClr>
                          <a:srgbClr val="FFFF00"/>
                        </a:buClr>
                      </a:pPr>
                      <a:endParaRPr lang="en-US" sz="1800" dirty="0">
                        <a:solidFill>
                          <a:schemeClr val="tx1"/>
                        </a:solidFill>
                        <a:latin typeface="Arial" pitchFamily="34" charset="0"/>
                        <a:cs typeface="Arial" pitchFamily="34" charset="0"/>
                      </a:endParaRPr>
                    </a:p>
                    <a:p>
                      <a:pPr algn="just">
                        <a:buClr>
                          <a:srgbClr val="FFFF00"/>
                        </a:buClr>
                      </a:pPr>
                      <a:r>
                        <a:rPr lang="en-US" sz="1800" dirty="0">
                          <a:solidFill>
                            <a:schemeClr val="tx1"/>
                          </a:solidFill>
                          <a:latin typeface="Arial" pitchFamily="34" charset="0"/>
                          <a:cs typeface="Arial" pitchFamily="34" charset="0"/>
                        </a:rPr>
                        <a:t>Development of indigenous capability – a major boost  to ‘self- reliance’ and ‘development capability</a:t>
                      </a:r>
                    </a:p>
                  </a:txBody>
                  <a:tcPr marL="76280" marR="76280" marT="38140" marB="38140">
                    <a:cell3D prstMaterial="dkEdge">
                      <a:bevel/>
                      <a:lightRig rig="flood" dir="t"/>
                    </a:cell3D>
                  </a:tcPr>
                </a:tc>
                <a:extLst>
                  <a:ext uri="{0D108BD9-81ED-4DB2-BD59-A6C34878D82A}">
                    <a16:rowId xmlns:a16="http://schemas.microsoft.com/office/drawing/2014/main" xmlns="" val="10002"/>
                  </a:ext>
                </a:extLst>
              </a:tr>
            </a:tbl>
          </a:graphicData>
        </a:graphic>
      </p:graphicFrame>
      <p:sp>
        <p:nvSpPr>
          <p:cNvPr id="3" name="Date Placeholder 2"/>
          <p:cNvSpPr>
            <a:spLocks noGrp="1"/>
          </p:cNvSpPr>
          <p:nvPr>
            <p:ph type="dt" sz="half" idx="10"/>
          </p:nvPr>
        </p:nvSpPr>
        <p:spPr/>
        <p:txBody>
          <a:bodyPr/>
          <a:lstStyle/>
          <a:p>
            <a:r>
              <a:rPr lang="en-US" dirty="0"/>
              <a:t>1/31/2018</a:t>
            </a:r>
            <a:endParaRPr lang="en-IN" dirty="0"/>
          </a:p>
        </p:txBody>
      </p:sp>
    </p:spTree>
    <p:extLst>
      <p:ext uri="{BB962C8B-B14F-4D97-AF65-F5344CB8AC3E}">
        <p14:creationId xmlns:p14="http://schemas.microsoft.com/office/powerpoint/2010/main" xmlns="" val="1008011430"/>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t>1/31/2018</a:t>
            </a:r>
            <a:endParaRPr lang="en-IN" dirty="0"/>
          </a:p>
        </p:txBody>
      </p:sp>
      <p:sp>
        <p:nvSpPr>
          <p:cNvPr id="5" name="Slide Number Placeholder 4"/>
          <p:cNvSpPr>
            <a:spLocks noGrp="1"/>
          </p:cNvSpPr>
          <p:nvPr>
            <p:ph type="sldNum" sz="quarter" idx="12"/>
          </p:nvPr>
        </p:nvSpPr>
        <p:spPr/>
        <p:txBody>
          <a:bodyPr/>
          <a:lstStyle/>
          <a:p>
            <a:fld id="{FC141632-C9AE-4F2E-9683-33F47002B0EE}" type="slidenum">
              <a:rPr lang="en-IN" smtClean="0"/>
              <a:pPr/>
              <a:t>75</a:t>
            </a:fld>
            <a:endParaRPr lang="en-IN" dirty="0"/>
          </a:p>
        </p:txBody>
      </p:sp>
      <p:graphicFrame>
        <p:nvGraphicFramePr>
          <p:cNvPr id="7" name="Table 6"/>
          <p:cNvGraphicFramePr>
            <a:graphicFrameLocks noGrp="1"/>
          </p:cNvGraphicFramePr>
          <p:nvPr>
            <p:extLst>
              <p:ext uri="{D42A27DB-BD31-4B8C-83A1-F6EECF244321}">
                <p14:modId xmlns:p14="http://schemas.microsoft.com/office/powerpoint/2010/main" xmlns="" val="1601392193"/>
              </p:ext>
            </p:extLst>
          </p:nvPr>
        </p:nvGraphicFramePr>
        <p:xfrm>
          <a:off x="304800" y="1828800"/>
          <a:ext cx="8686800" cy="411480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xmlns="" val="20000"/>
                    </a:ext>
                  </a:extLst>
                </a:gridCol>
                <a:gridCol w="6096000">
                  <a:extLst>
                    <a:ext uri="{9D8B030D-6E8A-4147-A177-3AD203B41FA5}">
                      <a16:colId xmlns:a16="http://schemas.microsoft.com/office/drawing/2014/main" xmlns="" val="20001"/>
                    </a:ext>
                  </a:extLst>
                </a:gridCol>
              </a:tblGrid>
              <a:tr h="370840">
                <a:tc>
                  <a:txBody>
                    <a:bodyPr/>
                    <a:lstStyle/>
                    <a:p>
                      <a:r>
                        <a:rPr lang="en-US" sz="2400" dirty="0" err="1"/>
                        <a:t>Qty</a:t>
                      </a:r>
                      <a:endParaRPr lang="en-US" sz="2400" dirty="0"/>
                    </a:p>
                  </a:txBody>
                  <a:tcPr/>
                </a:tc>
                <a:tc>
                  <a:txBody>
                    <a:bodyPr/>
                    <a:lstStyle/>
                    <a:p>
                      <a:r>
                        <a:rPr lang="en-US" sz="2000" dirty="0"/>
                        <a:t>200</a:t>
                      </a:r>
                      <a:r>
                        <a:rPr lang="en-US" sz="2000" baseline="0" dirty="0"/>
                        <a:t> +</a:t>
                      </a:r>
                      <a:endParaRPr lang="en-US" sz="2000" dirty="0"/>
                    </a:p>
                  </a:txBody>
                  <a:tcPr/>
                </a:tc>
                <a:extLst>
                  <a:ext uri="{0D108BD9-81ED-4DB2-BD59-A6C34878D82A}">
                    <a16:rowId xmlns:a16="http://schemas.microsoft.com/office/drawing/2014/main" xmlns="" val="10000"/>
                  </a:ext>
                </a:extLst>
              </a:tr>
              <a:tr h="370840">
                <a:tc>
                  <a:txBody>
                    <a:bodyPr/>
                    <a:lstStyle/>
                    <a:p>
                      <a:r>
                        <a:rPr lang="en-US" sz="2400" b="1" dirty="0" err="1"/>
                        <a:t>Approx</a:t>
                      </a:r>
                      <a:r>
                        <a:rPr lang="en-US" sz="2400" b="1" dirty="0"/>
                        <a:t> Cost</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baseline="0" dirty="0"/>
                        <a:t>(to be ascertained during Industry interaction/Feasibility Studies)</a:t>
                      </a:r>
                      <a:endParaRPr lang="en-US" sz="2400" b="1" dirty="0"/>
                    </a:p>
                  </a:txBody>
                  <a:tcPr/>
                </a:tc>
                <a:extLst>
                  <a:ext uri="{0D108BD9-81ED-4DB2-BD59-A6C34878D82A}">
                    <a16:rowId xmlns:a16="http://schemas.microsoft.com/office/drawing/2014/main" xmlns="" val="10001"/>
                  </a:ext>
                </a:extLst>
              </a:tr>
              <a:tr h="370840">
                <a:tc>
                  <a:txBody>
                    <a:bodyPr/>
                    <a:lstStyle/>
                    <a:p>
                      <a:r>
                        <a:rPr lang="en-US" sz="2400" b="1" dirty="0"/>
                        <a:t>Proposed Category</a:t>
                      </a:r>
                    </a:p>
                  </a:txBody>
                  <a:tcPr/>
                </a:tc>
                <a:tc>
                  <a:txBody>
                    <a:bodyPr/>
                    <a:lstStyle/>
                    <a:p>
                      <a:r>
                        <a:rPr lang="en-US" b="1" dirty="0"/>
                        <a:t>   </a:t>
                      </a:r>
                      <a:r>
                        <a:rPr lang="en-US" sz="2400" b="1" dirty="0"/>
                        <a:t>Make II</a:t>
                      </a:r>
                    </a:p>
                  </a:txBody>
                  <a:tcPr/>
                </a:tc>
                <a:extLst>
                  <a:ext uri="{0D108BD9-81ED-4DB2-BD59-A6C34878D82A}">
                    <a16:rowId xmlns:a16="http://schemas.microsoft.com/office/drawing/2014/main" xmlns="" val="10002"/>
                  </a:ext>
                </a:extLst>
              </a:tr>
              <a:tr h="370840">
                <a:tc>
                  <a:txBody>
                    <a:bodyPr/>
                    <a:lstStyle/>
                    <a:p>
                      <a:r>
                        <a:rPr lang="en-US" sz="2400" b="1" dirty="0"/>
                        <a:t>Background</a:t>
                      </a:r>
                    </a:p>
                  </a:txBody>
                  <a:tcPr/>
                </a:tc>
                <a:tc>
                  <a:txBody>
                    <a:bodyPr/>
                    <a:lstStyle/>
                    <a:p>
                      <a:pPr marL="0" indent="0">
                        <a:buFontTx/>
                        <a:buChar char="-"/>
                      </a:pPr>
                      <a:r>
                        <a:rPr lang="en-US" sz="2400" dirty="0">
                          <a:solidFill>
                            <a:schemeClr val="tx1"/>
                          </a:solidFill>
                        </a:rPr>
                        <a:t>  Hybrid Propulsion System combining</a:t>
                      </a:r>
                      <a:r>
                        <a:rPr lang="en-US" sz="2400" baseline="0" dirty="0">
                          <a:solidFill>
                            <a:schemeClr val="tx1"/>
                          </a:solidFill>
                        </a:rPr>
                        <a:t> Conventional screw propellers and water jets</a:t>
                      </a:r>
                      <a:endParaRPr lang="en-US" dirty="0"/>
                    </a:p>
                  </a:txBody>
                  <a:tcPr/>
                </a:tc>
                <a:extLst>
                  <a:ext uri="{0D108BD9-81ED-4DB2-BD59-A6C34878D82A}">
                    <a16:rowId xmlns:a16="http://schemas.microsoft.com/office/drawing/2014/main" xmlns="" val="10003"/>
                  </a:ext>
                </a:extLst>
              </a:tr>
              <a:tr h="370840">
                <a:tc>
                  <a:txBody>
                    <a:bodyPr/>
                    <a:lstStyle/>
                    <a:p>
                      <a:r>
                        <a:rPr lang="en-US" sz="2400" b="1" dirty="0"/>
                        <a:t>Technological Challenges</a:t>
                      </a:r>
                      <a:endParaRPr lang="en-US" sz="2400" dirty="0"/>
                    </a:p>
                  </a:txBody>
                  <a:tcPr/>
                </a:tc>
                <a:tc>
                  <a:txBody>
                    <a:bodyPr/>
                    <a:lstStyle/>
                    <a:p>
                      <a:pPr marL="0" indent="0">
                        <a:buFontTx/>
                        <a:buChar char="-"/>
                      </a:pPr>
                      <a:r>
                        <a:rPr lang="en-US" sz="2400" b="0" dirty="0"/>
                        <a:t>  Design incorporate</a:t>
                      </a:r>
                      <a:r>
                        <a:rPr lang="en-US" sz="2400" b="0" baseline="0" dirty="0"/>
                        <a:t> a stator in order to redirect the rotor. </a:t>
                      </a:r>
                    </a:p>
                    <a:p>
                      <a:pPr marL="0" indent="0">
                        <a:buFontTx/>
                        <a:buChar char="-"/>
                      </a:pPr>
                      <a:r>
                        <a:rPr lang="en-US" sz="2400" b="0" baseline="0" dirty="0"/>
                        <a:t>  Screw propeller swirl.</a:t>
                      </a:r>
                    </a:p>
                    <a:p>
                      <a:pPr marL="0" indent="0">
                        <a:buFontTx/>
                        <a:buChar char="-"/>
                      </a:pPr>
                      <a:r>
                        <a:rPr lang="en-US" sz="2400" b="0" baseline="0" dirty="0"/>
                        <a:t>  The impeller is enclosed within the nozzle.</a:t>
                      </a:r>
                      <a:endParaRPr lang="en-US" sz="2400" b="0" dirty="0"/>
                    </a:p>
                  </a:txBody>
                  <a:tcPr/>
                </a:tc>
                <a:extLst>
                  <a:ext uri="{0D108BD9-81ED-4DB2-BD59-A6C34878D82A}">
                    <a16:rowId xmlns:a16="http://schemas.microsoft.com/office/drawing/2014/main" xmlns="" val="10004"/>
                  </a:ext>
                </a:extLst>
              </a:tr>
            </a:tbl>
          </a:graphicData>
        </a:graphic>
      </p:graphicFrame>
      <p:sp>
        <p:nvSpPr>
          <p:cNvPr id="8" name="Title 1"/>
          <p:cNvSpPr>
            <a:spLocks noGrp="1"/>
          </p:cNvSpPr>
          <p:nvPr>
            <p:ph type="title"/>
          </p:nvPr>
        </p:nvSpPr>
        <p:spPr>
          <a:xfrm>
            <a:off x="0" y="76200"/>
            <a:ext cx="9144000" cy="1143000"/>
          </a:xfrm>
        </p:spPr>
        <p:txBody>
          <a:bodyPr>
            <a:normAutofit fontScale="90000"/>
          </a:bodyPr>
          <a:lstStyle/>
          <a:p>
            <a:pPr>
              <a:lnSpc>
                <a:spcPct val="150000"/>
              </a:lnSpc>
            </a:pPr>
            <a:r>
              <a:rPr lang="en-US" sz="4000" b="1" u="sng" dirty="0">
                <a:solidFill>
                  <a:srgbClr val="FFFF00"/>
                </a:solidFill>
              </a:rPr>
              <a:t>Low Noise Waterjets for Surface Platforms</a:t>
            </a:r>
            <a:r>
              <a:rPr lang="en-US" b="1" u="sng" dirty="0">
                <a:solidFill>
                  <a:srgbClr val="FFFF00"/>
                </a:solidFill>
              </a:rPr>
              <a:t/>
            </a:r>
            <a:br>
              <a:rPr lang="en-US" b="1" u="sng" dirty="0">
                <a:solidFill>
                  <a:srgbClr val="FFFF00"/>
                </a:solidFill>
              </a:rPr>
            </a:br>
            <a:r>
              <a:rPr lang="en-US" sz="2700" b="1" u="sng" dirty="0">
                <a:solidFill>
                  <a:srgbClr val="FFFF00"/>
                </a:solidFill>
              </a:rPr>
              <a:t>DME</a:t>
            </a:r>
          </a:p>
        </p:txBody>
      </p:sp>
    </p:spTree>
    <p:extLst>
      <p:ext uri="{BB962C8B-B14F-4D97-AF65-F5344CB8AC3E}">
        <p14:creationId xmlns:p14="http://schemas.microsoft.com/office/powerpoint/2010/main" xmlns="" val="4136498977"/>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2" name="Diagram 11"/>
          <p:cNvGraphicFramePr/>
          <p:nvPr>
            <p:extLst>
              <p:ext uri="{D42A27DB-BD31-4B8C-83A1-F6EECF244321}">
                <p14:modId xmlns:p14="http://schemas.microsoft.com/office/powerpoint/2010/main" xmlns="" val="723508135"/>
              </p:ext>
            </p:extLst>
          </p:nvPr>
        </p:nvGraphicFramePr>
        <p:xfrm>
          <a:off x="990600" y="108332"/>
          <a:ext cx="7315200" cy="91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342900" y="1219202"/>
            <a:ext cx="8610600" cy="5663089"/>
          </a:xfrm>
          <a:prstGeom prst="rect">
            <a:avLst/>
          </a:prstGeom>
        </p:spPr>
        <p:txBody>
          <a:bodyPr wrap="square">
            <a:spAutoFit/>
          </a:bodyPr>
          <a:lstStyle/>
          <a:p>
            <a:pPr algn="just">
              <a:spcAft>
                <a:spcPts val="1200"/>
              </a:spcAft>
              <a:defRPr/>
            </a:pPr>
            <a:r>
              <a:rPr lang="en-GB" sz="2400" b="1" u="sng" dirty="0">
                <a:solidFill>
                  <a:srgbClr val="FFFF00"/>
                </a:solidFill>
                <a:latin typeface="Arial" panose="020B0604020202020204" pitchFamily="34" charset="0"/>
                <a:ea typeface="Tahoma" pitchFamily="34" charset="0"/>
                <a:cs typeface="Arial" panose="020B0604020202020204" pitchFamily="34" charset="0"/>
              </a:rPr>
              <a:t>Brief Specification</a:t>
            </a:r>
            <a:r>
              <a:rPr lang="en-GB" sz="2400" b="1" dirty="0">
                <a:solidFill>
                  <a:srgbClr val="FFFF00"/>
                </a:solidFill>
                <a:latin typeface="Arial" panose="020B0604020202020204" pitchFamily="34" charset="0"/>
                <a:ea typeface="Tahoma" pitchFamily="34" charset="0"/>
                <a:cs typeface="Arial" panose="020B0604020202020204" pitchFamily="34" charset="0"/>
              </a:rPr>
              <a:t> :</a:t>
            </a:r>
            <a:r>
              <a:rPr lang="en-GB" sz="2400" dirty="0">
                <a:solidFill>
                  <a:srgbClr val="00FFFF"/>
                </a:solidFill>
                <a:latin typeface="Arial" panose="020B0604020202020204" pitchFamily="34" charset="0"/>
                <a:ea typeface="Tahoma" pitchFamily="34" charset="0"/>
                <a:cs typeface="Arial" panose="020B0604020202020204" pitchFamily="34" charset="0"/>
              </a:rPr>
              <a:t>	</a:t>
            </a:r>
            <a:r>
              <a:rPr lang="en-US" sz="2400" dirty="0">
                <a:solidFill>
                  <a:schemeClr val="bg1"/>
                </a:solidFill>
                <a:latin typeface="Arial" panose="020B0604020202020204" pitchFamily="34" charset="0"/>
                <a:ea typeface="Tahoma" pitchFamily="34" charset="0"/>
                <a:cs typeface="Arial" panose="020B0604020202020204" pitchFamily="34" charset="0"/>
              </a:rPr>
              <a:t>The Downlink of RPA displays the data output from airborne sensors that are encrypted at the aircraft and transmitted to ground control station.</a:t>
            </a:r>
            <a:r>
              <a:rPr lang="en-US" sz="2400" dirty="0">
                <a:solidFill>
                  <a:srgbClr val="00FFFF"/>
                </a:solidFill>
                <a:latin typeface="Arial" panose="020B0604020202020204" pitchFamily="34" charset="0"/>
                <a:ea typeface="Tahoma" pitchFamily="34" charset="0"/>
                <a:cs typeface="Arial" panose="020B0604020202020204" pitchFamily="34" charset="0"/>
              </a:rPr>
              <a:t> </a:t>
            </a:r>
            <a:r>
              <a:rPr lang="en-US" sz="2400" b="1" i="1" dirty="0">
                <a:solidFill>
                  <a:schemeClr val="bg1"/>
                </a:solidFill>
                <a:latin typeface="Arial" panose="020B0604020202020204" pitchFamily="34" charset="0"/>
                <a:ea typeface="Tahoma" pitchFamily="34" charset="0"/>
                <a:cs typeface="Arial" panose="020B0604020202020204" pitchFamily="34" charset="0"/>
              </a:rPr>
              <a:t>It is proposed to develop a portable downlink receiver which should be able to receive, decrypt and display the data</a:t>
            </a:r>
            <a:r>
              <a:rPr lang="en-US" sz="2400" b="1" i="1" dirty="0">
                <a:solidFill>
                  <a:schemeClr val="accent6">
                    <a:lumMod val="75000"/>
                  </a:schemeClr>
                </a:solidFill>
                <a:latin typeface="Arial" panose="020B0604020202020204" pitchFamily="34" charset="0"/>
                <a:ea typeface="Tahoma" pitchFamily="34" charset="0"/>
                <a:cs typeface="Arial" panose="020B0604020202020204" pitchFamily="34" charset="0"/>
              </a:rPr>
              <a:t>. </a:t>
            </a:r>
          </a:p>
          <a:p>
            <a:pPr algn="just">
              <a:spcBef>
                <a:spcPts val="1200"/>
              </a:spcBef>
              <a:spcAft>
                <a:spcPts val="1200"/>
              </a:spcAft>
              <a:defRPr/>
            </a:pPr>
            <a:r>
              <a:rPr lang="en-IN" sz="2400" b="1" u="sng" dirty="0">
                <a:solidFill>
                  <a:srgbClr val="FFFF00"/>
                </a:solidFill>
                <a:latin typeface="Arial" panose="020B0604020202020204" pitchFamily="34" charset="0"/>
                <a:cs typeface="Arial" panose="020B0604020202020204" pitchFamily="34" charset="0"/>
              </a:rPr>
              <a:t>Projected Time Frame</a:t>
            </a:r>
            <a:r>
              <a:rPr lang="en-IN" sz="2400" b="1" dirty="0">
                <a:solidFill>
                  <a:srgbClr val="FFFF00"/>
                </a:solidFill>
                <a:latin typeface="Arial" panose="020B0604020202020204" pitchFamily="34" charset="0"/>
                <a:cs typeface="Arial" panose="020B0604020202020204" pitchFamily="34" charset="0"/>
              </a:rPr>
              <a:t> :	</a:t>
            </a:r>
            <a:r>
              <a:rPr lang="en-IN" sz="2400" dirty="0">
                <a:solidFill>
                  <a:schemeClr val="bg1"/>
                </a:solidFill>
                <a:latin typeface="Arial" panose="020B0604020202020204" pitchFamily="34" charset="0"/>
                <a:cs typeface="Arial" panose="020B0604020202020204" pitchFamily="34" charset="0"/>
              </a:rPr>
              <a:t>Five  years</a:t>
            </a:r>
          </a:p>
          <a:p>
            <a:pPr algn="just">
              <a:spcBef>
                <a:spcPts val="1200"/>
              </a:spcBef>
              <a:spcAft>
                <a:spcPts val="1200"/>
              </a:spcAft>
              <a:defRPr/>
            </a:pPr>
            <a:r>
              <a:rPr lang="en-IN" sz="2400" b="1" u="sng" dirty="0">
                <a:solidFill>
                  <a:srgbClr val="FFFF00"/>
                </a:solidFill>
                <a:latin typeface="Arial" panose="020B0604020202020204" pitchFamily="34" charset="0"/>
                <a:cs typeface="Arial" panose="020B0604020202020204" pitchFamily="34" charset="0"/>
              </a:rPr>
              <a:t>Technology</a:t>
            </a:r>
            <a:r>
              <a:rPr lang="en-IN" sz="2400" b="1" dirty="0">
                <a:solidFill>
                  <a:srgbClr val="FFFF00"/>
                </a:solidFill>
                <a:latin typeface="Arial" panose="020B0604020202020204" pitchFamily="34" charset="0"/>
                <a:cs typeface="Arial" panose="020B0604020202020204" pitchFamily="34" charset="0"/>
              </a:rPr>
              <a:t> :	</a:t>
            </a:r>
            <a:r>
              <a:rPr lang="en-IN" sz="2400" dirty="0">
                <a:solidFill>
                  <a:schemeClr val="bg1"/>
                </a:solidFill>
                <a:latin typeface="Arial" panose="020B0604020202020204" pitchFamily="34" charset="0"/>
                <a:cs typeface="Arial" panose="020B0604020202020204" pitchFamily="34" charset="0"/>
              </a:rPr>
              <a:t>Data link technology (Spread Spectrum, 				Encryption and Decryption)</a:t>
            </a:r>
            <a:endParaRPr lang="en-US" sz="2400" dirty="0">
              <a:solidFill>
                <a:schemeClr val="bg1"/>
              </a:solidFill>
              <a:latin typeface="Arial" panose="020B0604020202020204" pitchFamily="34" charset="0"/>
              <a:cs typeface="Arial" panose="020B0604020202020204" pitchFamily="34" charset="0"/>
            </a:endParaRPr>
          </a:p>
          <a:p>
            <a:pPr algn="just">
              <a:spcAft>
                <a:spcPts val="0"/>
              </a:spcAft>
              <a:defRPr/>
            </a:pPr>
            <a:r>
              <a:rPr lang="en-US" sz="2400" b="1" u="sng" dirty="0">
                <a:solidFill>
                  <a:srgbClr val="FFFF00"/>
                </a:solidFill>
                <a:latin typeface="Arial" panose="020B0604020202020204" pitchFamily="34" charset="0"/>
                <a:cs typeface="Arial" panose="020B0604020202020204" pitchFamily="34" charset="0"/>
              </a:rPr>
              <a:t>Tentative Quantity to be procured</a:t>
            </a:r>
            <a:r>
              <a:rPr lang="en-US" sz="2400" b="1" dirty="0">
                <a:solidFill>
                  <a:srgbClr val="FFFF00"/>
                </a:solidFill>
                <a:latin typeface="Arial" panose="020B0604020202020204" pitchFamily="34" charset="0"/>
                <a:cs typeface="Arial" panose="020B0604020202020204" pitchFamily="34" charset="0"/>
              </a:rPr>
              <a:t> : 	</a:t>
            </a:r>
            <a:r>
              <a:rPr lang="en-US" sz="2400" dirty="0">
                <a:solidFill>
                  <a:schemeClr val="bg1"/>
                </a:solidFill>
                <a:latin typeface="Arial" panose="020B0604020202020204" pitchFamily="34" charset="0"/>
                <a:ea typeface="Calibri" panose="020F0502020204030204" pitchFamily="34" charset="0"/>
              </a:rPr>
              <a:t>Above 06</a:t>
            </a:r>
          </a:p>
          <a:p>
            <a:pPr algn="just">
              <a:spcAft>
                <a:spcPts val="0"/>
              </a:spcAft>
              <a:defRPr/>
            </a:pPr>
            <a:endParaRPr lang="en-US" sz="2400" b="1" dirty="0">
              <a:solidFill>
                <a:schemeClr val="bg1"/>
              </a:solidFill>
              <a:latin typeface="Arial" panose="020B0604020202020204" pitchFamily="34" charset="0"/>
              <a:cs typeface="Arial" panose="020B0604020202020204" pitchFamily="34" charset="0"/>
            </a:endParaRPr>
          </a:p>
          <a:p>
            <a:pPr algn="just">
              <a:spcAft>
                <a:spcPts val="0"/>
              </a:spcAft>
              <a:defRPr/>
            </a:pPr>
            <a:r>
              <a:rPr lang="en-US" sz="2400" b="1" u="sng" dirty="0">
                <a:solidFill>
                  <a:srgbClr val="FFFF00"/>
                </a:solidFill>
                <a:latin typeface="Arial" panose="020B0604020202020204" pitchFamily="34" charset="0"/>
                <a:cs typeface="Arial" panose="020B0604020202020204" pitchFamily="34" charset="0"/>
              </a:rPr>
              <a:t>Tentative Timeline for Induction</a:t>
            </a:r>
            <a:r>
              <a:rPr lang="en-US" sz="2400" b="1" dirty="0">
                <a:solidFill>
                  <a:srgbClr val="FFFF00"/>
                </a:solidFill>
                <a:latin typeface="Arial" panose="020B0604020202020204" pitchFamily="34" charset="0"/>
                <a:cs typeface="Arial" panose="020B0604020202020204" pitchFamily="34" charset="0"/>
              </a:rPr>
              <a:t> : 	</a:t>
            </a:r>
            <a:r>
              <a:rPr lang="en-US" sz="2400" dirty="0">
                <a:solidFill>
                  <a:schemeClr val="bg1"/>
                </a:solidFill>
                <a:latin typeface="Arial" panose="020B0604020202020204" pitchFamily="34" charset="0"/>
                <a:ea typeface="Calibri" panose="020F0502020204030204" pitchFamily="34" charset="0"/>
              </a:rPr>
              <a:t>2019 – 24</a:t>
            </a:r>
          </a:p>
          <a:p>
            <a:pPr algn="just">
              <a:spcAft>
                <a:spcPts val="0"/>
              </a:spcAft>
              <a:defRPr/>
            </a:pPr>
            <a:endParaRPr lang="en-US" sz="2400" dirty="0">
              <a:solidFill>
                <a:schemeClr val="bg1"/>
              </a:solidFill>
              <a:latin typeface="Arial" panose="020B0604020202020204" pitchFamily="34" charset="0"/>
              <a:ea typeface="Calibri" panose="020F0502020204030204" pitchFamily="34" charset="0"/>
            </a:endParaRPr>
          </a:p>
          <a:p>
            <a:pPr algn="just">
              <a:spcAft>
                <a:spcPts val="0"/>
              </a:spcAft>
              <a:defRPr/>
            </a:pPr>
            <a:endParaRPr lang="en-US" sz="2400" dirty="0">
              <a:solidFill>
                <a:schemeClr val="bg1"/>
              </a:solidFill>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xmlns="" val="2810727249"/>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2" name="Diagram 11"/>
          <p:cNvGraphicFramePr/>
          <p:nvPr>
            <p:extLst>
              <p:ext uri="{D42A27DB-BD31-4B8C-83A1-F6EECF244321}">
                <p14:modId xmlns:p14="http://schemas.microsoft.com/office/powerpoint/2010/main" xmlns="" val="1035198385"/>
              </p:ext>
            </p:extLst>
          </p:nvPr>
        </p:nvGraphicFramePr>
        <p:xfrm>
          <a:off x="990600" y="108332"/>
          <a:ext cx="7315200" cy="91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224080" y="1524000"/>
            <a:ext cx="8610600" cy="5170646"/>
          </a:xfrm>
          <a:prstGeom prst="rect">
            <a:avLst/>
          </a:prstGeom>
        </p:spPr>
        <p:txBody>
          <a:bodyPr wrap="square">
            <a:spAutoFit/>
          </a:bodyPr>
          <a:lstStyle/>
          <a:p>
            <a:pPr algn="just">
              <a:spcAft>
                <a:spcPts val="1200"/>
              </a:spcAft>
              <a:defRPr/>
            </a:pPr>
            <a:r>
              <a:rPr lang="en-GB" sz="2400" b="1" u="sng" dirty="0">
                <a:solidFill>
                  <a:srgbClr val="FFFF00"/>
                </a:solidFill>
                <a:latin typeface="Arial" panose="020B0604020202020204" pitchFamily="34" charset="0"/>
                <a:ea typeface="Tahoma" pitchFamily="34" charset="0"/>
                <a:cs typeface="Arial" panose="020B0604020202020204" pitchFamily="34" charset="0"/>
              </a:rPr>
              <a:t>Brief Specification</a:t>
            </a:r>
            <a:r>
              <a:rPr lang="en-GB" sz="2400" b="1" dirty="0">
                <a:solidFill>
                  <a:srgbClr val="FFFF00"/>
                </a:solidFill>
                <a:latin typeface="Arial" panose="020B0604020202020204" pitchFamily="34" charset="0"/>
                <a:ea typeface="Tahoma" pitchFamily="34" charset="0"/>
                <a:cs typeface="Arial" panose="020B0604020202020204" pitchFamily="34" charset="0"/>
              </a:rPr>
              <a:t> :</a:t>
            </a:r>
            <a:r>
              <a:rPr lang="en-GB" sz="2400" dirty="0">
                <a:solidFill>
                  <a:srgbClr val="00FFFF"/>
                </a:solidFill>
                <a:latin typeface="Arial" panose="020B0604020202020204" pitchFamily="34" charset="0"/>
                <a:ea typeface="Tahoma" pitchFamily="34" charset="0"/>
                <a:cs typeface="Arial" panose="020B0604020202020204" pitchFamily="34" charset="0"/>
              </a:rPr>
              <a:t>	</a:t>
            </a:r>
            <a:r>
              <a:rPr lang="en-GB" sz="2400" dirty="0">
                <a:solidFill>
                  <a:schemeClr val="bg1"/>
                </a:solidFill>
                <a:latin typeface="Arial" panose="020B0604020202020204" pitchFamily="34" charset="0"/>
                <a:ea typeface="Tahoma" pitchFamily="34" charset="0"/>
                <a:cs typeface="Arial" panose="020B0604020202020204" pitchFamily="34" charset="0"/>
              </a:rPr>
              <a:t>It is proposed to develop</a:t>
            </a:r>
            <a:r>
              <a:rPr lang="en-US" sz="2400" dirty="0">
                <a:solidFill>
                  <a:schemeClr val="bg1"/>
                </a:solidFill>
                <a:latin typeface="Arial" panose="020B0604020202020204" pitchFamily="34" charset="0"/>
                <a:ea typeface="Calibri" panose="020F0502020204030204" pitchFamily="34" charset="0"/>
              </a:rPr>
              <a:t> Fuel and Hydraulic pipelines of the aircraft that are made of special materials for high strength and light weight</a:t>
            </a:r>
            <a:endParaRPr lang="en-US" sz="2400" dirty="0">
              <a:solidFill>
                <a:schemeClr val="bg1"/>
              </a:solidFill>
            </a:endParaRPr>
          </a:p>
          <a:p>
            <a:pPr algn="just">
              <a:spcBef>
                <a:spcPts val="1200"/>
              </a:spcBef>
              <a:spcAft>
                <a:spcPts val="1200"/>
              </a:spcAft>
              <a:defRPr/>
            </a:pPr>
            <a:r>
              <a:rPr lang="en-IN" sz="2400" b="1" u="sng" dirty="0">
                <a:solidFill>
                  <a:srgbClr val="FFFF00"/>
                </a:solidFill>
                <a:latin typeface="Arial" panose="020B0604020202020204" pitchFamily="34" charset="0"/>
                <a:cs typeface="Arial" panose="020B0604020202020204" pitchFamily="34" charset="0"/>
              </a:rPr>
              <a:t>Projected Time Frame</a:t>
            </a:r>
            <a:r>
              <a:rPr lang="en-IN" sz="2400" b="1" dirty="0">
                <a:solidFill>
                  <a:srgbClr val="FFFF00"/>
                </a:solidFill>
                <a:latin typeface="Arial" panose="020B0604020202020204" pitchFamily="34" charset="0"/>
                <a:cs typeface="Arial" panose="020B0604020202020204" pitchFamily="34" charset="0"/>
              </a:rPr>
              <a:t> :	</a:t>
            </a:r>
            <a:r>
              <a:rPr lang="en-IN" sz="2400" dirty="0">
                <a:solidFill>
                  <a:schemeClr val="bg1"/>
                </a:solidFill>
                <a:latin typeface="Arial" panose="020B0604020202020204" pitchFamily="34" charset="0"/>
                <a:cs typeface="Arial" panose="020B0604020202020204" pitchFamily="34" charset="0"/>
              </a:rPr>
              <a:t>Five  years</a:t>
            </a:r>
          </a:p>
          <a:p>
            <a:pPr algn="just">
              <a:spcBef>
                <a:spcPts val="1200"/>
              </a:spcBef>
              <a:spcAft>
                <a:spcPts val="1200"/>
              </a:spcAft>
              <a:defRPr/>
            </a:pPr>
            <a:r>
              <a:rPr lang="en-IN" sz="2400" b="1" u="sng" dirty="0">
                <a:solidFill>
                  <a:srgbClr val="FFFF00"/>
                </a:solidFill>
                <a:latin typeface="Arial" panose="020B0604020202020204" pitchFamily="34" charset="0"/>
                <a:cs typeface="Arial" panose="020B0604020202020204" pitchFamily="34" charset="0"/>
              </a:rPr>
              <a:t>Technology</a:t>
            </a:r>
            <a:r>
              <a:rPr lang="en-IN" sz="2400" b="1" dirty="0">
                <a:solidFill>
                  <a:srgbClr val="FFFF00"/>
                </a:solidFill>
                <a:latin typeface="Arial" panose="020B0604020202020204" pitchFamily="34" charset="0"/>
                <a:cs typeface="Arial" panose="020B0604020202020204" pitchFamily="34" charset="0"/>
              </a:rPr>
              <a:t> :	</a:t>
            </a:r>
            <a:r>
              <a:rPr lang="en-US" sz="2400" dirty="0">
                <a:solidFill>
                  <a:schemeClr val="bg1"/>
                </a:solidFill>
                <a:latin typeface="Arial" panose="020B0604020202020204" pitchFamily="34" charset="0"/>
                <a:cs typeface="Arial" panose="020B0604020202020204" pitchFamily="34" charset="0"/>
              </a:rPr>
              <a:t>Material Science / Metallurgy</a:t>
            </a:r>
          </a:p>
          <a:p>
            <a:pPr algn="just">
              <a:spcBef>
                <a:spcPts val="1200"/>
              </a:spcBef>
              <a:spcAft>
                <a:spcPts val="1200"/>
              </a:spcAft>
              <a:defRPr/>
            </a:pPr>
            <a:r>
              <a:rPr lang="en-US" sz="2400" b="1" u="sng" dirty="0">
                <a:solidFill>
                  <a:srgbClr val="FFFF00"/>
                </a:solidFill>
                <a:latin typeface="Arial" panose="020B0604020202020204" pitchFamily="34" charset="0"/>
                <a:cs typeface="Arial" panose="020B0604020202020204" pitchFamily="34" charset="0"/>
              </a:rPr>
              <a:t>Tentative Quantity to be procured</a:t>
            </a:r>
            <a:r>
              <a:rPr lang="en-US" sz="2400" b="1" dirty="0">
                <a:solidFill>
                  <a:srgbClr val="FFFF00"/>
                </a:solidFill>
                <a:latin typeface="Arial" panose="020B0604020202020204" pitchFamily="34" charset="0"/>
                <a:cs typeface="Arial" panose="020B0604020202020204" pitchFamily="34" charset="0"/>
              </a:rPr>
              <a:t> : 	</a:t>
            </a:r>
            <a:r>
              <a:rPr lang="en-US" sz="2400" dirty="0">
                <a:solidFill>
                  <a:schemeClr val="bg1"/>
                </a:solidFill>
                <a:latin typeface="Arial" panose="020B0604020202020204" pitchFamily="34" charset="0"/>
                <a:cs typeface="Arial" panose="020B0604020202020204" pitchFamily="34" charset="0"/>
              </a:rPr>
              <a:t>Approx</a:t>
            </a:r>
            <a:r>
              <a:rPr lang="en-US" sz="2400" b="1" dirty="0">
                <a:solidFill>
                  <a:srgbClr val="FFFF00"/>
                </a:solidFill>
                <a:latin typeface="Arial" panose="020B0604020202020204" pitchFamily="34" charset="0"/>
                <a:cs typeface="Arial" panose="020B0604020202020204" pitchFamily="34" charset="0"/>
              </a:rPr>
              <a:t> </a:t>
            </a:r>
            <a:r>
              <a:rPr lang="en-US" sz="2400" dirty="0">
                <a:solidFill>
                  <a:schemeClr val="bg1"/>
                </a:solidFill>
                <a:latin typeface="Arial" panose="020B0604020202020204" pitchFamily="34" charset="0"/>
                <a:ea typeface="Calibri" panose="020F0502020204030204" pitchFamily="34" charset="0"/>
              </a:rPr>
              <a:t>1000 of 							different  sizes</a:t>
            </a:r>
            <a:endParaRPr lang="en-US" sz="2400" b="1" dirty="0">
              <a:solidFill>
                <a:schemeClr val="bg1"/>
              </a:solidFill>
              <a:latin typeface="Arial" panose="020B0604020202020204" pitchFamily="34" charset="0"/>
              <a:cs typeface="Arial" panose="020B0604020202020204" pitchFamily="34" charset="0"/>
            </a:endParaRPr>
          </a:p>
          <a:p>
            <a:pPr algn="just">
              <a:spcBef>
                <a:spcPts val="1200"/>
              </a:spcBef>
              <a:spcAft>
                <a:spcPts val="1200"/>
              </a:spcAft>
              <a:defRPr/>
            </a:pPr>
            <a:r>
              <a:rPr lang="en-US" sz="2400" b="1" u="sng" dirty="0">
                <a:solidFill>
                  <a:srgbClr val="FFFF00"/>
                </a:solidFill>
                <a:latin typeface="Arial" panose="020B0604020202020204" pitchFamily="34" charset="0"/>
                <a:cs typeface="Arial" panose="020B0604020202020204" pitchFamily="34" charset="0"/>
              </a:rPr>
              <a:t>Tentative Timeline for Induction</a:t>
            </a:r>
            <a:r>
              <a:rPr lang="en-US" sz="2400" b="1" dirty="0">
                <a:solidFill>
                  <a:srgbClr val="FFFF00"/>
                </a:solidFill>
                <a:latin typeface="Arial" panose="020B0604020202020204" pitchFamily="34" charset="0"/>
                <a:cs typeface="Arial" panose="020B0604020202020204" pitchFamily="34" charset="0"/>
              </a:rPr>
              <a:t> : 	</a:t>
            </a:r>
            <a:r>
              <a:rPr lang="en-US" sz="2400" dirty="0">
                <a:solidFill>
                  <a:schemeClr val="bg1"/>
                </a:solidFill>
                <a:latin typeface="Arial" panose="020B0604020202020204" pitchFamily="34" charset="0"/>
                <a:ea typeface="Calibri" panose="020F0502020204030204" pitchFamily="34" charset="0"/>
              </a:rPr>
              <a:t>2019 – 24</a:t>
            </a:r>
          </a:p>
          <a:p>
            <a:pPr algn="just">
              <a:spcAft>
                <a:spcPts val="0"/>
              </a:spcAft>
              <a:defRPr/>
            </a:pPr>
            <a:endParaRPr lang="en-US" sz="2400" dirty="0">
              <a:solidFill>
                <a:schemeClr val="bg1"/>
              </a:solidFill>
              <a:latin typeface="Arial" panose="020B0604020202020204" pitchFamily="34" charset="0"/>
              <a:ea typeface="Calibri" panose="020F0502020204030204" pitchFamily="34" charset="0"/>
            </a:endParaRPr>
          </a:p>
          <a:p>
            <a:pPr algn="just">
              <a:spcAft>
                <a:spcPts val="0"/>
              </a:spcAft>
              <a:defRPr/>
            </a:pPr>
            <a:endParaRPr lang="en-US" sz="2400" dirty="0">
              <a:solidFill>
                <a:schemeClr val="bg1"/>
              </a:solidFill>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xmlns="" val="1102353898"/>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t>1/31/2018</a:t>
            </a:r>
            <a:endParaRPr lang="en-IN" dirty="0"/>
          </a:p>
        </p:txBody>
      </p:sp>
      <p:sp>
        <p:nvSpPr>
          <p:cNvPr id="5" name="Slide Number Placeholder 4"/>
          <p:cNvSpPr>
            <a:spLocks noGrp="1"/>
          </p:cNvSpPr>
          <p:nvPr>
            <p:ph type="sldNum" sz="quarter" idx="12"/>
          </p:nvPr>
        </p:nvSpPr>
        <p:spPr/>
        <p:txBody>
          <a:bodyPr/>
          <a:lstStyle/>
          <a:p>
            <a:fld id="{FC141632-C9AE-4F2E-9683-33F47002B0EE}" type="slidenum">
              <a:rPr lang="en-IN" smtClean="0"/>
              <a:pPr/>
              <a:t>78</a:t>
            </a:fld>
            <a:endParaRPr lang="en-IN" dirty="0"/>
          </a:p>
        </p:txBody>
      </p:sp>
      <p:graphicFrame>
        <p:nvGraphicFramePr>
          <p:cNvPr id="7" name="Table 6"/>
          <p:cNvGraphicFramePr>
            <a:graphicFrameLocks noGrp="1"/>
          </p:cNvGraphicFramePr>
          <p:nvPr>
            <p:extLst>
              <p:ext uri="{D42A27DB-BD31-4B8C-83A1-F6EECF244321}">
                <p14:modId xmlns:p14="http://schemas.microsoft.com/office/powerpoint/2010/main" xmlns="" val="2547651404"/>
              </p:ext>
            </p:extLst>
          </p:nvPr>
        </p:nvGraphicFramePr>
        <p:xfrm>
          <a:off x="304800" y="1600201"/>
          <a:ext cx="8686800" cy="4647376"/>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xmlns="" val="20000"/>
                    </a:ext>
                  </a:extLst>
                </a:gridCol>
                <a:gridCol w="6096000">
                  <a:extLst>
                    <a:ext uri="{9D8B030D-6E8A-4147-A177-3AD203B41FA5}">
                      <a16:colId xmlns:a16="http://schemas.microsoft.com/office/drawing/2014/main" xmlns="" val="20001"/>
                    </a:ext>
                  </a:extLst>
                </a:gridCol>
              </a:tblGrid>
              <a:tr h="533923">
                <a:tc>
                  <a:txBody>
                    <a:bodyPr/>
                    <a:lstStyle/>
                    <a:p>
                      <a:r>
                        <a:rPr lang="en-US" sz="2400" dirty="0" err="1"/>
                        <a:t>Qty</a:t>
                      </a:r>
                      <a:endParaRPr lang="en-US" sz="2400" dirty="0"/>
                    </a:p>
                  </a:txBody>
                  <a:tcPr/>
                </a:tc>
                <a:tc>
                  <a:txBody>
                    <a:bodyPr/>
                    <a:lstStyle/>
                    <a:p>
                      <a:r>
                        <a:rPr lang="en-US" sz="2400" dirty="0"/>
                        <a:t>10</a:t>
                      </a:r>
                    </a:p>
                  </a:txBody>
                  <a:tcPr/>
                </a:tc>
                <a:extLst>
                  <a:ext uri="{0D108BD9-81ED-4DB2-BD59-A6C34878D82A}">
                    <a16:rowId xmlns:a16="http://schemas.microsoft.com/office/drawing/2014/main" xmlns="" val="10000"/>
                  </a:ext>
                </a:extLst>
              </a:tr>
              <a:tr h="896453">
                <a:tc>
                  <a:txBody>
                    <a:bodyPr/>
                    <a:lstStyle/>
                    <a:p>
                      <a:r>
                        <a:rPr lang="en-US" sz="2400" b="1" dirty="0" err="1"/>
                        <a:t>Approx</a:t>
                      </a:r>
                      <a:r>
                        <a:rPr lang="en-US" sz="2400" b="1" dirty="0"/>
                        <a:t> Cost</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baseline="0" dirty="0"/>
                        <a:t>(to be ascertained during Industry interaction/Feasibility Studies)</a:t>
                      </a:r>
                      <a:endParaRPr lang="en-US" sz="2400" b="1" dirty="0"/>
                    </a:p>
                  </a:txBody>
                  <a:tcPr/>
                </a:tc>
                <a:extLst>
                  <a:ext uri="{0D108BD9-81ED-4DB2-BD59-A6C34878D82A}">
                    <a16:rowId xmlns:a16="http://schemas.microsoft.com/office/drawing/2014/main" xmlns="" val="10001"/>
                  </a:ext>
                </a:extLst>
              </a:tr>
              <a:tr h="533923">
                <a:tc>
                  <a:txBody>
                    <a:bodyPr/>
                    <a:lstStyle/>
                    <a:p>
                      <a:r>
                        <a:rPr lang="en-US" sz="2400" b="1" dirty="0"/>
                        <a:t>Proposed Category</a:t>
                      </a:r>
                    </a:p>
                  </a:txBody>
                  <a:tcPr/>
                </a:tc>
                <a:tc>
                  <a:txBody>
                    <a:bodyPr/>
                    <a:lstStyle/>
                    <a:p>
                      <a:r>
                        <a:rPr lang="en-US" sz="2400" b="1" dirty="0"/>
                        <a:t>Make I</a:t>
                      </a:r>
                    </a:p>
                  </a:txBody>
                  <a:tcPr/>
                </a:tc>
                <a:extLst>
                  <a:ext uri="{0D108BD9-81ED-4DB2-BD59-A6C34878D82A}">
                    <a16:rowId xmlns:a16="http://schemas.microsoft.com/office/drawing/2014/main" xmlns="" val="10002"/>
                  </a:ext>
                </a:extLst>
              </a:tr>
              <a:tr h="1388201">
                <a:tc>
                  <a:txBody>
                    <a:bodyPr/>
                    <a:lstStyle/>
                    <a:p>
                      <a:r>
                        <a:rPr lang="en-US" sz="2400" b="1" dirty="0"/>
                        <a:t>Background Info</a:t>
                      </a:r>
                    </a:p>
                  </a:txBody>
                  <a:tcPr/>
                </a:tc>
                <a:tc>
                  <a:txBody>
                    <a:bodyPr/>
                    <a:lstStyle/>
                    <a:p>
                      <a:pPr algn="just"/>
                      <a:r>
                        <a:rPr lang="en-US" sz="2400" dirty="0"/>
                        <a:t>- This is for improving stealth technology of ship by reducing RCS by reducing number of antennas </a:t>
                      </a:r>
                    </a:p>
                  </a:txBody>
                  <a:tcPr/>
                </a:tc>
                <a:extLst>
                  <a:ext uri="{0D108BD9-81ED-4DB2-BD59-A6C34878D82A}">
                    <a16:rowId xmlns:a16="http://schemas.microsoft.com/office/drawing/2014/main" xmlns="" val="10003"/>
                  </a:ext>
                </a:extLst>
              </a:tr>
              <a:tr h="1294876">
                <a:tc>
                  <a:txBody>
                    <a:bodyPr/>
                    <a:lstStyle/>
                    <a:p>
                      <a:r>
                        <a:rPr lang="en-US" sz="2400" b="1" dirty="0"/>
                        <a:t>Technological Challenges (If any):</a:t>
                      </a:r>
                      <a:endParaRPr lang="en-US" sz="2400" dirty="0"/>
                    </a:p>
                  </a:txBody>
                  <a:tcPr/>
                </a:tc>
                <a:tc>
                  <a:txBody>
                    <a:bodyPr/>
                    <a:lstStyle/>
                    <a:p>
                      <a:pPr algn="just"/>
                      <a:r>
                        <a:rPr lang="en-US" sz="2400" b="0" dirty="0"/>
                        <a:t>- Conformal Antenna Design</a:t>
                      </a:r>
                    </a:p>
                    <a:p>
                      <a:pPr algn="just"/>
                      <a:r>
                        <a:rPr lang="en-US" sz="2400" b="0" dirty="0"/>
                        <a:t>- Array Design and Fabrication</a:t>
                      </a:r>
                    </a:p>
                    <a:p>
                      <a:pPr algn="just"/>
                      <a:r>
                        <a:rPr lang="en-US" sz="2400" b="0" dirty="0"/>
                        <a:t>- Common Aerial Working (CAW) technology</a:t>
                      </a:r>
                    </a:p>
                  </a:txBody>
                  <a:tcPr/>
                </a:tc>
                <a:extLst>
                  <a:ext uri="{0D108BD9-81ED-4DB2-BD59-A6C34878D82A}">
                    <a16:rowId xmlns:a16="http://schemas.microsoft.com/office/drawing/2014/main" xmlns="" val="10004"/>
                  </a:ext>
                </a:extLst>
              </a:tr>
            </a:tbl>
          </a:graphicData>
        </a:graphic>
      </p:graphicFrame>
      <p:sp>
        <p:nvSpPr>
          <p:cNvPr id="9" name="Title 1"/>
          <p:cNvSpPr>
            <a:spLocks noGrp="1"/>
          </p:cNvSpPr>
          <p:nvPr>
            <p:ph type="title"/>
          </p:nvPr>
        </p:nvSpPr>
        <p:spPr>
          <a:xfrm>
            <a:off x="-381000" y="152400"/>
            <a:ext cx="9753600" cy="1143000"/>
          </a:xfrm>
        </p:spPr>
        <p:txBody>
          <a:bodyPr>
            <a:noAutofit/>
          </a:bodyPr>
          <a:lstStyle/>
          <a:p>
            <a:r>
              <a:rPr lang="en-US" sz="3200" b="1" u="sng" dirty="0">
                <a:solidFill>
                  <a:srgbClr val="FFFF00"/>
                </a:solidFill>
              </a:rPr>
              <a:t>Conformal Array Line of Sight </a:t>
            </a:r>
            <a:br>
              <a:rPr lang="en-US" sz="3200" b="1" u="sng" dirty="0">
                <a:solidFill>
                  <a:srgbClr val="FFFF00"/>
                </a:solidFill>
              </a:rPr>
            </a:br>
            <a:r>
              <a:rPr lang="en-US" sz="3200" b="1" u="sng" dirty="0">
                <a:solidFill>
                  <a:srgbClr val="FFFF00"/>
                </a:solidFill>
              </a:rPr>
              <a:t>Communication Antenna</a:t>
            </a:r>
            <a:br>
              <a:rPr lang="en-US" sz="3200" b="1" u="sng" dirty="0">
                <a:solidFill>
                  <a:srgbClr val="FFFF00"/>
                </a:solidFill>
              </a:rPr>
            </a:br>
            <a:r>
              <a:rPr lang="en-US" sz="2400" b="1" u="sng" dirty="0">
                <a:solidFill>
                  <a:srgbClr val="FFFF00"/>
                </a:solidFill>
              </a:rPr>
              <a:t>DEE</a:t>
            </a:r>
          </a:p>
        </p:txBody>
      </p:sp>
    </p:spTree>
    <p:extLst>
      <p:ext uri="{BB962C8B-B14F-4D97-AF65-F5344CB8AC3E}">
        <p14:creationId xmlns:p14="http://schemas.microsoft.com/office/powerpoint/2010/main" xmlns="" val="1157015662"/>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C141632-C9AE-4F2E-9683-33F47002B0EE}" type="slidenum">
              <a:rPr lang="en-IN" smtClean="0"/>
              <a:pPr/>
              <a:t>79</a:t>
            </a:fld>
            <a:endParaRPr lang="en-IN" dirty="0"/>
          </a:p>
        </p:txBody>
      </p:sp>
      <p:graphicFrame>
        <p:nvGraphicFramePr>
          <p:cNvPr id="7" name="Table 6"/>
          <p:cNvGraphicFramePr>
            <a:graphicFrameLocks noGrp="1"/>
          </p:cNvGraphicFramePr>
          <p:nvPr>
            <p:extLst>
              <p:ext uri="{D42A27DB-BD31-4B8C-83A1-F6EECF244321}">
                <p14:modId xmlns:p14="http://schemas.microsoft.com/office/powerpoint/2010/main" xmlns="" val="2543882814"/>
              </p:ext>
            </p:extLst>
          </p:nvPr>
        </p:nvGraphicFramePr>
        <p:xfrm>
          <a:off x="533400" y="1417320"/>
          <a:ext cx="8305800" cy="4846320"/>
        </p:xfrm>
        <a:graphic>
          <a:graphicData uri="http://schemas.openxmlformats.org/drawingml/2006/table">
            <a:tbl>
              <a:tblPr firstRow="1" bandRow="1">
                <a:tableStyleId>{5C22544A-7EE6-4342-B048-85BDC9FD1C3A}</a:tableStyleId>
              </a:tblPr>
              <a:tblGrid>
                <a:gridCol w="2491740">
                  <a:extLst>
                    <a:ext uri="{9D8B030D-6E8A-4147-A177-3AD203B41FA5}">
                      <a16:colId xmlns:a16="http://schemas.microsoft.com/office/drawing/2014/main" xmlns="" val="20000"/>
                    </a:ext>
                  </a:extLst>
                </a:gridCol>
                <a:gridCol w="5814060">
                  <a:extLst>
                    <a:ext uri="{9D8B030D-6E8A-4147-A177-3AD203B41FA5}">
                      <a16:colId xmlns:a16="http://schemas.microsoft.com/office/drawing/2014/main" xmlns="" val="20001"/>
                    </a:ext>
                  </a:extLst>
                </a:gridCol>
              </a:tblGrid>
              <a:tr h="370840">
                <a:tc>
                  <a:txBody>
                    <a:bodyPr/>
                    <a:lstStyle/>
                    <a:p>
                      <a:r>
                        <a:rPr lang="en-US" sz="2400" dirty="0" err="1"/>
                        <a:t>Qty</a:t>
                      </a:r>
                      <a:endParaRPr lang="en-US" sz="2400" dirty="0"/>
                    </a:p>
                  </a:txBody>
                  <a:tcPr/>
                </a:tc>
                <a:tc>
                  <a:txBody>
                    <a:bodyPr/>
                    <a:lstStyle/>
                    <a:p>
                      <a:r>
                        <a:rPr lang="en-US" sz="2400" baseline="0" dirty="0"/>
                        <a:t>200 </a:t>
                      </a:r>
                      <a:endParaRPr lang="en-US" sz="2400" dirty="0"/>
                    </a:p>
                  </a:txBody>
                  <a:tcPr/>
                </a:tc>
                <a:extLst>
                  <a:ext uri="{0D108BD9-81ED-4DB2-BD59-A6C34878D82A}">
                    <a16:rowId xmlns:a16="http://schemas.microsoft.com/office/drawing/2014/main" xmlns="" val="10000"/>
                  </a:ext>
                </a:extLst>
              </a:tr>
              <a:tr h="370840">
                <a:tc>
                  <a:txBody>
                    <a:bodyPr/>
                    <a:lstStyle/>
                    <a:p>
                      <a:r>
                        <a:rPr lang="en-US" sz="2400" b="1" dirty="0" err="1"/>
                        <a:t>Approx</a:t>
                      </a:r>
                      <a:r>
                        <a:rPr lang="en-US" sz="2400" b="1" dirty="0"/>
                        <a:t> Cost</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baseline="0" dirty="0"/>
                        <a:t>(to be ascertained during Industry interaction/Feasibility Studies)</a:t>
                      </a:r>
                      <a:endParaRPr lang="en-US" sz="2400" b="1" dirty="0"/>
                    </a:p>
                  </a:txBody>
                  <a:tcPr/>
                </a:tc>
                <a:extLst>
                  <a:ext uri="{0D108BD9-81ED-4DB2-BD59-A6C34878D82A}">
                    <a16:rowId xmlns:a16="http://schemas.microsoft.com/office/drawing/2014/main" xmlns="" val="10001"/>
                  </a:ext>
                </a:extLst>
              </a:tr>
              <a:tr h="370840">
                <a:tc>
                  <a:txBody>
                    <a:bodyPr/>
                    <a:lstStyle/>
                    <a:p>
                      <a:r>
                        <a:rPr lang="en-US" sz="2400" b="1" dirty="0"/>
                        <a:t>Proposed Category</a:t>
                      </a:r>
                    </a:p>
                  </a:txBody>
                  <a:tcPr/>
                </a:tc>
                <a:tc>
                  <a:txBody>
                    <a:bodyPr/>
                    <a:lstStyle/>
                    <a:p>
                      <a:r>
                        <a:rPr lang="en-US" sz="2400" b="1" dirty="0"/>
                        <a:t>Make II</a:t>
                      </a:r>
                    </a:p>
                  </a:txBody>
                  <a:tcPr anchor="ctr"/>
                </a:tc>
                <a:extLst>
                  <a:ext uri="{0D108BD9-81ED-4DB2-BD59-A6C34878D82A}">
                    <a16:rowId xmlns:a16="http://schemas.microsoft.com/office/drawing/2014/main" xmlns="" val="10002"/>
                  </a:ext>
                </a:extLst>
              </a:tr>
              <a:tr h="370840">
                <a:tc>
                  <a:txBody>
                    <a:bodyPr/>
                    <a:lstStyle/>
                    <a:p>
                      <a:r>
                        <a:rPr lang="en-US" sz="2400" b="1" dirty="0"/>
                        <a:t>Background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Char char="-"/>
                        <a:tabLst/>
                        <a:defRPr/>
                      </a:pPr>
                      <a:r>
                        <a:rPr lang="en-US" sz="2400" dirty="0"/>
                        <a:t>Used by aircrafts/ helicopters to indicate the positions at sea.</a:t>
                      </a:r>
                    </a:p>
                    <a:p>
                      <a:pPr marL="0" marR="0" indent="0" algn="l" defTabSz="914400" rtl="0" eaLnBrk="1" fontAlgn="auto" latinLnBrk="0" hangingPunct="1">
                        <a:lnSpc>
                          <a:spcPct val="100000"/>
                        </a:lnSpc>
                        <a:spcBef>
                          <a:spcPts val="0"/>
                        </a:spcBef>
                        <a:spcAft>
                          <a:spcPts val="0"/>
                        </a:spcAft>
                        <a:buClrTx/>
                        <a:buSzTx/>
                        <a:buFontTx/>
                        <a:buChar char="-"/>
                        <a:tabLst/>
                        <a:defRPr/>
                      </a:pPr>
                      <a:r>
                        <a:rPr lang="en-US" sz="2400" dirty="0"/>
                        <a:t> When dropped into water from aircraft,</a:t>
                      </a:r>
                      <a:r>
                        <a:rPr lang="en-US" sz="2400" baseline="0" dirty="0"/>
                        <a:t> the emit smoke and spontaneous inflammable vapor which illuminate the surrounding area.</a:t>
                      </a:r>
                      <a:endParaRPr lang="en-US" sz="2400" dirty="0"/>
                    </a:p>
                  </a:txBody>
                  <a:tcPr/>
                </a:tc>
                <a:extLst>
                  <a:ext uri="{0D108BD9-81ED-4DB2-BD59-A6C34878D82A}">
                    <a16:rowId xmlns:a16="http://schemas.microsoft.com/office/drawing/2014/main" xmlns="" val="10003"/>
                  </a:ext>
                </a:extLst>
              </a:tr>
              <a:tr h="370840">
                <a:tc>
                  <a:txBody>
                    <a:bodyPr/>
                    <a:lstStyle/>
                    <a:p>
                      <a:r>
                        <a:rPr lang="en-US" sz="2400" b="1" dirty="0"/>
                        <a:t>Technological Challenges</a:t>
                      </a:r>
                      <a:endParaRPr lang="en-US" sz="2400" dirty="0"/>
                    </a:p>
                  </a:txBody>
                  <a:tcPr/>
                </a:tc>
                <a:tc>
                  <a:txBody>
                    <a:bodyPr/>
                    <a:lstStyle/>
                    <a:p>
                      <a:endParaRPr lang="en-US" sz="2400" b="0" dirty="0"/>
                    </a:p>
                  </a:txBody>
                  <a:tcPr/>
                </a:tc>
                <a:extLst>
                  <a:ext uri="{0D108BD9-81ED-4DB2-BD59-A6C34878D82A}">
                    <a16:rowId xmlns:a16="http://schemas.microsoft.com/office/drawing/2014/main" xmlns="" val="10004"/>
                  </a:ext>
                </a:extLst>
              </a:tr>
            </a:tbl>
          </a:graphicData>
        </a:graphic>
      </p:graphicFrame>
      <p:sp>
        <p:nvSpPr>
          <p:cNvPr id="8" name="Title 1"/>
          <p:cNvSpPr>
            <a:spLocks noGrp="1"/>
          </p:cNvSpPr>
          <p:nvPr>
            <p:ph type="title"/>
          </p:nvPr>
        </p:nvSpPr>
        <p:spPr>
          <a:xfrm>
            <a:off x="0" y="0"/>
            <a:ext cx="9144000" cy="1143000"/>
          </a:xfrm>
        </p:spPr>
        <p:txBody>
          <a:bodyPr>
            <a:noAutofit/>
          </a:bodyPr>
          <a:lstStyle/>
          <a:p>
            <a:pPr>
              <a:lnSpc>
                <a:spcPct val="150000"/>
              </a:lnSpc>
            </a:pPr>
            <a:r>
              <a:rPr lang="en-US" sz="3200" b="1" u="sng" dirty="0">
                <a:solidFill>
                  <a:srgbClr val="FFFF00"/>
                </a:solidFill>
              </a:rPr>
              <a:t>Float Smoke and Flame A/c 3.5 </a:t>
            </a:r>
            <a:r>
              <a:rPr lang="en-US" sz="3200" b="1" u="sng" dirty="0" err="1">
                <a:solidFill>
                  <a:srgbClr val="FFFF00"/>
                </a:solidFill>
              </a:rPr>
              <a:t>lbs</a:t>
            </a:r>
            <a:r>
              <a:rPr lang="en-US" sz="3200" b="1" u="sng" dirty="0">
                <a:solidFill>
                  <a:srgbClr val="FFFF00"/>
                </a:solidFill>
              </a:rPr>
              <a:t> No.2 Mk2</a:t>
            </a:r>
            <a:br>
              <a:rPr lang="en-US" sz="3200" b="1" u="sng" dirty="0">
                <a:solidFill>
                  <a:srgbClr val="FFFF00"/>
                </a:solidFill>
              </a:rPr>
            </a:br>
            <a:r>
              <a:rPr lang="en-US" sz="2400" b="1" u="sng" dirty="0">
                <a:solidFill>
                  <a:srgbClr val="FFFF00"/>
                </a:solidFill>
              </a:rPr>
              <a:t>DAPI</a:t>
            </a:r>
          </a:p>
        </p:txBody>
      </p:sp>
    </p:spTree>
    <p:extLst>
      <p:ext uri="{BB962C8B-B14F-4D97-AF65-F5344CB8AC3E}">
        <p14:creationId xmlns:p14="http://schemas.microsoft.com/office/powerpoint/2010/main" xmlns="" val="308611665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8763000" cy="5715000"/>
          </a:xfrm>
        </p:spPr>
        <p:txBody>
          <a:bodyPr>
            <a:noAutofit/>
          </a:bodyPr>
          <a:lstStyle/>
          <a:p>
            <a:pPr lvl="0">
              <a:buFont typeface="Wingdings" pitchFamily="2" charset="2"/>
              <a:buChar char="ü"/>
            </a:pPr>
            <a:r>
              <a:rPr lang="en-US" sz="2600" dirty="0">
                <a:solidFill>
                  <a:schemeClr val="bg1"/>
                </a:solidFill>
                <a:latin typeface="Arial" pitchFamily="34" charset="0"/>
                <a:cs typeface="Arial" pitchFamily="34" charset="0"/>
              </a:rPr>
              <a:t> </a:t>
            </a:r>
            <a:r>
              <a:rPr lang="en-US" sz="2600" b="1" dirty="0" err="1">
                <a:solidFill>
                  <a:schemeClr val="bg1"/>
                </a:solidFill>
                <a:latin typeface="Arial" pitchFamily="34" charset="0"/>
                <a:cs typeface="Arial" pitchFamily="34" charset="0"/>
              </a:rPr>
              <a:t>EoI</a:t>
            </a:r>
            <a:r>
              <a:rPr lang="en-US" sz="2600" b="1" dirty="0">
                <a:solidFill>
                  <a:schemeClr val="bg1"/>
                </a:solidFill>
                <a:latin typeface="Arial" pitchFamily="34" charset="0"/>
                <a:cs typeface="Arial" pitchFamily="34" charset="0"/>
              </a:rPr>
              <a:t> Response Evaluation</a:t>
            </a:r>
          </a:p>
          <a:p>
            <a:pPr marL="0" lvl="0" indent="0">
              <a:buNone/>
            </a:pPr>
            <a:endParaRPr lang="en-US" sz="1000" b="1" dirty="0">
              <a:solidFill>
                <a:schemeClr val="bg1"/>
              </a:solidFill>
              <a:latin typeface="Arial" pitchFamily="34" charset="0"/>
              <a:cs typeface="Arial" pitchFamily="34" charset="0"/>
            </a:endParaRPr>
          </a:p>
          <a:p>
            <a:pPr lvl="0">
              <a:buFont typeface="Wingdings" pitchFamily="2" charset="2"/>
              <a:buChar char="ü"/>
            </a:pPr>
            <a:r>
              <a:rPr lang="en-US" sz="2600" b="1" dirty="0">
                <a:solidFill>
                  <a:schemeClr val="bg1"/>
                </a:solidFill>
                <a:latin typeface="Arial" pitchFamily="34" charset="0"/>
                <a:cs typeface="Arial" pitchFamily="34" charset="0"/>
              </a:rPr>
              <a:t> Award of Project Sanction Order</a:t>
            </a:r>
          </a:p>
          <a:p>
            <a:pPr marL="0" lvl="0" indent="0">
              <a:buNone/>
            </a:pPr>
            <a:endParaRPr lang="en-US" sz="1000" b="1" dirty="0">
              <a:solidFill>
                <a:schemeClr val="bg1"/>
              </a:solidFill>
              <a:latin typeface="Arial" pitchFamily="34" charset="0"/>
              <a:cs typeface="Arial" pitchFamily="34" charset="0"/>
            </a:endParaRPr>
          </a:p>
          <a:p>
            <a:pPr lvl="0">
              <a:buClr>
                <a:srgbClr val="FFFF00"/>
              </a:buClr>
              <a:buFont typeface="Wingdings" pitchFamily="2" charset="2"/>
              <a:buChar char="ü"/>
            </a:pPr>
            <a:r>
              <a:rPr lang="en-US" sz="2600" b="1" dirty="0">
                <a:solidFill>
                  <a:schemeClr val="bg1"/>
                </a:solidFill>
                <a:latin typeface="Arial" pitchFamily="34" charset="0"/>
                <a:cs typeface="Arial" pitchFamily="34" charset="0"/>
              </a:rPr>
              <a:t> Design &amp; Development of Prototype</a:t>
            </a:r>
          </a:p>
          <a:p>
            <a:pPr marL="0" lvl="0" indent="0">
              <a:buClr>
                <a:srgbClr val="FFFF00"/>
              </a:buClr>
              <a:buNone/>
            </a:pPr>
            <a:endParaRPr lang="en-US" sz="1000" b="1" dirty="0">
              <a:solidFill>
                <a:srgbClr val="FFFF00"/>
              </a:solidFill>
              <a:latin typeface="Arial" pitchFamily="34" charset="0"/>
              <a:cs typeface="Arial" pitchFamily="34" charset="0"/>
            </a:endParaRPr>
          </a:p>
          <a:p>
            <a:pPr lvl="0">
              <a:buFont typeface="Wingdings" pitchFamily="2" charset="2"/>
              <a:buChar char="ü"/>
            </a:pPr>
            <a:r>
              <a:rPr lang="en-US" sz="2600" b="1" dirty="0">
                <a:solidFill>
                  <a:schemeClr val="bg1"/>
                </a:solidFill>
                <a:latin typeface="Arial" pitchFamily="34" charset="0"/>
                <a:cs typeface="Arial" pitchFamily="34" charset="0"/>
              </a:rPr>
              <a:t> Conversion of PSQRs to SQRs</a:t>
            </a:r>
          </a:p>
          <a:p>
            <a:pPr marL="0" lvl="0" indent="0">
              <a:buNone/>
            </a:pPr>
            <a:endParaRPr lang="en-US" sz="1000" b="1" dirty="0">
              <a:solidFill>
                <a:schemeClr val="bg1"/>
              </a:solidFill>
              <a:latin typeface="Arial" pitchFamily="34" charset="0"/>
              <a:cs typeface="Arial" pitchFamily="34" charset="0"/>
            </a:endParaRPr>
          </a:p>
          <a:p>
            <a:pPr lvl="0">
              <a:buFont typeface="Wingdings" pitchFamily="2" charset="2"/>
              <a:buChar char="ü"/>
            </a:pPr>
            <a:r>
              <a:rPr lang="en-US" sz="2600" b="1" dirty="0">
                <a:solidFill>
                  <a:schemeClr val="bg1"/>
                </a:solidFill>
                <a:latin typeface="Arial" pitchFamily="34" charset="0"/>
                <a:cs typeface="Arial" pitchFamily="34" charset="0"/>
              </a:rPr>
              <a:t> Solicitation of Commercial Offer</a:t>
            </a:r>
          </a:p>
          <a:p>
            <a:pPr marL="0" lvl="0" indent="0">
              <a:buNone/>
            </a:pPr>
            <a:endParaRPr lang="en-US" sz="1000" b="1" dirty="0">
              <a:solidFill>
                <a:schemeClr val="bg1"/>
              </a:solidFill>
              <a:latin typeface="Arial" pitchFamily="34" charset="0"/>
              <a:cs typeface="Arial" pitchFamily="34" charset="0"/>
            </a:endParaRPr>
          </a:p>
          <a:p>
            <a:pPr>
              <a:buClr>
                <a:srgbClr val="FFFF00"/>
              </a:buClr>
              <a:buFont typeface="Wingdings" pitchFamily="2" charset="2"/>
              <a:buChar char="ü"/>
            </a:pPr>
            <a:r>
              <a:rPr lang="en-US" sz="2600" b="1" dirty="0">
                <a:solidFill>
                  <a:schemeClr val="bg1"/>
                </a:solidFill>
                <a:latin typeface="Arial" pitchFamily="34" charset="0"/>
                <a:cs typeface="Arial" pitchFamily="34" charset="0"/>
              </a:rPr>
              <a:t> User Trials (Both Vendor &amp; User involved)</a:t>
            </a:r>
          </a:p>
          <a:p>
            <a:pPr marL="0" lvl="0" indent="0">
              <a:buNone/>
            </a:pPr>
            <a:endParaRPr lang="en-US" sz="1000" b="1" dirty="0">
              <a:solidFill>
                <a:schemeClr val="bg1"/>
              </a:solidFill>
              <a:latin typeface="Arial" pitchFamily="34" charset="0"/>
              <a:cs typeface="Arial" pitchFamily="34" charset="0"/>
            </a:endParaRPr>
          </a:p>
          <a:p>
            <a:pPr lvl="0">
              <a:buFont typeface="Wingdings" pitchFamily="2" charset="2"/>
              <a:buChar char="ü"/>
            </a:pPr>
            <a:r>
              <a:rPr lang="en-US" sz="2600" b="1" dirty="0">
                <a:solidFill>
                  <a:schemeClr val="bg1"/>
                </a:solidFill>
                <a:latin typeface="Arial" pitchFamily="34" charset="0"/>
                <a:cs typeface="Arial" pitchFamily="34" charset="0"/>
              </a:rPr>
              <a:t> Staff Evaluation</a:t>
            </a:r>
          </a:p>
          <a:p>
            <a:pPr marL="0" lvl="0" indent="0">
              <a:buNone/>
            </a:pPr>
            <a:endParaRPr lang="en-US" sz="1000" b="1" dirty="0">
              <a:solidFill>
                <a:schemeClr val="bg1"/>
              </a:solidFill>
              <a:latin typeface="Arial" pitchFamily="34" charset="0"/>
              <a:cs typeface="Arial" pitchFamily="34" charset="0"/>
            </a:endParaRPr>
          </a:p>
          <a:p>
            <a:pPr lvl="0">
              <a:buFont typeface="Wingdings" pitchFamily="2" charset="2"/>
              <a:buChar char="ü"/>
            </a:pPr>
            <a:r>
              <a:rPr lang="en-US" sz="2600" b="1" dirty="0">
                <a:solidFill>
                  <a:schemeClr val="bg1"/>
                </a:solidFill>
                <a:latin typeface="Arial" pitchFamily="34" charset="0"/>
                <a:cs typeface="Arial" pitchFamily="34" charset="0"/>
              </a:rPr>
              <a:t> Commercial Negotiations </a:t>
            </a:r>
          </a:p>
          <a:p>
            <a:pPr marL="0" lvl="0" indent="0">
              <a:buNone/>
            </a:pPr>
            <a:endParaRPr lang="en-US" sz="1000" b="1" dirty="0">
              <a:solidFill>
                <a:schemeClr val="bg1"/>
              </a:solidFill>
              <a:latin typeface="Arial" pitchFamily="34" charset="0"/>
              <a:cs typeface="Arial" pitchFamily="34" charset="0"/>
            </a:endParaRPr>
          </a:p>
          <a:p>
            <a:pPr lvl="0">
              <a:buFont typeface="Wingdings" pitchFamily="2" charset="2"/>
              <a:buChar char="ü"/>
            </a:pPr>
            <a:r>
              <a:rPr lang="en-US" sz="2600" b="1" dirty="0">
                <a:solidFill>
                  <a:schemeClr val="bg1"/>
                </a:solidFill>
                <a:latin typeface="Arial" pitchFamily="34" charset="0"/>
                <a:cs typeface="Arial" pitchFamily="34" charset="0"/>
              </a:rPr>
              <a:t> Award of Contract (Buy-Indian: IDDM)</a:t>
            </a:r>
          </a:p>
          <a:p>
            <a:endParaRPr lang="en-US" dirty="0">
              <a:solidFill>
                <a:schemeClr val="bg1"/>
              </a:solidFill>
              <a:latin typeface="Arial" pitchFamily="34" charset="0"/>
              <a:cs typeface="Arial" pitchFamily="34" charset="0"/>
            </a:endParaRPr>
          </a:p>
        </p:txBody>
      </p:sp>
      <p:sp>
        <p:nvSpPr>
          <p:cNvPr id="5" name="Title 1"/>
          <p:cNvSpPr txBox="1">
            <a:spLocks/>
          </p:cNvSpPr>
          <p:nvPr/>
        </p:nvSpPr>
        <p:spPr>
          <a:xfrm>
            <a:off x="0" y="0"/>
            <a:ext cx="9144000" cy="856343"/>
          </a:xfrm>
          <a:prstGeom prst="roundRect">
            <a:avLst/>
          </a:prstGeom>
          <a:solidFill>
            <a:srgbClr val="0070C0"/>
          </a:solidFill>
          <a:effectLst>
            <a:innerShdw blurRad="63500" dist="50800" dir="8100000">
              <a:prstClr val="black">
                <a:alpha val="50000"/>
              </a:prstClr>
            </a:innerShdw>
            <a:softEdge rad="31750"/>
          </a:effectLst>
          <a:scene3d>
            <a:camera prst="orthographicFront"/>
            <a:lightRig rig="threePt" dir="t"/>
          </a:scene3d>
          <a:sp3d>
            <a:bevelT w="139700" h="139700" prst="divot"/>
          </a:sp3d>
        </p:spPr>
        <p:txBody>
          <a:bodyPr anchor="ctr"/>
          <a:lstStyle/>
          <a:p>
            <a:pPr algn="ctr">
              <a:defRPr/>
            </a:pPr>
            <a:r>
              <a:rPr lang="en-US" sz="3200" b="1" dirty="0">
                <a:solidFill>
                  <a:srgbClr val="FFFF00"/>
                </a:solidFill>
                <a:latin typeface="Arial" pitchFamily="34" charset="0"/>
                <a:cs typeface="Arial" pitchFamily="34" charset="0"/>
              </a:rPr>
              <a:t>“</a:t>
            </a:r>
            <a:r>
              <a:rPr lang="en-US" sz="3200" b="1" u="sng" dirty="0">
                <a:solidFill>
                  <a:srgbClr val="FFFF00"/>
                </a:solidFill>
                <a:latin typeface="Arial" pitchFamily="34" charset="0"/>
                <a:cs typeface="Arial" pitchFamily="34" charset="0"/>
              </a:rPr>
              <a:t>MAKE-II” – PROCESS FLOW</a:t>
            </a:r>
            <a:endParaRPr lang="en-US" sz="3200" b="1" u="sng" dirty="0">
              <a:solidFill>
                <a:srgbClr val="FFFF00"/>
              </a:solidFill>
              <a:latin typeface="+mj-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2830801890"/>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t>1/31/2018</a:t>
            </a:r>
            <a:endParaRPr lang="en-IN" dirty="0"/>
          </a:p>
        </p:txBody>
      </p:sp>
      <p:sp>
        <p:nvSpPr>
          <p:cNvPr id="4" name="Footer Placeholder 3"/>
          <p:cNvSpPr>
            <a:spLocks noGrp="1"/>
          </p:cNvSpPr>
          <p:nvPr>
            <p:ph type="ftr" sz="quarter" idx="11"/>
          </p:nvPr>
        </p:nvSpPr>
        <p:spPr/>
        <p:txBody>
          <a:bodyPr/>
          <a:lstStyle/>
          <a:p>
            <a:r>
              <a:rPr lang="en-IN"/>
              <a:t>Directorate of Indigenisation</a:t>
            </a:r>
            <a:endParaRPr lang="en-IN" dirty="0"/>
          </a:p>
        </p:txBody>
      </p:sp>
      <p:sp>
        <p:nvSpPr>
          <p:cNvPr id="5" name="Slide Number Placeholder 4"/>
          <p:cNvSpPr>
            <a:spLocks noGrp="1"/>
          </p:cNvSpPr>
          <p:nvPr>
            <p:ph type="sldNum" sz="quarter" idx="12"/>
          </p:nvPr>
        </p:nvSpPr>
        <p:spPr/>
        <p:txBody>
          <a:bodyPr/>
          <a:lstStyle/>
          <a:p>
            <a:fld id="{FC141632-C9AE-4F2E-9683-33F47002B0EE}" type="slidenum">
              <a:rPr lang="en-IN" smtClean="0"/>
              <a:pPr/>
              <a:t>80</a:t>
            </a:fld>
            <a:endParaRPr lang="en-IN" dirty="0"/>
          </a:p>
        </p:txBody>
      </p:sp>
      <p:graphicFrame>
        <p:nvGraphicFramePr>
          <p:cNvPr id="7" name="Table 6"/>
          <p:cNvGraphicFramePr>
            <a:graphicFrameLocks noGrp="1"/>
          </p:cNvGraphicFramePr>
          <p:nvPr>
            <p:extLst>
              <p:ext uri="{D42A27DB-BD31-4B8C-83A1-F6EECF244321}">
                <p14:modId xmlns:p14="http://schemas.microsoft.com/office/powerpoint/2010/main" xmlns="" val="1371574664"/>
              </p:ext>
            </p:extLst>
          </p:nvPr>
        </p:nvGraphicFramePr>
        <p:xfrm>
          <a:off x="304800" y="1295400"/>
          <a:ext cx="8610600" cy="4846320"/>
        </p:xfrm>
        <a:graphic>
          <a:graphicData uri="http://schemas.openxmlformats.org/drawingml/2006/table">
            <a:tbl>
              <a:tblPr firstRow="1" bandRow="1">
                <a:tableStyleId>{5C22544A-7EE6-4342-B048-85BDC9FD1C3A}</a:tableStyleId>
              </a:tblPr>
              <a:tblGrid>
                <a:gridCol w="2583180">
                  <a:extLst>
                    <a:ext uri="{9D8B030D-6E8A-4147-A177-3AD203B41FA5}">
                      <a16:colId xmlns:a16="http://schemas.microsoft.com/office/drawing/2014/main" xmlns="" val="20000"/>
                    </a:ext>
                  </a:extLst>
                </a:gridCol>
                <a:gridCol w="6027420">
                  <a:extLst>
                    <a:ext uri="{9D8B030D-6E8A-4147-A177-3AD203B41FA5}">
                      <a16:colId xmlns:a16="http://schemas.microsoft.com/office/drawing/2014/main" xmlns="" val="20001"/>
                    </a:ext>
                  </a:extLst>
                </a:gridCol>
              </a:tblGrid>
              <a:tr h="370840">
                <a:tc>
                  <a:txBody>
                    <a:bodyPr/>
                    <a:lstStyle/>
                    <a:p>
                      <a:r>
                        <a:rPr lang="en-US" sz="2400" dirty="0" err="1"/>
                        <a:t>Qty</a:t>
                      </a:r>
                      <a:endParaRPr lang="en-US" sz="2400" dirty="0"/>
                    </a:p>
                  </a:txBody>
                  <a:tcPr/>
                </a:tc>
                <a:tc>
                  <a:txBody>
                    <a:bodyPr/>
                    <a:lstStyle/>
                    <a:p>
                      <a:r>
                        <a:rPr lang="en-US" sz="2400" dirty="0"/>
                        <a:t>100</a:t>
                      </a:r>
                      <a:r>
                        <a:rPr lang="en-US" sz="2400" baseline="0" dirty="0"/>
                        <a:t> / year</a:t>
                      </a:r>
                      <a:endParaRPr lang="en-US" sz="2400" dirty="0"/>
                    </a:p>
                  </a:txBody>
                  <a:tcPr/>
                </a:tc>
                <a:extLst>
                  <a:ext uri="{0D108BD9-81ED-4DB2-BD59-A6C34878D82A}">
                    <a16:rowId xmlns:a16="http://schemas.microsoft.com/office/drawing/2014/main" xmlns="" val="10000"/>
                  </a:ext>
                </a:extLst>
              </a:tr>
              <a:tr h="370840">
                <a:tc>
                  <a:txBody>
                    <a:bodyPr/>
                    <a:lstStyle/>
                    <a:p>
                      <a:r>
                        <a:rPr lang="en-US" sz="2400" b="1" dirty="0" err="1"/>
                        <a:t>Approx</a:t>
                      </a:r>
                      <a:r>
                        <a:rPr lang="en-US" sz="2400" b="1" dirty="0"/>
                        <a:t> Cost</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err="1"/>
                        <a:t>Rs</a:t>
                      </a:r>
                      <a:r>
                        <a:rPr lang="en-US" sz="2400" b="1" dirty="0"/>
                        <a:t> 1.6 Cr </a:t>
                      </a:r>
                      <a:r>
                        <a:rPr lang="en-US" sz="2400" b="1" baseline="0" dirty="0"/>
                        <a:t>(to be ascertained during Industry interaction/Feasibility Studies)</a:t>
                      </a:r>
                      <a:endParaRPr lang="en-US" sz="2400" b="1" dirty="0"/>
                    </a:p>
                  </a:txBody>
                  <a:tcPr/>
                </a:tc>
                <a:extLst>
                  <a:ext uri="{0D108BD9-81ED-4DB2-BD59-A6C34878D82A}">
                    <a16:rowId xmlns:a16="http://schemas.microsoft.com/office/drawing/2014/main" xmlns="" val="10001"/>
                  </a:ext>
                </a:extLst>
              </a:tr>
              <a:tr h="370840">
                <a:tc>
                  <a:txBody>
                    <a:bodyPr/>
                    <a:lstStyle/>
                    <a:p>
                      <a:r>
                        <a:rPr lang="en-US" sz="2400" b="1" dirty="0"/>
                        <a:t>Proposed Category</a:t>
                      </a:r>
                    </a:p>
                  </a:txBody>
                  <a:tcPr/>
                </a:tc>
                <a:tc>
                  <a:txBody>
                    <a:bodyPr/>
                    <a:lstStyle/>
                    <a:p>
                      <a:r>
                        <a:rPr lang="en-US" sz="2400" b="1" dirty="0"/>
                        <a:t>Make II</a:t>
                      </a:r>
                    </a:p>
                  </a:txBody>
                  <a:tcPr anchor="ctr"/>
                </a:tc>
                <a:extLst>
                  <a:ext uri="{0D108BD9-81ED-4DB2-BD59-A6C34878D82A}">
                    <a16:rowId xmlns:a16="http://schemas.microsoft.com/office/drawing/2014/main" xmlns="" val="10002"/>
                  </a:ext>
                </a:extLst>
              </a:tr>
              <a:tr h="370840">
                <a:tc>
                  <a:txBody>
                    <a:bodyPr/>
                    <a:lstStyle/>
                    <a:p>
                      <a:r>
                        <a:rPr lang="en-US" sz="2400" b="1" dirty="0"/>
                        <a:t>Background</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400" dirty="0"/>
                        <a:t>-</a:t>
                      </a:r>
                      <a:r>
                        <a:rPr lang="en-US" sz="2400" baseline="0" dirty="0"/>
                        <a:t> </a:t>
                      </a:r>
                      <a:r>
                        <a:rPr lang="en-US" sz="2400" dirty="0"/>
                        <a:t>Limpet Mine 15 Kg</a:t>
                      </a:r>
                    </a:p>
                    <a:p>
                      <a:pPr algn="just"/>
                      <a:r>
                        <a:rPr lang="en-US" sz="2400" dirty="0"/>
                        <a:t>- The hemispherical pressure resistant mine body is made of fiber material with provisions of magnets capable</a:t>
                      </a:r>
                      <a:r>
                        <a:rPr lang="en-US" sz="2400" baseline="0" dirty="0"/>
                        <a:t> of sticking to ship’s hull and explode with the help of time </a:t>
                      </a:r>
                      <a:r>
                        <a:rPr lang="en-US" sz="2400" baseline="0" dirty="0" err="1"/>
                        <a:t>fuze</a:t>
                      </a:r>
                      <a:r>
                        <a:rPr lang="en-US" sz="2400" baseline="0" dirty="0"/>
                        <a:t> and detonator </a:t>
                      </a:r>
                      <a:r>
                        <a:rPr lang="en-US" sz="2400" dirty="0"/>
                        <a:t> </a:t>
                      </a:r>
                    </a:p>
                  </a:txBody>
                  <a:tcPr/>
                </a:tc>
                <a:extLst>
                  <a:ext uri="{0D108BD9-81ED-4DB2-BD59-A6C34878D82A}">
                    <a16:rowId xmlns:a16="http://schemas.microsoft.com/office/drawing/2014/main" xmlns="" val="10003"/>
                  </a:ext>
                </a:extLst>
              </a:tr>
              <a:tr h="370840">
                <a:tc>
                  <a:txBody>
                    <a:bodyPr/>
                    <a:lstStyle/>
                    <a:p>
                      <a:r>
                        <a:rPr lang="en-US" sz="2400" b="1" dirty="0"/>
                        <a:t>Technological Challenges</a:t>
                      </a:r>
                      <a:endParaRPr lang="en-US" sz="2400" dirty="0"/>
                    </a:p>
                  </a:txBody>
                  <a:tcPr/>
                </a:tc>
                <a:tc>
                  <a:txBody>
                    <a:bodyPr/>
                    <a:lstStyle/>
                    <a:p>
                      <a:endParaRPr lang="en-US" sz="2400" b="0" dirty="0"/>
                    </a:p>
                  </a:txBody>
                  <a:tcPr/>
                </a:tc>
                <a:extLst>
                  <a:ext uri="{0D108BD9-81ED-4DB2-BD59-A6C34878D82A}">
                    <a16:rowId xmlns:a16="http://schemas.microsoft.com/office/drawing/2014/main" xmlns="" val="10004"/>
                  </a:ext>
                </a:extLst>
              </a:tr>
            </a:tbl>
          </a:graphicData>
        </a:graphic>
      </p:graphicFrame>
      <p:sp>
        <p:nvSpPr>
          <p:cNvPr id="9" name="Title 1"/>
          <p:cNvSpPr>
            <a:spLocks noGrp="1"/>
          </p:cNvSpPr>
          <p:nvPr>
            <p:ph type="title"/>
          </p:nvPr>
        </p:nvSpPr>
        <p:spPr>
          <a:xfrm>
            <a:off x="0" y="0"/>
            <a:ext cx="9144000" cy="1143000"/>
          </a:xfrm>
        </p:spPr>
        <p:txBody>
          <a:bodyPr>
            <a:noAutofit/>
          </a:bodyPr>
          <a:lstStyle/>
          <a:p>
            <a:pPr>
              <a:lnSpc>
                <a:spcPct val="150000"/>
              </a:lnSpc>
            </a:pPr>
            <a:r>
              <a:rPr lang="en-US" sz="3600" b="1" u="sng" dirty="0">
                <a:solidFill>
                  <a:srgbClr val="FFFF00"/>
                </a:solidFill>
              </a:rPr>
              <a:t>Limpet Mine ‘MK 414’(7Kg)</a:t>
            </a:r>
            <a:br>
              <a:rPr lang="en-US" sz="3600" b="1" u="sng" dirty="0">
                <a:solidFill>
                  <a:srgbClr val="FFFF00"/>
                </a:solidFill>
              </a:rPr>
            </a:br>
            <a:r>
              <a:rPr lang="en-US" sz="2400" b="1" u="sng" dirty="0">
                <a:solidFill>
                  <a:srgbClr val="FFFF00"/>
                </a:solidFill>
              </a:rPr>
              <a:t>DAPI</a:t>
            </a:r>
          </a:p>
        </p:txBody>
      </p:sp>
    </p:spTree>
    <p:extLst>
      <p:ext uri="{BB962C8B-B14F-4D97-AF65-F5344CB8AC3E}">
        <p14:creationId xmlns:p14="http://schemas.microsoft.com/office/powerpoint/2010/main" xmlns="" val="1849051889"/>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t>1/31/2018</a:t>
            </a:r>
            <a:endParaRPr lang="en-IN" dirty="0"/>
          </a:p>
        </p:txBody>
      </p:sp>
      <p:sp>
        <p:nvSpPr>
          <p:cNvPr id="4" name="Footer Placeholder 3"/>
          <p:cNvSpPr>
            <a:spLocks noGrp="1"/>
          </p:cNvSpPr>
          <p:nvPr>
            <p:ph type="ftr" sz="quarter" idx="11"/>
          </p:nvPr>
        </p:nvSpPr>
        <p:spPr/>
        <p:txBody>
          <a:bodyPr/>
          <a:lstStyle/>
          <a:p>
            <a:r>
              <a:rPr lang="en-IN"/>
              <a:t>Directorate of Indigenisation</a:t>
            </a:r>
            <a:endParaRPr lang="en-IN" dirty="0"/>
          </a:p>
        </p:txBody>
      </p:sp>
      <p:sp>
        <p:nvSpPr>
          <p:cNvPr id="5" name="Slide Number Placeholder 4"/>
          <p:cNvSpPr>
            <a:spLocks noGrp="1"/>
          </p:cNvSpPr>
          <p:nvPr>
            <p:ph type="sldNum" sz="quarter" idx="12"/>
          </p:nvPr>
        </p:nvSpPr>
        <p:spPr/>
        <p:txBody>
          <a:bodyPr/>
          <a:lstStyle/>
          <a:p>
            <a:fld id="{FC141632-C9AE-4F2E-9683-33F47002B0EE}" type="slidenum">
              <a:rPr lang="en-IN" smtClean="0"/>
              <a:pPr/>
              <a:t>81</a:t>
            </a:fld>
            <a:endParaRPr lang="en-IN" dirty="0"/>
          </a:p>
        </p:txBody>
      </p:sp>
      <p:graphicFrame>
        <p:nvGraphicFramePr>
          <p:cNvPr id="7" name="Table 6"/>
          <p:cNvGraphicFramePr>
            <a:graphicFrameLocks noGrp="1"/>
          </p:cNvGraphicFramePr>
          <p:nvPr>
            <p:extLst>
              <p:ext uri="{D42A27DB-BD31-4B8C-83A1-F6EECF244321}">
                <p14:modId xmlns:p14="http://schemas.microsoft.com/office/powerpoint/2010/main" xmlns="" val="3120342150"/>
              </p:ext>
            </p:extLst>
          </p:nvPr>
        </p:nvGraphicFramePr>
        <p:xfrm>
          <a:off x="381000" y="1386840"/>
          <a:ext cx="8610600" cy="4846320"/>
        </p:xfrm>
        <a:graphic>
          <a:graphicData uri="http://schemas.openxmlformats.org/drawingml/2006/table">
            <a:tbl>
              <a:tblPr firstRow="1" bandRow="1">
                <a:tableStyleId>{5C22544A-7EE6-4342-B048-85BDC9FD1C3A}</a:tableStyleId>
              </a:tblPr>
              <a:tblGrid>
                <a:gridCol w="2053905">
                  <a:extLst>
                    <a:ext uri="{9D8B030D-6E8A-4147-A177-3AD203B41FA5}">
                      <a16:colId xmlns:a16="http://schemas.microsoft.com/office/drawing/2014/main" xmlns="" val="20000"/>
                    </a:ext>
                  </a:extLst>
                </a:gridCol>
                <a:gridCol w="6556695">
                  <a:extLst>
                    <a:ext uri="{9D8B030D-6E8A-4147-A177-3AD203B41FA5}">
                      <a16:colId xmlns:a16="http://schemas.microsoft.com/office/drawing/2014/main" xmlns="" val="20001"/>
                    </a:ext>
                  </a:extLst>
                </a:gridCol>
              </a:tblGrid>
              <a:tr h="370840">
                <a:tc>
                  <a:txBody>
                    <a:bodyPr/>
                    <a:lstStyle/>
                    <a:p>
                      <a:r>
                        <a:rPr lang="en-US" sz="2400" dirty="0" err="1"/>
                        <a:t>Qty</a:t>
                      </a:r>
                      <a:endParaRPr lang="en-US" sz="2400" dirty="0"/>
                    </a:p>
                  </a:txBody>
                  <a:tcPr/>
                </a:tc>
                <a:tc>
                  <a:txBody>
                    <a:bodyPr/>
                    <a:lstStyle/>
                    <a:p>
                      <a:r>
                        <a:rPr lang="en-US" sz="2400" dirty="0"/>
                        <a:t>100</a:t>
                      </a:r>
                    </a:p>
                  </a:txBody>
                  <a:tcPr/>
                </a:tc>
                <a:extLst>
                  <a:ext uri="{0D108BD9-81ED-4DB2-BD59-A6C34878D82A}">
                    <a16:rowId xmlns:a16="http://schemas.microsoft.com/office/drawing/2014/main" xmlns="" val="10000"/>
                  </a:ext>
                </a:extLst>
              </a:tr>
              <a:tr h="370840">
                <a:tc>
                  <a:txBody>
                    <a:bodyPr/>
                    <a:lstStyle/>
                    <a:p>
                      <a:r>
                        <a:rPr lang="en-US" sz="2400" b="1" dirty="0" err="1"/>
                        <a:t>Approx</a:t>
                      </a:r>
                      <a:r>
                        <a:rPr lang="en-US" sz="2400" b="1" dirty="0"/>
                        <a:t> Cost</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t> </a:t>
                      </a:r>
                      <a:r>
                        <a:rPr lang="en-US" sz="2400" b="1" baseline="0" dirty="0"/>
                        <a:t>(to be ascertained during Industry interaction/Feasibility Studies)</a:t>
                      </a:r>
                      <a:endParaRPr lang="en-US" sz="2400" b="1" dirty="0"/>
                    </a:p>
                  </a:txBody>
                  <a:tcPr/>
                </a:tc>
                <a:extLst>
                  <a:ext uri="{0D108BD9-81ED-4DB2-BD59-A6C34878D82A}">
                    <a16:rowId xmlns:a16="http://schemas.microsoft.com/office/drawing/2014/main" xmlns="" val="10001"/>
                  </a:ext>
                </a:extLst>
              </a:tr>
              <a:tr h="370840">
                <a:tc>
                  <a:txBody>
                    <a:bodyPr/>
                    <a:lstStyle/>
                    <a:p>
                      <a:r>
                        <a:rPr lang="en-US" sz="2400" b="1" dirty="0"/>
                        <a:t>Proposed Category</a:t>
                      </a:r>
                    </a:p>
                  </a:txBody>
                  <a:tcPr/>
                </a:tc>
                <a:tc>
                  <a:txBody>
                    <a:bodyPr/>
                    <a:lstStyle/>
                    <a:p>
                      <a:r>
                        <a:rPr lang="en-US" sz="2400" b="1" dirty="0"/>
                        <a:t>Make II</a:t>
                      </a:r>
                    </a:p>
                  </a:txBody>
                  <a:tcPr anchor="ctr"/>
                </a:tc>
                <a:extLst>
                  <a:ext uri="{0D108BD9-81ED-4DB2-BD59-A6C34878D82A}">
                    <a16:rowId xmlns:a16="http://schemas.microsoft.com/office/drawing/2014/main" xmlns="" val="10002"/>
                  </a:ext>
                </a:extLst>
              </a:tr>
              <a:tr h="370840">
                <a:tc>
                  <a:txBody>
                    <a:bodyPr/>
                    <a:lstStyle/>
                    <a:p>
                      <a:r>
                        <a:rPr lang="en-US" sz="2400" b="1" dirty="0"/>
                        <a:t>Background</a:t>
                      </a:r>
                    </a:p>
                  </a:txBody>
                  <a:tcPr/>
                </a:tc>
                <a:tc>
                  <a:txBody>
                    <a:bodyPr/>
                    <a:lstStyle/>
                    <a:p>
                      <a:pPr algn="just"/>
                      <a:r>
                        <a:rPr lang="en-US" sz="2400" dirty="0"/>
                        <a:t>- Limpet Mine 15 Kg</a:t>
                      </a:r>
                    </a:p>
                    <a:p>
                      <a:pPr algn="just"/>
                      <a:r>
                        <a:rPr lang="en-US" sz="2400" dirty="0"/>
                        <a:t>- The hemispherical pressure resistant mine body is made of fiber material with provisions of magnets capable</a:t>
                      </a:r>
                      <a:r>
                        <a:rPr lang="en-US" sz="2400" baseline="0" dirty="0"/>
                        <a:t> of sticking to ship’s hull and explode with the help of time </a:t>
                      </a:r>
                      <a:r>
                        <a:rPr lang="en-US" sz="2400" baseline="0" dirty="0" err="1"/>
                        <a:t>fuze</a:t>
                      </a:r>
                      <a:r>
                        <a:rPr lang="en-US" sz="2400" baseline="0" dirty="0"/>
                        <a:t> and detonator </a:t>
                      </a:r>
                      <a:r>
                        <a:rPr lang="en-US" sz="2400" dirty="0"/>
                        <a:t> </a:t>
                      </a:r>
                    </a:p>
                  </a:txBody>
                  <a:tcPr/>
                </a:tc>
                <a:extLst>
                  <a:ext uri="{0D108BD9-81ED-4DB2-BD59-A6C34878D82A}">
                    <a16:rowId xmlns:a16="http://schemas.microsoft.com/office/drawing/2014/main" xmlns="" val="10003"/>
                  </a:ext>
                </a:extLst>
              </a:tr>
              <a:tr h="370840">
                <a:tc>
                  <a:txBody>
                    <a:bodyPr/>
                    <a:lstStyle/>
                    <a:p>
                      <a:r>
                        <a:rPr lang="en-US" sz="2400" b="1" dirty="0"/>
                        <a:t>Technological Challenges</a:t>
                      </a:r>
                      <a:endParaRPr lang="en-US" sz="2400" dirty="0"/>
                    </a:p>
                  </a:txBody>
                  <a:tcPr/>
                </a:tc>
                <a:tc>
                  <a:txBody>
                    <a:bodyPr/>
                    <a:lstStyle/>
                    <a:p>
                      <a:endParaRPr lang="en-US" sz="2400" b="0" dirty="0"/>
                    </a:p>
                  </a:txBody>
                  <a:tcPr/>
                </a:tc>
                <a:extLst>
                  <a:ext uri="{0D108BD9-81ED-4DB2-BD59-A6C34878D82A}">
                    <a16:rowId xmlns:a16="http://schemas.microsoft.com/office/drawing/2014/main" xmlns="" val="10004"/>
                  </a:ext>
                </a:extLst>
              </a:tr>
            </a:tbl>
          </a:graphicData>
        </a:graphic>
      </p:graphicFrame>
      <p:sp>
        <p:nvSpPr>
          <p:cNvPr id="8" name="Title 1"/>
          <p:cNvSpPr>
            <a:spLocks noGrp="1"/>
          </p:cNvSpPr>
          <p:nvPr>
            <p:ph type="title"/>
          </p:nvPr>
        </p:nvSpPr>
        <p:spPr>
          <a:xfrm>
            <a:off x="0" y="0"/>
            <a:ext cx="9144000" cy="1143000"/>
          </a:xfrm>
        </p:spPr>
        <p:txBody>
          <a:bodyPr>
            <a:noAutofit/>
          </a:bodyPr>
          <a:lstStyle/>
          <a:p>
            <a:pPr>
              <a:lnSpc>
                <a:spcPct val="150000"/>
              </a:lnSpc>
            </a:pPr>
            <a:r>
              <a:rPr lang="en-US" sz="3600" b="1" u="sng" dirty="0">
                <a:solidFill>
                  <a:srgbClr val="FFFF00"/>
                </a:solidFill>
              </a:rPr>
              <a:t>Limpet Mine ‘MK 430’ (15 Kg)</a:t>
            </a:r>
            <a:br>
              <a:rPr lang="en-US" sz="3600" b="1" u="sng" dirty="0">
                <a:solidFill>
                  <a:srgbClr val="FFFF00"/>
                </a:solidFill>
              </a:rPr>
            </a:br>
            <a:r>
              <a:rPr lang="en-US" sz="2400" b="1" u="sng" dirty="0">
                <a:solidFill>
                  <a:srgbClr val="FFFF00"/>
                </a:solidFill>
              </a:rPr>
              <a:t>DAPI</a:t>
            </a:r>
          </a:p>
        </p:txBody>
      </p:sp>
    </p:spTree>
    <p:extLst>
      <p:ext uri="{BB962C8B-B14F-4D97-AF65-F5344CB8AC3E}">
        <p14:creationId xmlns:p14="http://schemas.microsoft.com/office/powerpoint/2010/main" xmlns="" val="1373348141"/>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Autofit/>
          </a:bodyPr>
          <a:lstStyle/>
          <a:p>
            <a:pPr>
              <a:lnSpc>
                <a:spcPct val="150000"/>
              </a:lnSpc>
            </a:pPr>
            <a:r>
              <a:rPr lang="en-US" sz="3200" b="1" u="sng" dirty="0">
                <a:solidFill>
                  <a:srgbClr val="FFFF00"/>
                </a:solidFill>
              </a:rPr>
              <a:t>Light weight Composite Material Portable DD Fire Pp</a:t>
            </a:r>
            <a:br>
              <a:rPr lang="en-US" sz="3200" b="1" u="sng" dirty="0">
                <a:solidFill>
                  <a:srgbClr val="FFFF00"/>
                </a:solidFill>
              </a:rPr>
            </a:br>
            <a:r>
              <a:rPr lang="en-US" sz="2400" b="1" u="sng" dirty="0">
                <a:solidFill>
                  <a:srgbClr val="FFFF00"/>
                </a:solidFill>
              </a:rPr>
              <a:t>DOI/ DNBCD</a:t>
            </a:r>
          </a:p>
        </p:txBody>
      </p:sp>
      <p:sp>
        <p:nvSpPr>
          <p:cNvPr id="3" name="Date Placeholder 2"/>
          <p:cNvSpPr>
            <a:spLocks noGrp="1"/>
          </p:cNvSpPr>
          <p:nvPr>
            <p:ph type="dt" sz="half" idx="10"/>
          </p:nvPr>
        </p:nvSpPr>
        <p:spPr/>
        <p:txBody>
          <a:bodyPr/>
          <a:lstStyle/>
          <a:p>
            <a:r>
              <a:rPr lang="en-US" dirty="0"/>
              <a:t>1/31/2018</a:t>
            </a:r>
            <a:endParaRPr lang="en-IN" dirty="0"/>
          </a:p>
        </p:txBody>
      </p:sp>
      <p:sp>
        <p:nvSpPr>
          <p:cNvPr id="4" name="Footer Placeholder 3"/>
          <p:cNvSpPr>
            <a:spLocks noGrp="1"/>
          </p:cNvSpPr>
          <p:nvPr>
            <p:ph type="ftr" sz="quarter" idx="11"/>
          </p:nvPr>
        </p:nvSpPr>
        <p:spPr/>
        <p:txBody>
          <a:bodyPr/>
          <a:lstStyle/>
          <a:p>
            <a:r>
              <a:rPr lang="en-IN"/>
              <a:t>Directorate of Indigenisation</a:t>
            </a:r>
            <a:endParaRPr lang="en-IN" dirty="0"/>
          </a:p>
        </p:txBody>
      </p:sp>
      <p:sp>
        <p:nvSpPr>
          <p:cNvPr id="5" name="Slide Number Placeholder 4"/>
          <p:cNvSpPr>
            <a:spLocks noGrp="1"/>
          </p:cNvSpPr>
          <p:nvPr>
            <p:ph type="sldNum" sz="quarter" idx="12"/>
          </p:nvPr>
        </p:nvSpPr>
        <p:spPr/>
        <p:txBody>
          <a:bodyPr/>
          <a:lstStyle/>
          <a:p>
            <a:fld id="{FC141632-C9AE-4F2E-9683-33F47002B0EE}" type="slidenum">
              <a:rPr lang="en-IN" smtClean="0"/>
              <a:pPr/>
              <a:t>82</a:t>
            </a:fld>
            <a:endParaRPr lang="en-IN" dirty="0"/>
          </a:p>
        </p:txBody>
      </p:sp>
      <p:graphicFrame>
        <p:nvGraphicFramePr>
          <p:cNvPr id="7" name="Table 6"/>
          <p:cNvGraphicFramePr>
            <a:graphicFrameLocks noGrp="1"/>
          </p:cNvGraphicFramePr>
          <p:nvPr>
            <p:extLst>
              <p:ext uri="{D42A27DB-BD31-4B8C-83A1-F6EECF244321}">
                <p14:modId xmlns:p14="http://schemas.microsoft.com/office/powerpoint/2010/main" xmlns="" val="3921312966"/>
              </p:ext>
            </p:extLst>
          </p:nvPr>
        </p:nvGraphicFramePr>
        <p:xfrm>
          <a:off x="533400" y="1325880"/>
          <a:ext cx="8305800" cy="4846320"/>
        </p:xfrm>
        <a:graphic>
          <a:graphicData uri="http://schemas.openxmlformats.org/drawingml/2006/table">
            <a:tbl>
              <a:tblPr firstRow="1" bandRow="1">
                <a:tableStyleId>{5C22544A-7EE6-4342-B048-85BDC9FD1C3A}</a:tableStyleId>
              </a:tblPr>
              <a:tblGrid>
                <a:gridCol w="2491740">
                  <a:extLst>
                    <a:ext uri="{9D8B030D-6E8A-4147-A177-3AD203B41FA5}">
                      <a16:colId xmlns:a16="http://schemas.microsoft.com/office/drawing/2014/main" xmlns="" val="20000"/>
                    </a:ext>
                  </a:extLst>
                </a:gridCol>
                <a:gridCol w="5814060">
                  <a:extLst>
                    <a:ext uri="{9D8B030D-6E8A-4147-A177-3AD203B41FA5}">
                      <a16:colId xmlns:a16="http://schemas.microsoft.com/office/drawing/2014/main" xmlns="" val="20001"/>
                    </a:ext>
                  </a:extLst>
                </a:gridCol>
              </a:tblGrid>
              <a:tr h="370840">
                <a:tc>
                  <a:txBody>
                    <a:bodyPr/>
                    <a:lstStyle/>
                    <a:p>
                      <a:r>
                        <a:rPr lang="en-US" sz="2400" dirty="0" err="1"/>
                        <a:t>Qty</a:t>
                      </a:r>
                      <a:endParaRPr lang="en-US" sz="2400" dirty="0"/>
                    </a:p>
                  </a:txBody>
                  <a:tcPr/>
                </a:tc>
                <a:tc>
                  <a:txBody>
                    <a:bodyPr/>
                    <a:lstStyle/>
                    <a:p>
                      <a:r>
                        <a:rPr lang="en-US" sz="2400" dirty="0"/>
                        <a:t>100</a:t>
                      </a:r>
                    </a:p>
                  </a:txBody>
                  <a:tcPr/>
                </a:tc>
                <a:extLst>
                  <a:ext uri="{0D108BD9-81ED-4DB2-BD59-A6C34878D82A}">
                    <a16:rowId xmlns:a16="http://schemas.microsoft.com/office/drawing/2014/main" xmlns="" val="10000"/>
                  </a:ext>
                </a:extLst>
              </a:tr>
              <a:tr h="370840">
                <a:tc>
                  <a:txBody>
                    <a:bodyPr/>
                    <a:lstStyle/>
                    <a:p>
                      <a:r>
                        <a:rPr lang="en-US" sz="2400" b="1" dirty="0" err="1"/>
                        <a:t>Approx</a:t>
                      </a:r>
                      <a:r>
                        <a:rPr lang="en-US" sz="2400" b="1" dirty="0"/>
                        <a:t> Cost</a:t>
                      </a:r>
                      <a:endParaRPr lang="en-US" sz="2400" dirty="0"/>
                    </a:p>
                  </a:txBody>
                  <a:tcPr/>
                </a:tc>
                <a:tc>
                  <a:txBody>
                    <a:bodyPr/>
                    <a:lstStyle/>
                    <a:p>
                      <a:r>
                        <a:rPr lang="en-US" sz="2400" dirty="0"/>
                        <a:t>To</a:t>
                      </a:r>
                      <a:r>
                        <a:rPr lang="en-US" sz="2400" baseline="0" dirty="0"/>
                        <a:t> be ascertained during industry interaction</a:t>
                      </a:r>
                      <a:endParaRPr lang="en-US" sz="2400" dirty="0"/>
                    </a:p>
                  </a:txBody>
                  <a:tcPr/>
                </a:tc>
                <a:extLst>
                  <a:ext uri="{0D108BD9-81ED-4DB2-BD59-A6C34878D82A}">
                    <a16:rowId xmlns:a16="http://schemas.microsoft.com/office/drawing/2014/main" xmlns="" val="10001"/>
                  </a:ext>
                </a:extLst>
              </a:tr>
              <a:tr h="370840">
                <a:tc>
                  <a:txBody>
                    <a:bodyPr/>
                    <a:lstStyle/>
                    <a:p>
                      <a:r>
                        <a:rPr lang="en-US" sz="2400" b="1" dirty="0"/>
                        <a:t>Proposed Category</a:t>
                      </a:r>
                    </a:p>
                  </a:txBody>
                  <a:tcPr/>
                </a:tc>
                <a:tc>
                  <a:txBody>
                    <a:bodyPr/>
                    <a:lstStyle/>
                    <a:p>
                      <a:r>
                        <a:rPr lang="en-US" sz="2400" b="1" dirty="0"/>
                        <a:t>Make I</a:t>
                      </a:r>
                    </a:p>
                  </a:txBody>
                  <a:tcPr/>
                </a:tc>
                <a:extLst>
                  <a:ext uri="{0D108BD9-81ED-4DB2-BD59-A6C34878D82A}">
                    <a16:rowId xmlns:a16="http://schemas.microsoft.com/office/drawing/2014/main" xmlns="" val="10002"/>
                  </a:ext>
                </a:extLst>
              </a:tr>
              <a:tr h="370840">
                <a:tc>
                  <a:txBody>
                    <a:bodyPr/>
                    <a:lstStyle/>
                    <a:p>
                      <a:r>
                        <a:rPr lang="en-US" sz="2400" b="1" dirty="0"/>
                        <a:t>Background</a:t>
                      </a:r>
                    </a:p>
                  </a:txBody>
                  <a:tcPr/>
                </a:tc>
                <a:tc>
                  <a:txBody>
                    <a:bodyPr/>
                    <a:lstStyle/>
                    <a:p>
                      <a:pPr marL="342900" indent="-342900" algn="just">
                        <a:buFontTx/>
                        <a:buChar char="-"/>
                      </a:pPr>
                      <a:r>
                        <a:rPr lang="en-US" sz="2400" dirty="0">
                          <a:solidFill>
                            <a:schemeClr val="tx1"/>
                          </a:solidFill>
                        </a:rPr>
                        <a:t>Onboard use for </a:t>
                      </a:r>
                      <a:r>
                        <a:rPr lang="en-US" sz="2400" dirty="0" err="1">
                          <a:solidFill>
                            <a:schemeClr val="tx1"/>
                          </a:solidFill>
                        </a:rPr>
                        <a:t>firemain</a:t>
                      </a:r>
                      <a:r>
                        <a:rPr lang="en-US" sz="2400" dirty="0">
                          <a:solidFill>
                            <a:schemeClr val="tx1"/>
                          </a:solidFill>
                        </a:rPr>
                        <a:t> system</a:t>
                      </a:r>
                    </a:p>
                    <a:p>
                      <a:pPr marL="342900" indent="-342900" algn="just">
                        <a:buFontTx/>
                        <a:buChar char="-"/>
                      </a:pPr>
                      <a:r>
                        <a:rPr lang="en-US" sz="2400" dirty="0">
                          <a:solidFill>
                            <a:schemeClr val="tx1"/>
                          </a:solidFill>
                        </a:rPr>
                        <a:t>Suction from Sea and </a:t>
                      </a:r>
                      <a:r>
                        <a:rPr lang="en-US" sz="2400" dirty="0" err="1">
                          <a:solidFill>
                            <a:schemeClr val="tx1"/>
                          </a:solidFill>
                        </a:rPr>
                        <a:t>feedwater</a:t>
                      </a:r>
                      <a:endParaRPr lang="en-US" sz="2400" dirty="0">
                        <a:solidFill>
                          <a:schemeClr val="tx1"/>
                        </a:solidFill>
                      </a:endParaRPr>
                    </a:p>
                    <a:p>
                      <a:pPr marL="342900" indent="-342900" algn="just">
                        <a:buFontTx/>
                        <a:buChar char="-"/>
                      </a:pPr>
                      <a:r>
                        <a:rPr lang="en-US" sz="2400" dirty="0">
                          <a:solidFill>
                            <a:schemeClr val="tx1"/>
                          </a:solidFill>
                        </a:rPr>
                        <a:t>Pump should be light and ergonomic</a:t>
                      </a:r>
                      <a:endParaRPr lang="en-US" sz="2400" dirty="0"/>
                    </a:p>
                  </a:txBody>
                  <a:tcPr/>
                </a:tc>
                <a:extLst>
                  <a:ext uri="{0D108BD9-81ED-4DB2-BD59-A6C34878D82A}">
                    <a16:rowId xmlns:a16="http://schemas.microsoft.com/office/drawing/2014/main" xmlns="" val="10003"/>
                  </a:ext>
                </a:extLst>
              </a:tr>
              <a:tr h="370840">
                <a:tc>
                  <a:txBody>
                    <a:bodyPr/>
                    <a:lstStyle/>
                    <a:p>
                      <a:r>
                        <a:rPr lang="en-US" sz="2400" b="1" dirty="0"/>
                        <a:t>Technological Challenges</a:t>
                      </a:r>
                      <a:endParaRPr lang="en-US" sz="2400" dirty="0"/>
                    </a:p>
                  </a:txBody>
                  <a:tcPr/>
                </a:tc>
                <a:tc>
                  <a:txBody>
                    <a:bodyPr/>
                    <a:lstStyle/>
                    <a:p>
                      <a:pPr algn="just"/>
                      <a:r>
                        <a:rPr lang="en-US" sz="2400" b="0" dirty="0"/>
                        <a:t>-   Capacity 37 TPH </a:t>
                      </a:r>
                    </a:p>
                    <a:p>
                      <a:pPr algn="just"/>
                      <a:r>
                        <a:rPr lang="en-US" sz="2400" b="0" dirty="0"/>
                        <a:t>-   Weight not exceeding 85 Kgs</a:t>
                      </a:r>
                    </a:p>
                    <a:p>
                      <a:pPr marL="342900" indent="-342900" algn="just">
                        <a:buFontTx/>
                        <a:buChar char="-"/>
                      </a:pPr>
                      <a:r>
                        <a:rPr lang="en-US" sz="2400" b="0" dirty="0"/>
                        <a:t>Dimensions not exceeding</a:t>
                      </a:r>
                    </a:p>
                    <a:p>
                      <a:pPr marL="0" indent="0" algn="just">
                        <a:buFontTx/>
                        <a:buNone/>
                      </a:pPr>
                      <a:r>
                        <a:rPr lang="en-US" sz="2400" b="0" baseline="0" dirty="0"/>
                        <a:t>    </a:t>
                      </a:r>
                      <a:r>
                        <a:rPr lang="en-US" sz="2400" b="0" dirty="0"/>
                        <a:t> 600 X 600 X 600 mm</a:t>
                      </a:r>
                    </a:p>
                    <a:p>
                      <a:pPr algn="just"/>
                      <a:endParaRPr lang="en-US" sz="2400" b="0" dirty="0"/>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2471906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9620" y="1066800"/>
            <a:ext cx="8894380" cy="4525963"/>
          </a:xfrm>
        </p:spPr>
        <p:txBody>
          <a:bodyPr>
            <a:normAutofit fontScale="92500" lnSpcReduction="10000"/>
          </a:bodyPr>
          <a:lstStyle/>
          <a:p>
            <a:pPr marL="0" marR="0" lvl="0" indent="0" eaLnBrk="1" fontAlgn="auto" latinLnBrk="0" hangingPunct="1">
              <a:buClrTx/>
              <a:buSzTx/>
              <a:buFontTx/>
              <a:buNone/>
              <a:tabLst/>
              <a:defRPr/>
            </a:pPr>
            <a:r>
              <a:rPr lang="en-US" sz="3600" b="1" u="sng" dirty="0">
                <a:solidFill>
                  <a:srgbClr val="FFC000"/>
                </a:solidFill>
                <a:latin typeface="Arial" panose="020B0604020202020204" pitchFamily="34" charset="0"/>
                <a:cs typeface="Arial" panose="020B0604020202020204" pitchFamily="34" charset="0"/>
              </a:rPr>
              <a:t>Advance </a:t>
            </a:r>
            <a:r>
              <a:rPr lang="en-US" sz="3600" b="1" u="sng" dirty="0" err="1">
                <a:solidFill>
                  <a:srgbClr val="FFC000"/>
                </a:solidFill>
                <a:latin typeface="Arial" panose="020B0604020202020204" pitchFamily="34" charset="0"/>
                <a:cs typeface="Arial" panose="020B0604020202020204" pitchFamily="34" charset="0"/>
              </a:rPr>
              <a:t>Plg</a:t>
            </a:r>
            <a:r>
              <a:rPr lang="en-US" sz="3600" b="1" u="sng" dirty="0">
                <a:solidFill>
                  <a:srgbClr val="FFC000"/>
                </a:solidFill>
                <a:latin typeface="Arial" panose="020B0604020202020204" pitchFamily="34" charset="0"/>
                <a:cs typeface="Arial" panose="020B0604020202020204" pitchFamily="34" charset="0"/>
              </a:rPr>
              <a:t>. &amp; Consultations  :  Tasks</a:t>
            </a:r>
          </a:p>
          <a:p>
            <a:pPr marL="0" marR="0" lvl="0" indent="0" eaLnBrk="1" fontAlgn="auto" latinLnBrk="0" hangingPunct="1">
              <a:buClrTx/>
              <a:buSzTx/>
              <a:buFontTx/>
              <a:buNone/>
              <a:tabLst/>
              <a:defRPr/>
            </a:pPr>
            <a:endParaRPr lang="en-US" sz="200" b="1" u="sng" dirty="0">
              <a:solidFill>
                <a:srgbClr val="FFC000"/>
              </a:solidFill>
              <a:latin typeface="Arial" panose="020B0604020202020204" pitchFamily="34" charset="0"/>
              <a:cs typeface="Arial" panose="020B0604020202020204" pitchFamily="34" charset="0"/>
            </a:endParaRPr>
          </a:p>
          <a:p>
            <a:pPr marL="0" marR="0" lvl="0" indent="0" eaLnBrk="1" fontAlgn="auto" latinLnBrk="0" hangingPunct="1">
              <a:buClrTx/>
              <a:buSzTx/>
              <a:buFontTx/>
              <a:buNone/>
              <a:tabLst/>
              <a:defRPr/>
            </a:pPr>
            <a:endParaRPr lang="en-US" sz="1800" b="1" u="sng" dirty="0">
              <a:solidFill>
                <a:srgbClr val="FFC000"/>
              </a:solidFill>
              <a:latin typeface="Arial" panose="020B0604020202020204" pitchFamily="34" charset="0"/>
              <a:cs typeface="Arial" panose="020B0604020202020204" pitchFamily="34" charset="0"/>
            </a:endParaRPr>
          </a:p>
          <a:p>
            <a:pPr eaLnBrk="1" fontAlgn="auto" hangingPunct="1">
              <a:buFont typeface="Wingdings" panose="05000000000000000000" pitchFamily="2" charset="2"/>
              <a:buChar char="Ø"/>
              <a:defRPr/>
            </a:pPr>
            <a:r>
              <a:rPr lang="en-US" dirty="0">
                <a:solidFill>
                  <a:schemeClr val="bg1"/>
                </a:solidFill>
                <a:latin typeface="Arial" panose="020B0604020202020204" pitchFamily="34" charset="0"/>
                <a:cs typeface="Arial" panose="020B0604020202020204" pitchFamily="34" charset="0"/>
              </a:rPr>
              <a:t>   </a:t>
            </a:r>
            <a:r>
              <a:rPr lang="en-US" b="1" dirty="0">
                <a:solidFill>
                  <a:schemeClr val="bg1"/>
                </a:solidFill>
                <a:latin typeface="Arial" panose="020B0604020202020204" pitchFamily="34" charset="0"/>
                <a:cs typeface="Arial" panose="020B0604020202020204" pitchFamily="34" charset="0"/>
              </a:rPr>
              <a:t>Identify Potential Projects </a:t>
            </a:r>
          </a:p>
          <a:p>
            <a:pPr eaLnBrk="1" fontAlgn="auto" hangingPunct="1">
              <a:buFont typeface="Wingdings" panose="05000000000000000000" pitchFamily="2" charset="2"/>
              <a:buChar char="Ø"/>
              <a:defRPr/>
            </a:pPr>
            <a:endParaRPr lang="en-US" sz="500" b="1" dirty="0">
              <a:solidFill>
                <a:schemeClr val="bg1"/>
              </a:solidFill>
              <a:latin typeface="Arial" panose="020B0604020202020204" pitchFamily="34" charset="0"/>
              <a:cs typeface="Arial" panose="020B0604020202020204" pitchFamily="34" charset="0"/>
            </a:endParaRPr>
          </a:p>
          <a:p>
            <a:pPr eaLnBrk="1" fontAlgn="auto" hangingPunct="1">
              <a:buFont typeface="Wingdings" panose="05000000000000000000" pitchFamily="2" charset="2"/>
              <a:buChar char="Ø"/>
              <a:defRPr/>
            </a:pPr>
            <a:r>
              <a:rPr lang="en-US" b="1" dirty="0">
                <a:solidFill>
                  <a:schemeClr val="bg1"/>
                </a:solidFill>
                <a:latin typeface="Arial" panose="020B0604020202020204" pitchFamily="34" charset="0"/>
                <a:cs typeface="Arial" panose="020B0604020202020204" pitchFamily="34" charset="0"/>
              </a:rPr>
              <a:t>   Discussions with DRDO, HQIDS,DDP </a:t>
            </a:r>
          </a:p>
          <a:p>
            <a:pPr marL="0" indent="0" eaLnBrk="1" fontAlgn="auto" hangingPunct="1">
              <a:buNone/>
              <a:defRPr/>
            </a:pPr>
            <a:r>
              <a:rPr lang="en-US" sz="500" b="1" dirty="0">
                <a:solidFill>
                  <a:schemeClr val="bg1"/>
                </a:solidFill>
                <a:latin typeface="Arial" panose="020B0604020202020204" pitchFamily="34" charset="0"/>
                <a:cs typeface="Arial" panose="020B0604020202020204" pitchFamily="34" charset="0"/>
              </a:rPr>
              <a:t> </a:t>
            </a:r>
          </a:p>
          <a:p>
            <a:pPr eaLnBrk="1" fontAlgn="auto" hangingPunct="1">
              <a:buFont typeface="Wingdings" panose="05000000000000000000" pitchFamily="2" charset="2"/>
              <a:buChar char="Ø"/>
              <a:defRPr/>
            </a:pPr>
            <a:r>
              <a:rPr lang="en-US" b="1" dirty="0">
                <a:solidFill>
                  <a:schemeClr val="bg1"/>
                </a:solidFill>
                <a:latin typeface="Arial" panose="020B0604020202020204" pitchFamily="34" charset="0"/>
                <a:cs typeface="Arial" panose="020B0604020202020204" pitchFamily="34" charset="0"/>
              </a:rPr>
              <a:t>   AIP    :   Accorded by </a:t>
            </a:r>
            <a:r>
              <a:rPr lang="en-US" b="1" dirty="0" err="1">
                <a:solidFill>
                  <a:schemeClr val="bg1"/>
                </a:solidFill>
                <a:latin typeface="Arial" panose="020B0604020202020204" pitchFamily="34" charset="0"/>
                <a:cs typeface="Arial" panose="020B0604020202020204" pitchFamily="34" charset="0"/>
              </a:rPr>
              <a:t>Secy</a:t>
            </a:r>
            <a:r>
              <a:rPr lang="en-US" b="1" dirty="0">
                <a:solidFill>
                  <a:schemeClr val="bg1"/>
                </a:solidFill>
                <a:latin typeface="Arial" panose="020B0604020202020204" pitchFamily="34" charset="0"/>
                <a:cs typeface="Arial" panose="020B0604020202020204" pitchFamily="34" charset="0"/>
              </a:rPr>
              <a:t> (DP) </a:t>
            </a:r>
          </a:p>
          <a:p>
            <a:pPr eaLnBrk="1" fontAlgn="auto" hangingPunct="1">
              <a:buFont typeface="Wingdings" panose="05000000000000000000" pitchFamily="2" charset="2"/>
              <a:buChar char="Ø"/>
              <a:defRPr/>
            </a:pPr>
            <a:endParaRPr lang="en-US" sz="600" b="1" dirty="0">
              <a:solidFill>
                <a:schemeClr val="bg1"/>
              </a:solidFill>
              <a:latin typeface="Arial" panose="020B0604020202020204" pitchFamily="34" charset="0"/>
              <a:cs typeface="Arial" panose="020B0604020202020204" pitchFamily="34" charset="0"/>
            </a:endParaRPr>
          </a:p>
          <a:p>
            <a:pPr eaLnBrk="1" fontAlgn="auto" hangingPunct="1">
              <a:buFont typeface="Wingdings" panose="05000000000000000000" pitchFamily="2" charset="2"/>
              <a:buChar char="Ø"/>
              <a:defRPr/>
            </a:pPr>
            <a:r>
              <a:rPr lang="en-US" b="1" dirty="0">
                <a:solidFill>
                  <a:schemeClr val="bg1"/>
                </a:solidFill>
                <a:latin typeface="Arial" panose="020B0604020202020204" pitchFamily="34" charset="0"/>
                <a:cs typeface="Arial" panose="020B0604020202020204" pitchFamily="34" charset="0"/>
              </a:rPr>
              <a:t>   Project  Brief, Questionnaire  Uploaded</a:t>
            </a:r>
          </a:p>
          <a:p>
            <a:pPr marL="693738" indent="-693738" eaLnBrk="1" fontAlgn="auto" hangingPunct="1">
              <a:buNone/>
              <a:defRPr/>
            </a:pPr>
            <a:r>
              <a:rPr lang="en-US" b="1" dirty="0">
                <a:solidFill>
                  <a:srgbClr val="92D050"/>
                </a:solidFill>
                <a:latin typeface="Arial" panose="020B0604020202020204" pitchFamily="34" charset="0"/>
                <a:cs typeface="Arial" panose="020B0604020202020204" pitchFamily="34" charset="0"/>
              </a:rPr>
              <a:t>       </a:t>
            </a:r>
            <a:endParaRPr lang="en-US" sz="200" b="1" dirty="0">
              <a:solidFill>
                <a:srgbClr val="33CC33"/>
              </a:solidFill>
              <a:latin typeface="Arial" panose="020B0604020202020204" pitchFamily="34" charset="0"/>
              <a:cs typeface="Arial" panose="020B0604020202020204" pitchFamily="34" charset="0"/>
            </a:endParaRPr>
          </a:p>
          <a:p>
            <a:pPr marL="0" marR="0" lvl="0" indent="0" eaLnBrk="1" fontAlgn="auto" latinLnBrk="0" hangingPunct="1">
              <a:buClrTx/>
              <a:buSzTx/>
              <a:buFontTx/>
              <a:buNone/>
              <a:tabLst/>
              <a:defRPr/>
            </a:pPr>
            <a:r>
              <a:rPr lang="en-US" b="1" dirty="0">
                <a:solidFill>
                  <a:schemeClr val="accent2">
                    <a:lumMod val="60000"/>
                    <a:lumOff val="40000"/>
                  </a:schemeClr>
                </a:solidFill>
                <a:latin typeface="Arial" panose="020B0604020202020204" pitchFamily="34" charset="0"/>
                <a:cs typeface="Arial" panose="020B0604020202020204" pitchFamily="34" charset="0"/>
              </a:rPr>
              <a:t>           “</a:t>
            </a:r>
            <a:r>
              <a:rPr lang="en-US" b="1" u="sng" dirty="0">
                <a:solidFill>
                  <a:schemeClr val="accent2">
                    <a:lumMod val="60000"/>
                    <a:lumOff val="40000"/>
                  </a:schemeClr>
                </a:solidFill>
                <a:latin typeface="Arial" panose="020B0604020202020204" pitchFamily="34" charset="0"/>
                <a:cs typeface="Arial" panose="020B0604020202020204" pitchFamily="34" charset="0"/>
              </a:rPr>
              <a:t>www.makeinindiadefence.gov.in</a:t>
            </a:r>
            <a:r>
              <a:rPr lang="en-US" b="1" dirty="0">
                <a:solidFill>
                  <a:schemeClr val="accent2">
                    <a:lumMod val="60000"/>
                    <a:lumOff val="40000"/>
                  </a:schemeClr>
                </a:solidFill>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a:xfrm>
            <a:off x="-36512" y="6520259"/>
            <a:ext cx="2133600" cy="365125"/>
          </a:xfrm>
        </p:spPr>
        <p:txBody>
          <a:bodyPr/>
          <a:lstStyle/>
          <a:p>
            <a:fld id="{F8CAA559-6C2E-4F5F-B771-944A36F3D308}" type="datetime1">
              <a:rPr lang="en-US" smtClean="0"/>
              <a:pPr/>
              <a:t>5/8/2018</a:t>
            </a:fld>
            <a:endParaRPr lang="en-IN" dirty="0"/>
          </a:p>
        </p:txBody>
      </p:sp>
      <p:sp>
        <p:nvSpPr>
          <p:cNvPr id="6" name="Slide Number Placeholder 5"/>
          <p:cNvSpPr>
            <a:spLocks noGrp="1"/>
          </p:cNvSpPr>
          <p:nvPr>
            <p:ph type="sldNum" sz="quarter" idx="12"/>
          </p:nvPr>
        </p:nvSpPr>
        <p:spPr/>
        <p:txBody>
          <a:bodyPr/>
          <a:lstStyle/>
          <a:p>
            <a:fld id="{3E8FA35D-07B2-4982-A05C-FA53E8620EA8}" type="slidenum">
              <a:rPr lang="en-IN" smtClean="0"/>
              <a:pPr/>
              <a:t>9</a:t>
            </a:fld>
            <a:endParaRPr lang="en-IN" dirty="0"/>
          </a:p>
        </p:txBody>
      </p:sp>
      <p:sp>
        <p:nvSpPr>
          <p:cNvPr id="7" name="Title 1"/>
          <p:cNvSpPr txBox="1">
            <a:spLocks/>
          </p:cNvSpPr>
          <p:nvPr/>
        </p:nvSpPr>
        <p:spPr>
          <a:xfrm>
            <a:off x="0" y="0"/>
            <a:ext cx="9144000" cy="856343"/>
          </a:xfrm>
          <a:prstGeom prst="roundRect">
            <a:avLst/>
          </a:prstGeom>
          <a:solidFill>
            <a:srgbClr val="0070C0"/>
          </a:solidFill>
          <a:effectLst>
            <a:innerShdw blurRad="63500" dist="50800" dir="8100000">
              <a:prstClr val="black">
                <a:alpha val="50000"/>
              </a:prstClr>
            </a:innerShdw>
            <a:softEdge rad="31750"/>
          </a:effectLst>
          <a:scene3d>
            <a:camera prst="orthographicFront"/>
            <a:lightRig rig="threePt" dir="t"/>
          </a:scene3d>
          <a:sp3d>
            <a:bevelT w="139700" h="139700" prst="divot"/>
          </a:sp3d>
        </p:spPr>
        <p:txBody>
          <a:bodyPr anchor="ctr"/>
          <a:lstStyle/>
          <a:p>
            <a:pPr algn="ctr">
              <a:defRPr/>
            </a:pPr>
            <a:r>
              <a:rPr lang="en-US" sz="3200" b="1" u="sng" dirty="0">
                <a:solidFill>
                  <a:srgbClr val="FFFF00"/>
                </a:solidFill>
                <a:latin typeface="Arial" panose="020B0604020202020204" pitchFamily="34" charset="0"/>
                <a:cs typeface="Arial" panose="020B0604020202020204" pitchFamily="34" charset="0"/>
              </a:rPr>
              <a:t>ADVANCE  PLANNING &amp; CONSULTATIONS</a:t>
            </a:r>
            <a:endParaRPr lang="en-US" sz="3200" b="1" u="sng" dirty="0">
              <a:solidFill>
                <a:srgbClr val="FFFF00"/>
              </a:solidFill>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xmlns="" val="2071150649"/>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2731</TotalTime>
  <Words>6368</Words>
  <Application>Microsoft Office PowerPoint</Application>
  <PresentationFormat>On-screen Show (4:3)</PresentationFormat>
  <Paragraphs>1216</Paragraphs>
  <Slides>82</Slides>
  <Notes>82</Notes>
  <HiddenSlides>43</HiddenSlides>
  <MMClips>0</MMClips>
  <ScaleCrop>false</ScaleCrop>
  <HeadingPairs>
    <vt:vector size="4" baseType="variant">
      <vt:variant>
        <vt:lpstr>Theme</vt:lpstr>
      </vt:variant>
      <vt:variant>
        <vt:i4>3</vt:i4>
      </vt:variant>
      <vt:variant>
        <vt:lpstr>Slide Titles</vt:lpstr>
      </vt:variant>
      <vt:variant>
        <vt:i4>82</vt:i4>
      </vt:variant>
    </vt:vector>
  </HeadingPairs>
  <TitlesOfParts>
    <vt:vector size="85" baseType="lpstr">
      <vt:lpstr>Office Theme</vt:lpstr>
      <vt:lpstr>2_Office Theme</vt:lpstr>
      <vt:lpstr>3_Office Theme</vt:lpstr>
      <vt:lpstr>‘Make-II’ Procedure and details of Projects</vt:lpstr>
      <vt:lpstr>Slide 2</vt:lpstr>
      <vt:lpstr>MAKE SCHEME</vt:lpstr>
      <vt:lpstr>Slide 4</vt:lpstr>
      <vt:lpstr>Slide 5</vt:lpstr>
      <vt:lpstr>‘Make II’ Procedure Chapter III A of DPP 2016 </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DEEP SEA SIDE SCAN SONAR TOWING WINCH</vt:lpstr>
      <vt:lpstr>UPPER AIR SOUNDING SYSTEM (UASS)</vt:lpstr>
      <vt:lpstr> EXPENDABLE UNDERWATER TARGET (EUT) </vt:lpstr>
      <vt:lpstr>WATER ELECTROLYSIS BI-POLAR HYDROGEN GENERATOR</vt:lpstr>
      <vt:lpstr>Digital Beamforming Based Satellite TV DB2 ST </vt:lpstr>
      <vt:lpstr>  NVG ADAPTATION FILTERS AND IMAGE INTENSIFIERS  </vt:lpstr>
      <vt:lpstr>  THREE PHASE INVERTERS  </vt:lpstr>
      <vt:lpstr>  DETONATOR N5 MK2 FOR CDSC 0.5 KG WITH  VH2 BASED COMPOSITION </vt:lpstr>
      <vt:lpstr>  ELECTRONIC FUZE FOR ANTI-SUBMARINE ROCKET RGB 60  </vt:lpstr>
      <vt:lpstr>  PROXIMITY, DA AND GRAZE FUZE FOR 76/62 SRGM WITH UNIVERSAL CAPABILITY FOR 76-127MM AMMUNITION  </vt:lpstr>
      <vt:lpstr>   DETONATOR 7 SEC DELAY FOR HAND GRENADE 36M   </vt:lpstr>
      <vt:lpstr>Slide 33</vt:lpstr>
      <vt:lpstr>Slide 34</vt:lpstr>
      <vt:lpstr>Slide 35</vt:lpstr>
      <vt:lpstr>Slide 36</vt:lpstr>
      <vt:lpstr>125MM APFSDS AMMUNITION FOR T-72/T- 90</vt:lpstr>
      <vt:lpstr>LIGHT WEIGHT BODY ARMOUR</vt:lpstr>
      <vt:lpstr>INDL PROTECTION SYS WITH INBUILT SENSORS</vt:lpstr>
      <vt:lpstr>PRE FRAGMENTED PROGRAMMABLE PROXIMITY FUZED AMMUNITION</vt:lpstr>
      <vt:lpstr>Slide 41</vt:lpstr>
      <vt:lpstr>Slide 42</vt:lpstr>
      <vt:lpstr> CHAFFS AND FLARES</vt:lpstr>
      <vt:lpstr>Slide 44</vt:lpstr>
      <vt:lpstr>LONG RANGE DUAL BAND INFRARED IMAGING SEARCH AND TRACK SYSTEM (IRST)</vt:lpstr>
      <vt:lpstr>Slide 46</vt:lpstr>
      <vt:lpstr>ADVANCED SELF PROTECTION JAMMING(ASPJ)  AND RADAR WARNING RECEIVER</vt:lpstr>
      <vt:lpstr>ADVANCED SELF PROTECTION JAMMING(ASPJ) PODS</vt:lpstr>
      <vt:lpstr>Slide 49</vt:lpstr>
      <vt:lpstr>RWR AND ASPJ PODS</vt:lpstr>
      <vt:lpstr>AERIAL FUSE FOR BOMB</vt:lpstr>
      <vt:lpstr> 125 KG BOMB</vt:lpstr>
      <vt:lpstr> 70 mm AIR TO GROUND ROCKETS</vt:lpstr>
      <vt:lpstr>Slide 54</vt:lpstr>
      <vt:lpstr>FOLDABLE FIBREGLASS MAT (FFM)</vt:lpstr>
      <vt:lpstr>GARUD AMMUNITION</vt:lpstr>
      <vt:lpstr>Slide 57</vt:lpstr>
      <vt:lpstr>Slide 58</vt:lpstr>
      <vt:lpstr>UPPER AIR SOUNDING SYSTEM (UASS)</vt:lpstr>
      <vt:lpstr>UPPER AIR SOUNDING SYSTEM (UASS)</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Low Noise Waterjets for Surface Platforms DME</vt:lpstr>
      <vt:lpstr>Slide 76</vt:lpstr>
      <vt:lpstr>Slide 77</vt:lpstr>
      <vt:lpstr>Conformal Array Line of Sight  Communication Antenna DEE</vt:lpstr>
      <vt:lpstr>Float Smoke and Flame A/c 3.5 lbs No.2 Mk2 DAPI</vt:lpstr>
      <vt:lpstr>Limpet Mine ‘MK 414’(7Kg) DAPI</vt:lpstr>
      <vt:lpstr>Limpet Mine ‘MK 430’ (15 Kg) DAPI</vt:lpstr>
      <vt:lpstr>Light weight Composite Material Portable DD Fire Pp DOI/ DNBCD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NHQ-DOI-DIRECTOR-CAPT SANJAY KUMAR</dc:creator>
  <cp:lastModifiedBy>USER</cp:lastModifiedBy>
  <cp:revision>389</cp:revision>
  <cp:lastPrinted>2018-04-25T09:52:51Z</cp:lastPrinted>
  <dcterms:created xsi:type="dcterms:W3CDTF">2014-10-08T04:48:31Z</dcterms:created>
  <dcterms:modified xsi:type="dcterms:W3CDTF">2018-05-08T16:04:57Z</dcterms:modified>
</cp:coreProperties>
</file>