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2" r:id="rId5"/>
    <p:sldId id="265" r:id="rId6"/>
    <p:sldId id="261" r:id="rId7"/>
    <p:sldId id="263" r:id="rId8"/>
    <p:sldId id="264" r:id="rId9"/>
    <p:sldId id="266" r:id="rId10"/>
    <p:sldId id="269" r:id="rId11"/>
    <p:sldId id="270" r:id="rId12"/>
    <p:sldId id="267" r:id="rId13"/>
    <p:sldId id="268" r:id="rId14"/>
    <p:sldId id="271" r:id="rId15"/>
    <p:sldId id="273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65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67F00-0629-418B-B3BE-E802526EF99D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1CEA7-D1D1-4B1E-9A88-6FB5C0CB37F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CE9CD-5C8A-41C3-A66E-B3429D2EBD61}" type="datetimeFigureOut">
              <a:rPr lang="en-US" smtClean="0"/>
              <a:t>4/14/2018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4931-88B0-40B5-98D9-E115351DAB20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14931-88B0-40B5-98D9-E115351DAB20}" type="slidenum">
              <a:rPr lang="en-IN" smtClean="0"/>
              <a:t>16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367C-57DC-4A5B-B831-D1AAA04E2C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367C-57DC-4A5B-B831-D1AAA04E2C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367C-57DC-4A5B-B831-D1AAA04E2C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367C-57DC-4A5B-B831-D1AAA04E2C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367C-57DC-4A5B-B831-D1AAA04E2C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367C-57DC-4A5B-B831-D1AAA04E2C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367C-57DC-4A5B-B831-D1AAA04E2C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367C-57DC-4A5B-B831-D1AAA04E2C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367C-57DC-4A5B-B831-D1AAA04E2C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0367C-57DC-4A5B-B831-D1AAA04E2C4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10367C-57DC-4A5B-B831-D1AAA04E2C4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7143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214554"/>
            <a:ext cx="8229600" cy="41100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E6BA5E-565B-4EFD-B964-2BDB0FE848B2}" type="datetimeFigureOut">
              <a:rPr lang="en-US" smtClean="0"/>
              <a:pPr/>
              <a:t>4/14/2018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10367C-57DC-4A5B-B831-D1AAA04E2C41}" type="slidenum">
              <a:rPr lang="en-IN" smtClean="0"/>
              <a:pPr/>
              <a:t>‹#›</a:t>
            </a:fld>
            <a:endParaRPr lang="en-IN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0" y="0"/>
          <a:ext cx="9144000" cy="1447800"/>
        </p:xfrm>
        <a:graphic>
          <a:graphicData uri="http://schemas.openxmlformats.org/drawingml/2006/table">
            <a:tbl>
              <a:tblPr/>
              <a:tblGrid>
                <a:gridCol w="2168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71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7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53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Bookman Old Style" pitchFamily="18" charset="0"/>
                          <a:ea typeface="Arial Unicode MS" pitchFamily="34" charset="-128"/>
                          <a:cs typeface="Arial" pitchFamily="34" charset="0"/>
                        </a:rPr>
                        <a:t>Ordnance Factory Board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DC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DD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5" name="Picture 2" descr="D:\Documents and Settings\admin\My Documents\My Pictures\ofb-log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D:\Documents and Settings\admin\My Documents\My Pictures\OFILAJ-logo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66075" y="0"/>
            <a:ext cx="1177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8596" y="1500174"/>
            <a:ext cx="80724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ORDNANCE FACTORY </a:t>
            </a:r>
            <a:r>
              <a:rPr lang="en-US" sz="4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BOARD</a:t>
            </a: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008000"/>
                </a:solidFill>
              </a:rPr>
              <a:t>WELCOMES </a:t>
            </a:r>
            <a:r>
              <a:rPr lang="en-US" sz="2800" dirty="0" smtClean="0">
                <a:solidFill>
                  <a:srgbClr val="008000"/>
                </a:solidFill>
              </a:rPr>
              <a:t>&amp; FELICITATES </a:t>
            </a:r>
            <a:r>
              <a:rPr lang="en-US" sz="2800" dirty="0" smtClean="0">
                <a:solidFill>
                  <a:srgbClr val="0000FF"/>
                </a:solidFill>
              </a:rPr>
              <a:t/>
            </a:r>
            <a:br>
              <a:rPr lang="en-US" sz="2800" dirty="0" smtClean="0">
                <a:solidFill>
                  <a:srgbClr val="0000FF"/>
                </a:solidFill>
              </a:rPr>
            </a:br>
            <a:r>
              <a:rPr lang="en-US" sz="1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SMT </a:t>
            </a:r>
            <a:r>
              <a:rPr lang="en-US" sz="2800" b="1" dirty="0" smtClean="0">
                <a:solidFill>
                  <a:srgbClr val="0000FF"/>
                </a:solidFill>
              </a:rPr>
              <a:t>NIRMALA SITHARAMAN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HON’BLE RAKSHA MANTRI </a:t>
            </a:r>
          </a:p>
          <a:p>
            <a:pPr algn="ctr"/>
            <a:r>
              <a:rPr lang="en-US" sz="2800" b="1" dirty="0" smtClean="0">
                <a:solidFill>
                  <a:srgbClr val="663300"/>
                </a:solidFill>
              </a:rPr>
              <a:t>AND </a:t>
            </a:r>
            <a:endParaRPr lang="en-US" sz="2800" b="1" dirty="0" smtClean="0">
              <a:solidFill>
                <a:srgbClr val="663300"/>
              </a:solidFill>
            </a:endParaRPr>
          </a:p>
          <a:p>
            <a:pPr algn="ctr"/>
            <a:r>
              <a:rPr lang="en-US" sz="2800" dirty="0" smtClean="0">
                <a:solidFill>
                  <a:srgbClr val="FF00FF"/>
                </a:solidFill>
              </a:rPr>
              <a:t>SHRI </a:t>
            </a:r>
            <a:r>
              <a:rPr lang="en-US" sz="2800" dirty="0" smtClean="0">
                <a:solidFill>
                  <a:srgbClr val="FF00FF"/>
                </a:solidFill>
              </a:rPr>
              <a:t>YOGI ADITYANATH</a:t>
            </a:r>
          </a:p>
          <a:p>
            <a:pPr algn="ctr"/>
            <a:r>
              <a:rPr lang="en-US" sz="2800" dirty="0" smtClean="0">
                <a:solidFill>
                  <a:srgbClr val="FF00FF"/>
                </a:solidFill>
              </a:rPr>
              <a:t>CM, UTTAR PRADESH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0B0D55"/>
                </a:solidFill>
              </a:rPr>
              <a:t>16</a:t>
            </a:r>
            <a:r>
              <a:rPr lang="en-US" sz="2800" b="1" baseline="30000" dirty="0" smtClean="0">
                <a:solidFill>
                  <a:srgbClr val="0B0D55"/>
                </a:solidFill>
              </a:rPr>
              <a:t>TH</a:t>
            </a:r>
            <a:r>
              <a:rPr lang="en-US" sz="2800" b="1" dirty="0" smtClean="0">
                <a:solidFill>
                  <a:srgbClr val="0B0D55"/>
                </a:solidFill>
              </a:rPr>
              <a:t> </a:t>
            </a:r>
            <a:r>
              <a:rPr lang="en-US" sz="2800" b="1" dirty="0" smtClean="0">
                <a:solidFill>
                  <a:srgbClr val="0B0D55"/>
                </a:solidFill>
              </a:rPr>
              <a:t>APRIL </a:t>
            </a:r>
            <a:r>
              <a:rPr lang="en-US" sz="2800" b="1" dirty="0" smtClean="0">
                <a:solidFill>
                  <a:srgbClr val="0B0D55"/>
                </a:solidFill>
              </a:rPr>
              <a:t>2018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dirty="0" smtClean="0"/>
              <a:t>OFs: Prospects for UP </a:t>
            </a:r>
            <a:r>
              <a:rPr lang="en-IN" sz="4000" dirty="0" err="1" smtClean="0"/>
              <a:t>Ind</a:t>
            </a:r>
            <a:r>
              <a:rPr lang="en-IN" sz="4000" dirty="0" smtClean="0"/>
              <a:t> </a:t>
            </a:r>
            <a:r>
              <a:rPr lang="en-IN" sz="4000" dirty="0" err="1" smtClean="0"/>
              <a:t>Corr</a:t>
            </a:r>
            <a:r>
              <a:rPr lang="en-IN" sz="4000" dirty="0" smtClean="0"/>
              <a:t> Industry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Ordnance Factories </a:t>
            </a:r>
            <a:r>
              <a:rPr lang="en-US" sz="2800" b="1" dirty="0" smtClean="0">
                <a:solidFill>
                  <a:srgbClr val="008000"/>
                </a:solidFill>
              </a:rPr>
              <a:t>can join </a:t>
            </a:r>
            <a:r>
              <a:rPr lang="en-US" sz="2800" b="1" dirty="0" smtClean="0">
                <a:solidFill>
                  <a:srgbClr val="008000"/>
                </a:solidFill>
              </a:rPr>
              <a:t>hands with </a:t>
            </a:r>
            <a:r>
              <a:rPr lang="en-US" sz="2800" b="1" dirty="0" smtClean="0">
                <a:solidFill>
                  <a:srgbClr val="008000"/>
                </a:solidFill>
              </a:rPr>
              <a:t>manufacturers of:</a:t>
            </a:r>
          </a:p>
          <a:p>
            <a:pPr lvl="1"/>
            <a:r>
              <a:rPr lang="en-US" b="1" dirty="0" smtClean="0">
                <a:solidFill>
                  <a:srgbClr val="663300"/>
                </a:solidFill>
              </a:rPr>
              <a:t>Sub-systems and </a:t>
            </a:r>
            <a:r>
              <a:rPr lang="en-US" b="1" dirty="0" smtClean="0">
                <a:solidFill>
                  <a:srgbClr val="663300"/>
                </a:solidFill>
              </a:rPr>
              <a:t>components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Quality testing and support equipment like gauges, tools, jigs and </a:t>
            </a:r>
            <a:r>
              <a:rPr lang="en-US" b="1" dirty="0" smtClean="0">
                <a:solidFill>
                  <a:srgbClr val="002060"/>
                </a:solidFill>
              </a:rPr>
              <a:t>fixtures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MSME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Dependence  of </a:t>
            </a:r>
            <a:r>
              <a:rPr lang="en-US" b="1" dirty="0" smtClean="0">
                <a:solidFill>
                  <a:srgbClr val="008000"/>
                </a:solidFill>
              </a:rPr>
              <a:t>Ordnance Factories and </a:t>
            </a:r>
            <a:r>
              <a:rPr lang="en-US" b="1" dirty="0" smtClean="0">
                <a:solidFill>
                  <a:srgbClr val="008000"/>
                </a:solidFill>
              </a:rPr>
              <a:t>interaction </a:t>
            </a:r>
            <a:r>
              <a:rPr lang="en-US" b="1" dirty="0" smtClean="0">
                <a:solidFill>
                  <a:srgbClr val="008000"/>
                </a:solidFill>
              </a:rPr>
              <a:t>with them is expected to be intense, long-term and synergistic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000" dirty="0" smtClean="0"/>
              <a:t>OFs: Facilities for UP </a:t>
            </a:r>
            <a:r>
              <a:rPr lang="en-IN" sz="4000" dirty="0" err="1" smtClean="0"/>
              <a:t>Ind</a:t>
            </a:r>
            <a:r>
              <a:rPr lang="en-IN" sz="4000" dirty="0" smtClean="0"/>
              <a:t> </a:t>
            </a:r>
            <a:r>
              <a:rPr lang="en-IN" sz="4000" dirty="0" err="1" smtClean="0"/>
              <a:t>Corr</a:t>
            </a:r>
            <a:r>
              <a:rPr lang="en-IN" sz="4000" dirty="0" smtClean="0"/>
              <a:t> Industry 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Testing </a:t>
            </a:r>
            <a:r>
              <a:rPr lang="en-US" sz="2800" b="1" dirty="0" smtClean="0">
                <a:solidFill>
                  <a:srgbClr val="008000"/>
                </a:solidFill>
              </a:rPr>
              <a:t>facilities and Proof range offered to private industries </a:t>
            </a:r>
            <a:r>
              <a:rPr lang="en-US" sz="2800" b="1" dirty="0" smtClean="0">
                <a:solidFill>
                  <a:srgbClr val="008000"/>
                </a:solidFill>
              </a:rPr>
              <a:t>at </a:t>
            </a:r>
            <a:r>
              <a:rPr lang="en-US" sz="2800" b="1" dirty="0" smtClean="0">
                <a:solidFill>
                  <a:srgbClr val="008000"/>
                </a:solidFill>
              </a:rPr>
              <a:t>reasonable </a:t>
            </a:r>
            <a:r>
              <a:rPr lang="en-US" sz="2800" b="1" dirty="0" smtClean="0">
                <a:solidFill>
                  <a:srgbClr val="008000"/>
                </a:solidFill>
              </a:rPr>
              <a:t>rates</a:t>
            </a:r>
          </a:p>
          <a:p>
            <a:endParaRPr lang="en-US" sz="2800" b="1" dirty="0" smtClean="0">
              <a:solidFill>
                <a:srgbClr val="008000"/>
              </a:solidFill>
            </a:endParaRPr>
          </a:p>
          <a:p>
            <a:endParaRPr lang="en-US" sz="2800" b="1" dirty="0" smtClean="0">
              <a:solidFill>
                <a:srgbClr val="008000"/>
              </a:solidFill>
            </a:endParaRPr>
          </a:p>
          <a:p>
            <a:pPr lvl="3"/>
            <a:r>
              <a:rPr lang="en-IN" b="1" dirty="0" smtClean="0">
                <a:solidFill>
                  <a:srgbClr val="008000"/>
                </a:solidFill>
              </a:rPr>
              <a:t>Details next 2 slides</a:t>
            </a:r>
            <a:endParaRPr lang="en-US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5CCA-7D06-4403-823C-051F00E0146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MS\Desktop\test ran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878"/>
            <a:ext cx="9144000" cy="6859877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5CCA-7D06-4403-823C-051F00E0146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OFs: Synergy with Industry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For  </a:t>
            </a:r>
            <a:r>
              <a:rPr lang="en-US" sz="2800" b="1" dirty="0" smtClean="0">
                <a:solidFill>
                  <a:srgbClr val="002060"/>
                </a:solidFill>
              </a:rPr>
              <a:t>manufacturers of items already being made by Ordnance Factories, there is scope for private players also because of our limited capacity or higher demand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OFs: Pitfalls for </a:t>
            </a:r>
            <a:r>
              <a:rPr lang="en-IN" dirty="0" err="1" smtClean="0"/>
              <a:t>Pvt</a:t>
            </a:r>
            <a:r>
              <a:rPr lang="en-IN" dirty="0" smtClean="0"/>
              <a:t> </a:t>
            </a:r>
            <a:r>
              <a:rPr lang="en-IN" dirty="0" err="1" smtClean="0"/>
              <a:t>Ind</a:t>
            </a:r>
            <a:r>
              <a:rPr lang="en-IN" dirty="0" smtClean="0"/>
              <a:t> in Corridor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OFB </a:t>
            </a:r>
            <a:r>
              <a:rPr lang="en-US" sz="2800" b="1" dirty="0" smtClean="0">
                <a:solidFill>
                  <a:srgbClr val="002060"/>
                </a:solidFill>
              </a:rPr>
              <a:t>demand may not always be of EOQ level, but is generally consistent and most often very </a:t>
            </a:r>
            <a:r>
              <a:rPr lang="en-US" sz="2800" b="1" dirty="0" smtClean="0">
                <a:solidFill>
                  <a:srgbClr val="002060"/>
                </a:solidFill>
              </a:rPr>
              <a:t>critical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Pvt</a:t>
            </a:r>
            <a:r>
              <a:rPr lang="en-US" sz="2800" b="1" dirty="0" smtClean="0">
                <a:solidFill>
                  <a:srgbClr val="002060"/>
                </a:solidFill>
              </a:rPr>
              <a:t> Industry has to face Competition each year as demands are annual with essential tendering each year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785950"/>
          </a:xfrm>
        </p:spPr>
        <p:txBody>
          <a:bodyPr>
            <a:noAutofit/>
          </a:bodyPr>
          <a:lstStyle/>
          <a:p>
            <a:r>
              <a:rPr lang="en-IN" sz="4000" dirty="0" smtClean="0"/>
              <a:t>OFs: Policy Enablement Needed: Seeding and Nurturing </a:t>
            </a:r>
            <a:r>
              <a:rPr lang="en-IN" sz="4000" dirty="0" err="1" smtClean="0"/>
              <a:t>Pvt</a:t>
            </a:r>
            <a:r>
              <a:rPr lang="en-IN" sz="4000" dirty="0" smtClean="0"/>
              <a:t> Industry in Up Industrial Corridor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8135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Ordnance Factories and </a:t>
            </a:r>
            <a:r>
              <a:rPr lang="en-US" sz="2800" b="1" dirty="0" err="1" smtClean="0">
                <a:solidFill>
                  <a:srgbClr val="008000"/>
                </a:solidFill>
              </a:rPr>
              <a:t>Pvt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dirty="0" err="1" smtClean="0">
                <a:solidFill>
                  <a:srgbClr val="008000"/>
                </a:solidFill>
              </a:rPr>
              <a:t>Ind</a:t>
            </a:r>
            <a:r>
              <a:rPr lang="en-US" sz="2800" b="1" dirty="0" smtClean="0">
                <a:solidFill>
                  <a:srgbClr val="008000"/>
                </a:solidFill>
              </a:rPr>
              <a:t> cannot afford the vicissitudes of annual requisition and </a:t>
            </a:r>
            <a:r>
              <a:rPr lang="en-US" sz="2800" b="1" dirty="0" smtClean="0">
                <a:solidFill>
                  <a:srgbClr val="008000"/>
                </a:solidFill>
              </a:rPr>
              <a:t>procurement</a:t>
            </a:r>
          </a:p>
          <a:p>
            <a:pPr lvl="1"/>
            <a:r>
              <a:rPr lang="en-US" sz="2800" b="1" dirty="0" smtClean="0">
                <a:solidFill>
                  <a:srgbClr val="002060"/>
                </a:solidFill>
              </a:rPr>
              <a:t>Government</a:t>
            </a:r>
            <a:r>
              <a:rPr lang="en-US" sz="2800" b="1" dirty="0" smtClean="0">
                <a:solidFill>
                  <a:srgbClr val="002060"/>
                </a:solidFill>
              </a:rPr>
              <a:t>, as an enabler may, therefore, consider coming out with a Policy on </a:t>
            </a:r>
            <a:r>
              <a:rPr lang="en-US" sz="2800" b="1" dirty="0" err="1" smtClean="0">
                <a:solidFill>
                  <a:srgbClr val="002060"/>
                </a:solidFill>
              </a:rPr>
              <a:t>Ancillarisation</a:t>
            </a:r>
            <a:r>
              <a:rPr lang="en-US" sz="2800" b="1" dirty="0" smtClean="0">
                <a:solidFill>
                  <a:srgbClr val="002060"/>
                </a:solidFill>
              </a:rPr>
              <a:t> between Ordnance Factories and private </a:t>
            </a:r>
            <a:r>
              <a:rPr lang="en-US" sz="2800" b="1" dirty="0" smtClean="0">
                <a:solidFill>
                  <a:srgbClr val="002060"/>
                </a:solidFill>
              </a:rPr>
              <a:t>players / MSMEs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OF Enablement for UP </a:t>
            </a:r>
            <a:r>
              <a:rPr lang="en-IN" dirty="0" err="1" smtClean="0"/>
              <a:t>Ind</a:t>
            </a:r>
            <a:r>
              <a:rPr lang="en-IN" dirty="0" smtClean="0"/>
              <a:t> Corridor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800" b="1" dirty="0" smtClean="0">
                <a:solidFill>
                  <a:srgbClr val="008000"/>
                </a:solidFill>
              </a:rPr>
              <a:t>Annual </a:t>
            </a:r>
            <a:r>
              <a:rPr lang="en-US" sz="2800" b="1" dirty="0" smtClean="0">
                <a:solidFill>
                  <a:srgbClr val="008000"/>
                </a:solidFill>
              </a:rPr>
              <a:t>Contracts: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500" b="1" dirty="0" smtClean="0">
                <a:solidFill>
                  <a:srgbClr val="008000"/>
                </a:solidFill>
              </a:rPr>
              <a:t>does </a:t>
            </a:r>
            <a:r>
              <a:rPr lang="en-US" sz="2500" b="1" dirty="0" smtClean="0">
                <a:solidFill>
                  <a:srgbClr val="008000"/>
                </a:solidFill>
              </a:rPr>
              <a:t>not allow for serious investment and professional relationship </a:t>
            </a:r>
            <a:r>
              <a:rPr lang="en-US" sz="2500" b="1" dirty="0" smtClean="0">
                <a:solidFill>
                  <a:srgbClr val="008000"/>
                </a:solidFill>
              </a:rPr>
              <a:t>building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500" b="1" dirty="0" smtClean="0">
                <a:solidFill>
                  <a:srgbClr val="008000"/>
                </a:solidFill>
              </a:rPr>
              <a:t>Are also </a:t>
            </a:r>
            <a:r>
              <a:rPr lang="en-US" sz="2500" b="1" dirty="0" smtClean="0">
                <a:solidFill>
                  <a:srgbClr val="008000"/>
                </a:solidFill>
              </a:rPr>
              <a:t>not cost viable</a:t>
            </a:r>
            <a:endParaRPr lang="en-IN" sz="2500" b="1" dirty="0" smtClean="0">
              <a:solidFill>
                <a:srgbClr val="008000"/>
              </a:solidFill>
            </a:endParaRPr>
          </a:p>
          <a:p>
            <a:r>
              <a:rPr lang="en-US" sz="2800" b="1" dirty="0" smtClean="0">
                <a:solidFill>
                  <a:srgbClr val="008000"/>
                </a:solidFill>
              </a:rPr>
              <a:t>Long-term</a:t>
            </a:r>
            <a:r>
              <a:rPr lang="en-US" sz="2800" b="1" dirty="0" smtClean="0">
                <a:solidFill>
                  <a:srgbClr val="008000"/>
                </a:solidFill>
              </a:rPr>
              <a:t>, say 3-5 years, contract, instead of the present one-year </a:t>
            </a:r>
            <a:r>
              <a:rPr lang="en-US" sz="2800" b="1" dirty="0" smtClean="0">
                <a:solidFill>
                  <a:srgbClr val="008000"/>
                </a:solidFill>
              </a:rPr>
              <a:t>term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Vagaries </a:t>
            </a:r>
            <a:r>
              <a:rPr lang="en-US" b="1" dirty="0" smtClean="0">
                <a:solidFill>
                  <a:srgbClr val="008000"/>
                </a:solidFill>
              </a:rPr>
              <a:t>of cost/price fluctuations could be factored in such long-term </a:t>
            </a:r>
            <a:r>
              <a:rPr lang="en-US" b="1" dirty="0" smtClean="0">
                <a:solidFill>
                  <a:srgbClr val="008000"/>
                </a:solidFill>
              </a:rPr>
              <a:t>contracts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The </a:t>
            </a:r>
            <a:r>
              <a:rPr lang="en-US" b="1" dirty="0" smtClean="0">
                <a:solidFill>
                  <a:srgbClr val="008000"/>
                </a:solidFill>
              </a:rPr>
              <a:t>present system is detrimental for quality which comes with consistency of working </a:t>
            </a:r>
            <a:r>
              <a:rPr lang="en-US" b="1" dirty="0" smtClean="0">
                <a:solidFill>
                  <a:srgbClr val="008000"/>
                </a:solidFill>
              </a:rPr>
              <a:t>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250831" y="2590800"/>
            <a:ext cx="45720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THANKS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663300"/>
                </a:solidFill>
              </a:rPr>
              <a:t>ORDNANCE FACTORIES SETUP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Ordnance </a:t>
            </a:r>
            <a:r>
              <a:rPr lang="en-US" sz="2800" b="1" dirty="0" smtClean="0">
                <a:solidFill>
                  <a:srgbClr val="002060"/>
                </a:solidFill>
              </a:rPr>
              <a:t>Factory Board (OFB) is the oldest and largest Government production organization functioning under Department of </a:t>
            </a:r>
            <a:r>
              <a:rPr lang="en-US" sz="2800" b="1" dirty="0" err="1" smtClean="0">
                <a:solidFill>
                  <a:srgbClr val="002060"/>
                </a:solidFill>
              </a:rPr>
              <a:t>Defence</a:t>
            </a:r>
            <a:r>
              <a:rPr lang="en-US" sz="2800" b="1" dirty="0" smtClean="0">
                <a:solidFill>
                  <a:srgbClr val="002060"/>
                </a:solidFill>
              </a:rPr>
              <a:t> Production, Ministry of </a:t>
            </a:r>
            <a:r>
              <a:rPr lang="en-US" sz="2800" b="1" dirty="0" err="1" smtClean="0">
                <a:solidFill>
                  <a:srgbClr val="002060"/>
                </a:solidFill>
              </a:rPr>
              <a:t>Defence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r>
              <a:rPr lang="en-US" sz="2800" b="1" dirty="0" smtClean="0">
                <a:solidFill>
                  <a:srgbClr val="008000"/>
                </a:solidFill>
              </a:rPr>
              <a:t>OFB is a conglomerate of 41 Ordnance Factories and 16 other support units, located throughout the country, manufacturing from </a:t>
            </a:r>
            <a:r>
              <a:rPr lang="en-US" sz="2800" b="1" dirty="0" smtClean="0">
                <a:solidFill>
                  <a:srgbClr val="FF0000"/>
                </a:solidFill>
              </a:rPr>
              <a:t>tent to tank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663300"/>
                </a:solidFill>
              </a:rPr>
              <a:t>HISTORICAL </a:t>
            </a:r>
            <a:r>
              <a:rPr lang="en-US" sz="5400" b="1" dirty="0" smtClean="0">
                <a:solidFill>
                  <a:srgbClr val="663300"/>
                </a:solidFill>
              </a:rPr>
              <a:t>EVOLUTION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The first </a:t>
            </a:r>
            <a:r>
              <a:rPr lang="en-US" sz="2800" b="1" dirty="0" smtClean="0">
                <a:solidFill>
                  <a:srgbClr val="002060"/>
                </a:solidFill>
              </a:rPr>
              <a:t>factory (Gun &amp; Shell Factory, </a:t>
            </a:r>
            <a:r>
              <a:rPr lang="en-US" sz="2800" b="1" dirty="0" err="1" smtClean="0">
                <a:solidFill>
                  <a:srgbClr val="002060"/>
                </a:solidFill>
              </a:rPr>
              <a:t>Cossipore</a:t>
            </a:r>
            <a:r>
              <a:rPr lang="en-US" sz="2800" b="1" dirty="0" smtClean="0">
                <a:solidFill>
                  <a:srgbClr val="002060"/>
                </a:solidFill>
              </a:rPr>
              <a:t>, Kolkata) was established way back in the year </a:t>
            </a:r>
            <a:r>
              <a:rPr lang="en-US" sz="2800" b="1" dirty="0" smtClean="0">
                <a:solidFill>
                  <a:srgbClr val="002060"/>
                </a:solidFill>
              </a:rPr>
              <a:t>1801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At </a:t>
            </a:r>
            <a:r>
              <a:rPr lang="en-US" sz="2800" b="1" dirty="0" smtClean="0">
                <a:solidFill>
                  <a:srgbClr val="008000"/>
                </a:solidFill>
              </a:rPr>
              <a:t>the time of Independence, there were 18 </a:t>
            </a:r>
            <a:r>
              <a:rPr lang="en-US" sz="2800" b="1" dirty="0" err="1" smtClean="0">
                <a:solidFill>
                  <a:srgbClr val="008000"/>
                </a:solidFill>
              </a:rPr>
              <a:t>Odnance</a:t>
            </a:r>
            <a:r>
              <a:rPr lang="en-US" sz="2800" b="1" dirty="0" smtClean="0">
                <a:solidFill>
                  <a:srgbClr val="008000"/>
                </a:solidFill>
              </a:rPr>
              <a:t> Factories</a:t>
            </a:r>
            <a:endParaRPr lang="en-US" sz="2800" b="1" dirty="0" smtClean="0">
              <a:solidFill>
                <a:srgbClr val="008000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4 Factories were added in the wake of the Chinese </a:t>
            </a:r>
            <a:r>
              <a:rPr lang="en-US" sz="2800" b="1" dirty="0" smtClean="0">
                <a:solidFill>
                  <a:srgbClr val="002060"/>
                </a:solidFill>
              </a:rPr>
              <a:t>aggression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By </a:t>
            </a:r>
            <a:r>
              <a:rPr lang="en-US" sz="2800" b="1" dirty="0" smtClean="0">
                <a:solidFill>
                  <a:srgbClr val="008000"/>
                </a:solidFill>
              </a:rPr>
              <a:t>the time of the Bangladesh liberation, there were 29 </a:t>
            </a:r>
            <a:r>
              <a:rPr lang="en-US" sz="2800" b="1" dirty="0" smtClean="0">
                <a:solidFill>
                  <a:srgbClr val="008000"/>
                </a:solidFill>
              </a:rPr>
              <a:t>factories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In </a:t>
            </a:r>
            <a:r>
              <a:rPr lang="en-US" sz="2800" b="1" dirty="0" smtClean="0">
                <a:solidFill>
                  <a:srgbClr val="002060"/>
                </a:solidFill>
              </a:rPr>
              <a:t>the post 1971 scenario, 10 more factories were </a:t>
            </a:r>
            <a:r>
              <a:rPr lang="en-US" sz="2800" b="1" dirty="0" smtClean="0">
                <a:solidFill>
                  <a:srgbClr val="002060"/>
                </a:solidFill>
              </a:rPr>
              <a:t>established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Post </a:t>
            </a:r>
            <a:r>
              <a:rPr lang="en-US" sz="2800" b="1" dirty="0" err="1" smtClean="0">
                <a:solidFill>
                  <a:srgbClr val="008000"/>
                </a:solidFill>
              </a:rPr>
              <a:t>Kargil</a:t>
            </a:r>
            <a:r>
              <a:rPr lang="en-US" sz="2800" b="1" dirty="0" smtClean="0">
                <a:solidFill>
                  <a:srgbClr val="008000"/>
                </a:solidFill>
              </a:rPr>
              <a:t>, 2 factories (at </a:t>
            </a:r>
            <a:r>
              <a:rPr lang="en-US" sz="2800" b="1" dirty="0" err="1" smtClean="0">
                <a:solidFill>
                  <a:srgbClr val="008000"/>
                </a:solidFill>
              </a:rPr>
              <a:t>Nalanda</a:t>
            </a:r>
            <a:r>
              <a:rPr lang="en-US" sz="2800" b="1" dirty="0" smtClean="0">
                <a:solidFill>
                  <a:srgbClr val="008000"/>
                </a:solidFill>
              </a:rPr>
              <a:t> and </a:t>
            </a:r>
            <a:r>
              <a:rPr lang="en-US" sz="2800" b="1" dirty="0" err="1" smtClean="0">
                <a:solidFill>
                  <a:srgbClr val="008000"/>
                </a:solidFill>
              </a:rPr>
              <a:t>Korwa</a:t>
            </a:r>
            <a:r>
              <a:rPr lang="en-US" sz="2800" b="1" dirty="0" smtClean="0">
                <a:solidFill>
                  <a:srgbClr val="008000"/>
                </a:solidFill>
              </a:rPr>
              <a:t>) were </a:t>
            </a:r>
            <a:r>
              <a:rPr lang="en-US" sz="2800" b="1" dirty="0" smtClean="0">
                <a:solidFill>
                  <a:srgbClr val="008000"/>
                </a:solidFill>
              </a:rPr>
              <a:t>established</a:t>
            </a:r>
            <a:endParaRPr lang="en-US" sz="28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4400" dirty="0" smtClean="0"/>
              <a:t>Rich and Wide Spectrum Experience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More than 2 centuries of experience of </a:t>
            </a:r>
            <a:r>
              <a:rPr lang="en-US" sz="2800" b="1" dirty="0" err="1" smtClean="0">
                <a:solidFill>
                  <a:srgbClr val="002060"/>
                </a:solidFill>
              </a:rPr>
              <a:t>Defence</a:t>
            </a:r>
            <a:r>
              <a:rPr lang="en-US" sz="2800" b="1" dirty="0" smtClean="0">
                <a:solidFill>
                  <a:srgbClr val="002060"/>
                </a:solidFill>
              </a:rPr>
              <a:t> production; wide technology spectrum; state-of-art Plant &amp; Machinery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Stringent quality standards and </a:t>
            </a:r>
            <a:r>
              <a:rPr lang="en-US" b="1" dirty="0" smtClean="0">
                <a:solidFill>
                  <a:srgbClr val="008000"/>
                </a:solidFill>
              </a:rPr>
              <a:t>parameters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Fair </a:t>
            </a:r>
            <a:r>
              <a:rPr lang="en-US" b="1" dirty="0" smtClean="0">
                <a:solidFill>
                  <a:srgbClr val="002060"/>
                </a:solidFill>
              </a:rPr>
              <a:t>safety track record with in-built safety </a:t>
            </a:r>
            <a:r>
              <a:rPr lang="en-US" b="1" dirty="0" smtClean="0">
                <a:solidFill>
                  <a:srgbClr val="002060"/>
                </a:solidFill>
              </a:rPr>
              <a:t>parameters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Robust </a:t>
            </a:r>
            <a:r>
              <a:rPr lang="en-US" b="1" dirty="0" smtClean="0">
                <a:solidFill>
                  <a:srgbClr val="008000"/>
                </a:solidFill>
              </a:rPr>
              <a:t>R&amp;D infrastructure since 2006 with 13 </a:t>
            </a:r>
            <a:r>
              <a:rPr lang="en-US" b="1" dirty="0" err="1" smtClean="0">
                <a:solidFill>
                  <a:srgbClr val="008000"/>
                </a:solidFill>
              </a:rPr>
              <a:t>Ord</a:t>
            </a:r>
            <a:r>
              <a:rPr lang="en-US" b="1" dirty="0" smtClean="0">
                <a:solidFill>
                  <a:srgbClr val="008000"/>
                </a:solidFill>
              </a:rPr>
              <a:t> Dev </a:t>
            </a:r>
            <a:r>
              <a:rPr lang="en-US" b="1" dirty="0" err="1" smtClean="0">
                <a:solidFill>
                  <a:srgbClr val="008000"/>
                </a:solidFill>
              </a:rPr>
              <a:t>Centres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OF and Make in India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87</a:t>
            </a:r>
            <a:r>
              <a:rPr lang="en-US" sz="2800" b="1" dirty="0" smtClean="0">
                <a:solidFill>
                  <a:srgbClr val="002060"/>
                </a:solidFill>
              </a:rPr>
              <a:t>% overall indigenization </a:t>
            </a:r>
            <a:r>
              <a:rPr lang="en-US" sz="2800" b="1" dirty="0" smtClean="0">
                <a:solidFill>
                  <a:srgbClr val="002060"/>
                </a:solidFill>
              </a:rPr>
              <a:t>achieved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2% of OFB turnover from indigenously developed </a:t>
            </a:r>
            <a:r>
              <a:rPr lang="en-US" sz="2800" b="1" dirty="0" smtClean="0">
                <a:solidFill>
                  <a:srgbClr val="002060"/>
                </a:solidFill>
              </a:rPr>
              <a:t>products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6</a:t>
            </a:r>
            <a:r>
              <a:rPr lang="en-US" b="1" dirty="0" smtClean="0">
                <a:solidFill>
                  <a:srgbClr val="008000"/>
                </a:solidFill>
              </a:rPr>
              <a:t>1 items developed through in-house R&amp;D are with Armed </a:t>
            </a:r>
            <a:r>
              <a:rPr lang="en-US" b="1" dirty="0" smtClean="0">
                <a:solidFill>
                  <a:srgbClr val="008000"/>
                </a:solidFill>
              </a:rPr>
              <a:t>Forces</a:t>
            </a:r>
          </a:p>
          <a:p>
            <a:r>
              <a:rPr lang="en-US" sz="2800" b="1" dirty="0" smtClean="0">
                <a:solidFill>
                  <a:srgbClr val="008000"/>
                </a:solidFill>
              </a:rPr>
              <a:t>Taking </a:t>
            </a:r>
            <a:r>
              <a:rPr lang="en-US" sz="2800" b="1" dirty="0" smtClean="0">
                <a:solidFill>
                  <a:srgbClr val="008000"/>
                </a:solidFill>
              </a:rPr>
              <a:t>Concrete steps towards cost reduction and image refurbishing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1472" y="1643050"/>
            <a:ext cx="7772400" cy="4429156"/>
          </a:xfrm>
        </p:spPr>
        <p:txBody>
          <a:bodyPr/>
          <a:lstStyle/>
          <a:p>
            <a:pPr algn="ctr"/>
            <a:r>
              <a:rPr sz="6000" smtClean="0">
                <a:solidFill>
                  <a:srgbClr val="663300"/>
                </a:solidFill>
              </a:rPr>
              <a:t>Ordnance </a:t>
            </a:r>
            <a:r>
              <a:rPr sz="6000" smtClean="0">
                <a:solidFill>
                  <a:srgbClr val="663300"/>
                </a:solidFill>
              </a:rPr>
              <a:t>Factories</a:t>
            </a:r>
            <a:br>
              <a:rPr sz="6000" smtClean="0">
                <a:solidFill>
                  <a:srgbClr val="663300"/>
                </a:solidFill>
              </a:rPr>
            </a:br>
            <a:r>
              <a:rPr sz="6000" smtClean="0">
                <a:solidFill>
                  <a:srgbClr val="FF0000"/>
                </a:solidFill>
              </a:rPr>
              <a:t>A </a:t>
            </a:r>
            <a:r>
              <a:rPr sz="6000" smtClean="0">
                <a:solidFill>
                  <a:srgbClr val="FF0000"/>
                </a:solidFill>
              </a:rPr>
              <a:t>Mine of </a:t>
            </a:r>
            <a:r>
              <a:rPr sz="6000" smtClean="0">
                <a:solidFill>
                  <a:srgbClr val="FF0000"/>
                </a:solidFill>
              </a:rPr>
              <a:t>Resources</a:t>
            </a:r>
            <a:br>
              <a:rPr sz="6000" smtClean="0">
                <a:solidFill>
                  <a:srgbClr val="FF0000"/>
                </a:solidFill>
              </a:rPr>
            </a:br>
            <a:r>
              <a:rPr sz="6000" smtClean="0">
                <a:solidFill>
                  <a:srgbClr val="008000"/>
                </a:solidFill>
              </a:rPr>
              <a:t> </a:t>
            </a:r>
            <a:r>
              <a:rPr sz="4800" smtClean="0">
                <a:solidFill>
                  <a:srgbClr val="008000"/>
                </a:solidFill>
              </a:rPr>
              <a:t>A Plethora of </a:t>
            </a:r>
            <a:r>
              <a:rPr sz="4800" smtClean="0">
                <a:solidFill>
                  <a:srgbClr val="008000"/>
                </a:solidFill>
              </a:rPr>
              <a:t>Opportunities</a:t>
            </a:r>
            <a:br>
              <a:rPr sz="4800" smtClean="0">
                <a:solidFill>
                  <a:srgbClr val="008000"/>
                </a:solidFill>
              </a:rPr>
            </a:br>
            <a:r>
              <a:rPr sz="4800" smtClean="0">
                <a:solidFill>
                  <a:srgbClr val="008000"/>
                </a:solidFill>
              </a:rPr>
              <a:t>to UP Defence Corridor Inductries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9 OFs around UP Defence Corridor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</a:rPr>
              <a:t>5  OF at Kanpur</a:t>
            </a:r>
          </a:p>
          <a:p>
            <a:pPr lvl="1" algn="just"/>
            <a:r>
              <a:rPr lang="en-US" b="1" dirty="0" smtClean="0">
                <a:solidFill>
                  <a:srgbClr val="002060"/>
                </a:solidFill>
              </a:rPr>
              <a:t>ORDNANCE </a:t>
            </a:r>
            <a:r>
              <a:rPr lang="en-US" b="1" dirty="0" smtClean="0">
                <a:solidFill>
                  <a:srgbClr val="002060"/>
                </a:solidFill>
              </a:rPr>
              <a:t>FACTORY KANPUR:  Large </a:t>
            </a:r>
            <a:r>
              <a:rPr lang="en-US" b="1" dirty="0" err="1" smtClean="0">
                <a:solidFill>
                  <a:srgbClr val="002060"/>
                </a:solidFill>
              </a:rPr>
              <a:t>Calibre</a:t>
            </a:r>
            <a:r>
              <a:rPr lang="en-US" b="1" dirty="0" smtClean="0">
                <a:solidFill>
                  <a:srgbClr val="002060"/>
                </a:solidFill>
              </a:rPr>
              <a:t> Ordnances for Tanks/Guns, shells, </a:t>
            </a:r>
            <a:r>
              <a:rPr lang="en-US" b="1" dirty="0" smtClean="0">
                <a:solidFill>
                  <a:srgbClr val="002060"/>
                </a:solidFill>
              </a:rPr>
              <a:t>etc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008000"/>
                </a:solidFill>
              </a:rPr>
              <a:t>FIELD GUN FACTORY KANPUR:  Large </a:t>
            </a:r>
            <a:r>
              <a:rPr lang="en-US" b="1" dirty="0" err="1" smtClean="0">
                <a:solidFill>
                  <a:srgbClr val="008000"/>
                </a:solidFill>
              </a:rPr>
              <a:t>Calibre</a:t>
            </a:r>
            <a:r>
              <a:rPr lang="en-US" b="1" dirty="0" smtClean="0">
                <a:solidFill>
                  <a:srgbClr val="008000"/>
                </a:solidFill>
              </a:rPr>
              <a:t> Ordnances for Tanks and Guns </a:t>
            </a:r>
          </a:p>
          <a:p>
            <a:pPr lvl="1" algn="just"/>
            <a:r>
              <a:rPr lang="en-US" b="1" dirty="0" smtClean="0">
                <a:solidFill>
                  <a:srgbClr val="002060"/>
                </a:solidFill>
              </a:rPr>
              <a:t>SMALL ARMS FACTORY KANPUR:  Small </a:t>
            </a:r>
            <a:r>
              <a:rPr lang="en-US" b="1" dirty="0" smtClean="0">
                <a:solidFill>
                  <a:srgbClr val="002060"/>
                </a:solidFill>
              </a:rPr>
              <a:t>Arms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 algn="just"/>
            <a:r>
              <a:rPr lang="en-US" b="1" dirty="0" smtClean="0">
                <a:solidFill>
                  <a:srgbClr val="008000"/>
                </a:solidFill>
              </a:rPr>
              <a:t>ORDNANCE EQUIPMENT FACTORY KANPUR:  Troop comfort items </a:t>
            </a:r>
          </a:p>
          <a:p>
            <a:pPr lvl="1" algn="just"/>
            <a:r>
              <a:rPr lang="en-US" b="1" dirty="0" smtClean="0">
                <a:solidFill>
                  <a:srgbClr val="002060"/>
                </a:solidFill>
              </a:rPr>
              <a:t>ORDNANCE PARACHUTE FACTORY KANPUR:  Parachutes, assault boats, </a:t>
            </a:r>
            <a:r>
              <a:rPr lang="en-US" b="1" dirty="0" smtClean="0">
                <a:solidFill>
                  <a:srgbClr val="002060"/>
                </a:solidFill>
              </a:rPr>
              <a:t>bridges</a:t>
            </a:r>
            <a:endParaRPr lang="en-US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OFs and UP Defence Corridor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ORDNANCE </a:t>
            </a:r>
            <a:r>
              <a:rPr lang="en-US" sz="2400" b="1" dirty="0" smtClean="0">
                <a:solidFill>
                  <a:srgbClr val="002060"/>
                </a:solidFill>
              </a:rPr>
              <a:t>FACTORY MURADNAGAR:  Shells, bombs, </a:t>
            </a:r>
            <a:r>
              <a:rPr lang="en-US" sz="2400" b="1" dirty="0" smtClean="0">
                <a:solidFill>
                  <a:srgbClr val="002060"/>
                </a:solidFill>
              </a:rPr>
              <a:t>etc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8000"/>
                </a:solidFill>
              </a:rPr>
              <a:t>ORDNANCE EQUIPMENT FACTORY HAZRATPUR: Uniform, Troop comfort </a:t>
            </a:r>
            <a:r>
              <a:rPr lang="en-US" sz="2400" b="1" dirty="0" smtClean="0">
                <a:solidFill>
                  <a:srgbClr val="008000"/>
                </a:solidFill>
              </a:rPr>
              <a:t>items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</a:rPr>
              <a:t>ORDNANCE CLOTHING FACTORY SHAHJAHANPUR: Troop comfort items including blankets and ECC uniforms </a:t>
            </a:r>
          </a:p>
          <a:p>
            <a:pPr algn="just"/>
            <a:r>
              <a:rPr lang="en-US" sz="2400" b="1" dirty="0" smtClean="0">
                <a:solidFill>
                  <a:srgbClr val="008000"/>
                </a:solidFill>
              </a:rPr>
              <a:t>ORDNANCE FACTORY PROJECT KORWA: Small Arms (Carbines</a:t>
            </a:r>
            <a:r>
              <a:rPr lang="en-US" sz="2400" b="1" dirty="0" smtClean="0">
                <a:solidFill>
                  <a:srgbClr val="008000"/>
                </a:solidFill>
              </a:rPr>
              <a:t>)</a:t>
            </a:r>
            <a:endParaRPr lang="en-US" sz="2400" b="1" dirty="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OFs and </a:t>
            </a:r>
            <a:r>
              <a:rPr lang="en-IN" dirty="0" err="1" smtClean="0"/>
              <a:t>Pvt</a:t>
            </a:r>
            <a:r>
              <a:rPr lang="en-IN" dirty="0" smtClean="0"/>
              <a:t> Sector Participation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 robust procurement </a:t>
            </a:r>
            <a:r>
              <a:rPr lang="en-US" sz="2800" b="1" dirty="0" smtClean="0">
                <a:solidFill>
                  <a:srgbClr val="002060"/>
                </a:solidFill>
              </a:rPr>
              <a:t>policy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N</a:t>
            </a:r>
            <a:r>
              <a:rPr lang="en-US" sz="2800" b="1" dirty="0" smtClean="0">
                <a:solidFill>
                  <a:srgbClr val="008000"/>
                </a:solidFill>
              </a:rPr>
              <a:t>urturing 4000 indigenous </a:t>
            </a:r>
            <a:r>
              <a:rPr lang="en-US" sz="2800" b="1" dirty="0" smtClean="0">
                <a:solidFill>
                  <a:srgbClr val="008000"/>
                </a:solidFill>
              </a:rPr>
              <a:t>vendors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More than 20 items offered for indigenization at </a:t>
            </a:r>
            <a:r>
              <a:rPr lang="en-US" sz="2800" b="1" dirty="0" err="1" smtClean="0">
                <a:solidFill>
                  <a:srgbClr val="002060"/>
                </a:solidFill>
              </a:rPr>
              <a:t>Defence</a:t>
            </a:r>
            <a:r>
              <a:rPr lang="en-US" sz="2800" b="1" dirty="0" smtClean="0">
                <a:solidFill>
                  <a:srgbClr val="002060"/>
                </a:solidFill>
              </a:rPr>
              <a:t> Industry Development Meet on 18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800" b="1" dirty="0" smtClean="0">
                <a:solidFill>
                  <a:srgbClr val="002060"/>
                </a:solidFill>
              </a:rPr>
              <a:t> &amp; 19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2800" b="1" dirty="0" smtClean="0">
                <a:solidFill>
                  <a:srgbClr val="002060"/>
                </a:solidFill>
              </a:rPr>
              <a:t> Jan </a:t>
            </a:r>
            <a:r>
              <a:rPr lang="en-US" sz="2800" b="1" dirty="0" smtClean="0">
                <a:solidFill>
                  <a:srgbClr val="002060"/>
                </a:solidFill>
              </a:rPr>
              <a:t>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F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OEF</Template>
  <TotalTime>345</TotalTime>
  <Words>631</Words>
  <Application>Microsoft Office PowerPoint</Application>
  <PresentationFormat>On-screen Show (4:3)</PresentationFormat>
  <Paragraphs>76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OEF</vt:lpstr>
      <vt:lpstr>Slide 1</vt:lpstr>
      <vt:lpstr>ORDNANCE FACTORIES SETUP</vt:lpstr>
      <vt:lpstr>HISTORICAL EVOLUTION</vt:lpstr>
      <vt:lpstr>Rich and Wide Spectrum Experience</vt:lpstr>
      <vt:lpstr>OF and Make in India</vt:lpstr>
      <vt:lpstr>Ordnance Factories A Mine of Resources  A Plethora of Opportunities to UP Defence Corridor Inductries</vt:lpstr>
      <vt:lpstr>9 OFs around UP Defence Corridor</vt:lpstr>
      <vt:lpstr>OFs and UP Defence Corridor</vt:lpstr>
      <vt:lpstr>OFs and Pvt Sector Participation</vt:lpstr>
      <vt:lpstr>OFs: Prospects for UP Ind Corr Industry </vt:lpstr>
      <vt:lpstr>OFs: Facilities for UP Ind Corr Industry </vt:lpstr>
      <vt:lpstr>Slide 12</vt:lpstr>
      <vt:lpstr>Slide 13</vt:lpstr>
      <vt:lpstr>OFs: Synergy with Industry</vt:lpstr>
      <vt:lpstr>OFs: Pitfalls for Pvt Ind in Corridor </vt:lpstr>
      <vt:lpstr>OFs: Policy Enablement Needed: Seeding and Nurturing Pvt Industry in Up Industrial Corridor</vt:lpstr>
      <vt:lpstr>OF Enablement for UP Ind Corridor</vt:lpstr>
      <vt:lpstr>Slide 18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Inventory</dc:title>
  <dc:creator>P W Ralegankar</dc:creator>
  <cp:lastModifiedBy>P W Ralegankar</cp:lastModifiedBy>
  <cp:revision>39</cp:revision>
  <dcterms:created xsi:type="dcterms:W3CDTF">2018-02-18T15:58:32Z</dcterms:created>
  <dcterms:modified xsi:type="dcterms:W3CDTF">2018-04-14T08:31:50Z</dcterms:modified>
</cp:coreProperties>
</file>