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2.xml" ContentType="application/vnd.ms-office.chartcolorstyle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  <p:sldMasterId id="2147483776" r:id="rId2"/>
    <p:sldMasterId id="2147483680" r:id="rId3"/>
  </p:sldMasterIdLst>
  <p:notesMasterIdLst>
    <p:notesMasterId r:id="rId25"/>
  </p:notesMasterIdLst>
  <p:handoutMasterIdLst>
    <p:handoutMasterId r:id="rId26"/>
  </p:handoutMasterIdLst>
  <p:sldIdLst>
    <p:sldId id="278" r:id="rId4"/>
    <p:sldId id="289" r:id="rId5"/>
    <p:sldId id="280" r:id="rId6"/>
    <p:sldId id="293" r:id="rId7"/>
    <p:sldId id="282" r:id="rId8"/>
    <p:sldId id="296" r:id="rId9"/>
    <p:sldId id="297" r:id="rId10"/>
    <p:sldId id="309" r:id="rId11"/>
    <p:sldId id="300" r:id="rId12"/>
    <p:sldId id="299" r:id="rId13"/>
    <p:sldId id="294" r:id="rId14"/>
    <p:sldId id="288" r:id="rId15"/>
    <p:sldId id="284" r:id="rId16"/>
    <p:sldId id="308" r:id="rId17"/>
    <p:sldId id="283" r:id="rId18"/>
    <p:sldId id="303" r:id="rId19"/>
    <p:sldId id="304" r:id="rId20"/>
    <p:sldId id="305" r:id="rId21"/>
    <p:sldId id="306" r:id="rId22"/>
    <p:sldId id="307" r:id="rId23"/>
    <p:sldId id="302" r:id="rId24"/>
  </p:sldIdLst>
  <p:sldSz cx="1219835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7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orient="horz" pos="1258">
          <p15:clr>
            <a:srgbClr val="A4A3A4"/>
          </p15:clr>
        </p15:guide>
        <p15:guide id="7" orient="horz" pos="388">
          <p15:clr>
            <a:srgbClr val="A4A3A4"/>
          </p15:clr>
        </p15:guide>
        <p15:guide id="8" orient="horz" pos="4192">
          <p15:clr>
            <a:srgbClr val="A4A3A4"/>
          </p15:clr>
        </p15:guide>
        <p15:guide id="9" orient="horz" pos="4077">
          <p15:clr>
            <a:srgbClr val="A4A3A4"/>
          </p15:clr>
        </p15:guide>
        <p15:guide id="10" pos="3842">
          <p15:clr>
            <a:srgbClr val="A4A3A4"/>
          </p15:clr>
        </p15:guide>
        <p15:guide id="11" pos="384">
          <p15:clr>
            <a:srgbClr val="A4A3A4"/>
          </p15:clr>
        </p15:guide>
        <p15:guide id="12" pos="7299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FF009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55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-461" y="-77"/>
      </p:cViewPr>
      <p:guideLst>
        <p:guide orient="horz" pos="3127"/>
        <p:guide orient="horz" pos="664"/>
        <p:guide orient="horz" pos="3871"/>
        <p:guide orient="horz" pos="898"/>
        <p:guide orient="horz" pos="126"/>
        <p:guide orient="horz" pos="1258"/>
        <p:guide orient="horz" pos="388"/>
        <p:guide orient="horz" pos="4192"/>
        <p:guide orient="horz" pos="4077"/>
        <p:guide pos="3842"/>
        <p:guide pos="384"/>
        <p:guide pos="7299"/>
        <p:guide pos="3905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3096" y="8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62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SME Base - Kanpur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0249513810850613"/>
          <c:w val="0.99156058020529703"/>
          <c:h val="0.71942324368980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Kanpur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Rerpairing and Servicing</c:v>
                </c:pt>
                <c:pt idx="1">
                  <c:v>Leather Based </c:v>
                </c:pt>
                <c:pt idx="2">
                  <c:v>Ready-made Garments and Embroidery</c:v>
                </c:pt>
                <c:pt idx="3">
                  <c:v>Engineering Units and Electrical Machinery</c:v>
                </c:pt>
                <c:pt idx="4">
                  <c:v>Agro Based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3189</c:v>
                </c:pt>
                <c:pt idx="1">
                  <c:v>2428</c:v>
                </c:pt>
                <c:pt idx="2">
                  <c:v>1970</c:v>
                </c:pt>
                <c:pt idx="3">
                  <c:v>1396</c:v>
                </c:pt>
                <c:pt idx="4">
                  <c:v>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1051392"/>
        <c:axId val="161071872"/>
      </c:barChart>
      <c:catAx>
        <c:axId val="16105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071872"/>
        <c:crosses val="autoZero"/>
        <c:auto val="1"/>
        <c:lblAlgn val="ctr"/>
        <c:lblOffset val="100"/>
        <c:noMultiLvlLbl val="0"/>
      </c:catAx>
      <c:valAx>
        <c:axId val="16107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05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SME</a:t>
            </a:r>
            <a:r>
              <a:rPr lang="en-US" sz="2000" b="1" baseline="0" dirty="0" smtClean="0"/>
              <a:t> Industry base </a:t>
            </a:r>
            <a:r>
              <a:rPr lang="en-US" sz="2000" b="1" baseline="0" dirty="0" smtClean="0"/>
              <a:t>– </a:t>
            </a:r>
            <a:r>
              <a:rPr lang="en-US" sz="2000" b="1" dirty="0" err="1" smtClean="0"/>
              <a:t>Lucknow</a:t>
            </a:r>
            <a:r>
              <a:rPr lang="en-US" sz="2000" b="1" dirty="0" smtClean="0"/>
              <a:t> 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430857718524829E-2"/>
          <c:y val="0.24872192437332258"/>
          <c:w val="0.94513814819061925"/>
          <c:h val="0.57101202588968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of Units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Textile &amp; Apparel</c:v>
                </c:pt>
                <c:pt idx="1">
                  <c:v>Repairing &amp; Services</c:v>
                </c:pt>
                <c:pt idx="2">
                  <c:v>Agro based &amp; paper</c:v>
                </c:pt>
                <c:pt idx="3">
                  <c:v>Mineral based, plastic &amp; petro based</c:v>
                </c:pt>
                <c:pt idx="4">
                  <c:v>Metal based, Engineering &amp; electrical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3808</c:v>
                </c:pt>
                <c:pt idx="1">
                  <c:v>2892</c:v>
                </c:pt>
                <c:pt idx="2">
                  <c:v>531</c:v>
                </c:pt>
                <c:pt idx="3">
                  <c:v>337</c:v>
                </c:pt>
                <c:pt idx="4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12480"/>
        <c:axId val="169414016"/>
      </c:barChart>
      <c:catAx>
        <c:axId val="1694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14016"/>
        <c:crosses val="autoZero"/>
        <c:auto val="1"/>
        <c:lblAlgn val="ctr"/>
        <c:lblOffset val="100"/>
        <c:noMultiLvlLbl val="0"/>
      </c:catAx>
      <c:valAx>
        <c:axId val="169414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4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272476799834"/>
          <c:y val="0.10336896283945446"/>
          <c:w val="0.23254154358479623"/>
          <c:h val="7.2030894897671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62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SME Base - Aligarh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0249513810850613"/>
          <c:w val="0.99156058020529703"/>
          <c:h val="0.71942324368980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Aligarh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Rerpairing and Servicing</c:v>
                </c:pt>
                <c:pt idx="1">
                  <c:v>Metal based</c:v>
                </c:pt>
                <c:pt idx="2">
                  <c:v>Engineering Units and Electrical Machinery</c:v>
                </c:pt>
                <c:pt idx="3">
                  <c:v>Agro Based </c:v>
                </c:pt>
                <c:pt idx="4">
                  <c:v>RG &amp; Textile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3180</c:v>
                </c:pt>
                <c:pt idx="1">
                  <c:v>971</c:v>
                </c:pt>
                <c:pt idx="2">
                  <c:v>630</c:v>
                </c:pt>
                <c:pt idx="3">
                  <c:v>860</c:v>
                </c:pt>
                <c:pt idx="4">
                  <c:v>745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068736"/>
        <c:axId val="158071424"/>
      </c:barChart>
      <c:catAx>
        <c:axId val="15806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8071424"/>
        <c:crosses val="autoZero"/>
        <c:auto val="1"/>
        <c:lblAlgn val="ctr"/>
        <c:lblOffset val="100"/>
        <c:noMultiLvlLbl val="0"/>
      </c:catAx>
      <c:valAx>
        <c:axId val="15807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06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SME</a:t>
            </a:r>
            <a:r>
              <a:rPr lang="en-US" sz="2000" b="1" baseline="0" dirty="0" smtClean="0"/>
              <a:t> Industry base - </a:t>
            </a:r>
            <a:r>
              <a:rPr lang="en-US" sz="2000" b="1" dirty="0" smtClean="0"/>
              <a:t>Agra 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430857718524829E-2"/>
          <c:y val="0.24872192437332258"/>
          <c:w val="0.94513814819061925"/>
          <c:h val="0.57101202588968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of Units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Textile &amp; Apparel</c:v>
                </c:pt>
                <c:pt idx="1">
                  <c:v>Engineering Goods</c:v>
                </c:pt>
                <c:pt idx="2">
                  <c:v>Leather based</c:v>
                </c:pt>
                <c:pt idx="3">
                  <c:v>Electrical, Metal &amp; Mineral based</c:v>
                </c:pt>
                <c:pt idx="4">
                  <c:v>Agro based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857</c:v>
                </c:pt>
                <c:pt idx="1">
                  <c:v>309</c:v>
                </c:pt>
                <c:pt idx="2">
                  <c:v>932</c:v>
                </c:pt>
                <c:pt idx="3">
                  <c:v>188</c:v>
                </c:pt>
                <c:pt idx="4">
                  <c:v>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71456"/>
        <c:axId val="206373248"/>
      </c:barChart>
      <c:catAx>
        <c:axId val="2063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73248"/>
        <c:crosses val="autoZero"/>
        <c:auto val="1"/>
        <c:lblAlgn val="ctr"/>
        <c:lblOffset val="100"/>
        <c:noMultiLvlLbl val="0"/>
      </c:catAx>
      <c:valAx>
        <c:axId val="20637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3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272476799834"/>
          <c:y val="0.10336896283945446"/>
          <c:w val="0.23254154358479623"/>
          <c:h val="7.2030894897671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SME Industry base - Jhansi </a:t>
            </a:r>
          </a:p>
        </c:rich>
      </c:tx>
      <c:layout>
        <c:manualLayout>
          <c:xMode val="edge"/>
          <c:yMode val="edge"/>
          <c:x val="0.1685550821539944"/>
          <c:y val="1.6135098884536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430925904690394E-2"/>
          <c:y val="0.11083017387780016"/>
          <c:w val="0.94513814819061925"/>
          <c:h val="0.7134411923347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of Units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Textile &amp; Apparel</c:v>
                </c:pt>
                <c:pt idx="1">
                  <c:v>Engineering Goods</c:v>
                </c:pt>
                <c:pt idx="2">
                  <c:v>Agro &amp; Food based</c:v>
                </c:pt>
                <c:pt idx="3">
                  <c:v>Electrical, Metal &amp; Mineral based</c:v>
                </c:pt>
                <c:pt idx="4">
                  <c:v>Wood based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2026</c:v>
                </c:pt>
                <c:pt idx="1">
                  <c:v>1071</c:v>
                </c:pt>
                <c:pt idx="2">
                  <c:v>1130</c:v>
                </c:pt>
                <c:pt idx="3">
                  <c:v>628</c:v>
                </c:pt>
                <c:pt idx="4">
                  <c:v>1074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40768"/>
        <c:axId val="169442304"/>
      </c:barChart>
      <c:catAx>
        <c:axId val="1694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42304"/>
        <c:crosses val="autoZero"/>
        <c:auto val="1"/>
        <c:lblAlgn val="ctr"/>
        <c:lblOffset val="100"/>
        <c:noMultiLvlLbl val="0"/>
      </c:catAx>
      <c:valAx>
        <c:axId val="16944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4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55614759055542"/>
          <c:y val="0.14536558844307221"/>
          <c:w val="0.23254154358479623"/>
          <c:h val="7.2030894897671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 rtl="0">
              <a:def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SME Base - Chitrakoot</a:t>
            </a:r>
          </a:p>
        </c:rich>
      </c:tx>
      <c:layout>
        <c:manualLayout>
          <c:xMode val="edge"/>
          <c:yMode val="edge"/>
          <c:x val="0.24000644769579516"/>
          <c:y val="1.7151392228283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5478856147167E-2"/>
          <c:y val="0.12213596322058137"/>
          <c:w val="0.96215890974504892"/>
          <c:h val="0.7025241703070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of units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Agro Based </c:v>
                </c:pt>
                <c:pt idx="1">
                  <c:v>Repairing and Servicing</c:v>
                </c:pt>
                <c:pt idx="2">
                  <c:v>Metal Based (Steel Fab.)</c:v>
                </c:pt>
                <c:pt idx="3">
                  <c:v>Wood/wooden based furniture</c:v>
                </c:pt>
                <c:pt idx="4">
                  <c:v>Ready-made garments &amp; embroidery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180</c:v>
                </c:pt>
                <c:pt idx="1">
                  <c:v>124</c:v>
                </c:pt>
                <c:pt idx="2">
                  <c:v>98</c:v>
                </c:pt>
                <c:pt idx="3">
                  <c:v>82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9470592"/>
        <c:axId val="206362112"/>
      </c:barChart>
      <c:catAx>
        <c:axId val="16947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6362112"/>
        <c:crosses val="autoZero"/>
        <c:auto val="1"/>
        <c:lblAlgn val="ctr"/>
        <c:lblOffset val="100"/>
        <c:noMultiLvlLbl val="0"/>
      </c:catAx>
      <c:valAx>
        <c:axId val="20636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470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12C41-D42E-4B53-8A7A-413836A3971C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F69CD76C-3376-4597-B08E-84E2764AF908}">
      <dgm:prSet phldrT="[Text]" custT="1"/>
      <dgm:spPr/>
      <dgm:t>
        <a:bodyPr/>
        <a:lstStyle/>
        <a:p>
          <a:r>
            <a:rPr lang="en-IN" sz="1800" dirty="0" smtClean="0"/>
            <a:t>Auto related components &amp; Automobile manufacturing for military</a:t>
          </a:r>
          <a:endParaRPr lang="en-IN" sz="1800" dirty="0"/>
        </a:p>
      </dgm:t>
    </dgm:pt>
    <dgm:pt modelId="{8246EBDD-C473-47E5-9CAF-728D7C17B07C}" type="parTrans" cxnId="{1BCF4375-F0FE-405E-BC1C-A87D6F919344}">
      <dgm:prSet/>
      <dgm:spPr/>
      <dgm:t>
        <a:bodyPr/>
        <a:lstStyle/>
        <a:p>
          <a:endParaRPr lang="en-IN"/>
        </a:p>
      </dgm:t>
    </dgm:pt>
    <dgm:pt modelId="{FD8F84D4-64DA-40AA-B64A-B423F24AE939}" type="sibTrans" cxnId="{1BCF4375-F0FE-405E-BC1C-A87D6F919344}">
      <dgm:prSet/>
      <dgm:spPr/>
      <dgm:t>
        <a:bodyPr/>
        <a:lstStyle/>
        <a:p>
          <a:endParaRPr lang="en-IN"/>
        </a:p>
      </dgm:t>
    </dgm:pt>
    <dgm:pt modelId="{17FCFFAF-64F5-4340-805C-CF4B23A65AB0}">
      <dgm:prSet custT="1"/>
      <dgm:spPr/>
      <dgm:t>
        <a:bodyPr/>
        <a:lstStyle/>
        <a:p>
          <a:r>
            <a:rPr lang="en-IN" sz="1800" dirty="0" smtClean="0"/>
            <a:t>Testing facilities - Development testing range for artillery and other military equipment</a:t>
          </a:r>
          <a:endParaRPr lang="en-IN" sz="1800" dirty="0"/>
        </a:p>
      </dgm:t>
    </dgm:pt>
    <dgm:pt modelId="{D81609CF-1734-4873-A80D-2F2CF350C60F}" type="parTrans" cxnId="{153B4BC7-67C8-4D35-85AB-4941BD4421A5}">
      <dgm:prSet/>
      <dgm:spPr/>
      <dgm:t>
        <a:bodyPr/>
        <a:lstStyle/>
        <a:p>
          <a:endParaRPr lang="en-IN"/>
        </a:p>
      </dgm:t>
    </dgm:pt>
    <dgm:pt modelId="{40D17F9A-FE57-4E34-9E59-F5CC129FB21E}" type="sibTrans" cxnId="{153B4BC7-67C8-4D35-85AB-4941BD4421A5}">
      <dgm:prSet/>
      <dgm:spPr/>
      <dgm:t>
        <a:bodyPr/>
        <a:lstStyle/>
        <a:p>
          <a:endParaRPr lang="en-IN"/>
        </a:p>
      </dgm:t>
    </dgm:pt>
    <dgm:pt modelId="{AE6632F6-4D87-486D-B1BA-6B272AC0C39E}">
      <dgm:prSet custT="1"/>
      <dgm:spPr/>
      <dgm:t>
        <a:bodyPr/>
        <a:lstStyle/>
        <a:p>
          <a:r>
            <a:rPr lang="en-IN" sz="1800" dirty="0" smtClean="0"/>
            <a:t>Police modernization, Forensics Centres</a:t>
          </a:r>
          <a:endParaRPr lang="en-IN" sz="1800" dirty="0"/>
        </a:p>
      </dgm:t>
    </dgm:pt>
    <dgm:pt modelId="{FA0E8EEE-823C-4305-8620-08C696EBE9A6}" type="parTrans" cxnId="{52312F98-C8D6-41C5-BBDB-ECD7AAC4D2E1}">
      <dgm:prSet/>
      <dgm:spPr/>
      <dgm:t>
        <a:bodyPr/>
        <a:lstStyle/>
        <a:p>
          <a:endParaRPr lang="en-IN"/>
        </a:p>
      </dgm:t>
    </dgm:pt>
    <dgm:pt modelId="{204ACD02-992E-4705-B139-A9F9634622E3}" type="sibTrans" cxnId="{52312F98-C8D6-41C5-BBDB-ECD7AAC4D2E1}">
      <dgm:prSet/>
      <dgm:spPr/>
      <dgm:t>
        <a:bodyPr/>
        <a:lstStyle/>
        <a:p>
          <a:endParaRPr lang="en-IN"/>
        </a:p>
      </dgm:t>
    </dgm:pt>
    <dgm:pt modelId="{2C85F820-03FA-4CF2-ACB3-C87C7CB9191D}">
      <dgm:prSet custT="1"/>
      <dgm:spPr/>
      <dgm:t>
        <a:bodyPr/>
        <a:lstStyle/>
        <a:p>
          <a:r>
            <a:rPr lang="en-IN" sz="1800" dirty="0" smtClean="0"/>
            <a:t>Drones Manufacturing and Testing facilities</a:t>
          </a:r>
          <a:endParaRPr lang="en-IN" sz="1800" dirty="0"/>
        </a:p>
      </dgm:t>
    </dgm:pt>
    <dgm:pt modelId="{B708A83B-0F9B-496D-A53A-F00086DBE299}" type="parTrans" cxnId="{A5DCD76A-7541-4CC6-A2CD-548E255136C6}">
      <dgm:prSet/>
      <dgm:spPr/>
      <dgm:t>
        <a:bodyPr/>
        <a:lstStyle/>
        <a:p>
          <a:endParaRPr lang="en-IN"/>
        </a:p>
      </dgm:t>
    </dgm:pt>
    <dgm:pt modelId="{02F612D6-F363-4278-ACD3-14AB52434E61}" type="sibTrans" cxnId="{A5DCD76A-7541-4CC6-A2CD-548E255136C6}">
      <dgm:prSet/>
      <dgm:spPr/>
      <dgm:t>
        <a:bodyPr/>
        <a:lstStyle/>
        <a:p>
          <a:endParaRPr lang="en-IN"/>
        </a:p>
      </dgm:t>
    </dgm:pt>
    <dgm:pt modelId="{C339D9CC-F310-4179-85FD-580F5FC8CD00}">
      <dgm:prSet custT="1"/>
      <dgm:spPr/>
      <dgm:t>
        <a:bodyPr/>
        <a:lstStyle/>
        <a:p>
          <a:r>
            <a:rPr lang="en-IN" sz="1800" dirty="0" smtClean="0"/>
            <a:t>Aircraft/ Helicopter Manufacturing/ Assembling Units</a:t>
          </a:r>
          <a:endParaRPr lang="en-IN" sz="1800" dirty="0"/>
        </a:p>
      </dgm:t>
    </dgm:pt>
    <dgm:pt modelId="{B768DC8D-1B45-4030-92BE-116B6EAE2AC9}" type="parTrans" cxnId="{777FF67D-3DF3-4DA7-A0EE-36911EA987E1}">
      <dgm:prSet/>
      <dgm:spPr/>
      <dgm:t>
        <a:bodyPr/>
        <a:lstStyle/>
        <a:p>
          <a:endParaRPr lang="en-IN"/>
        </a:p>
      </dgm:t>
    </dgm:pt>
    <dgm:pt modelId="{70E8316A-D556-4D8C-BB0C-C4A92A4A0C89}" type="sibTrans" cxnId="{777FF67D-3DF3-4DA7-A0EE-36911EA987E1}">
      <dgm:prSet/>
      <dgm:spPr/>
      <dgm:t>
        <a:bodyPr/>
        <a:lstStyle/>
        <a:p>
          <a:endParaRPr lang="en-IN"/>
        </a:p>
      </dgm:t>
    </dgm:pt>
    <dgm:pt modelId="{BB478BAA-8D1A-4BA2-B701-1092F9370831}" type="pres">
      <dgm:prSet presAssocID="{70012C41-D42E-4B53-8A7A-413836A3971C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1A2D711-0AE1-4B98-BABA-F05597BC0418}" type="pres">
      <dgm:prSet presAssocID="{70012C41-D42E-4B53-8A7A-413836A3971C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9F0136-404D-4EBB-8CB2-0A7AA567E9CC}" type="pres">
      <dgm:prSet presAssocID="{70012C41-D42E-4B53-8A7A-413836A3971C}" presName="ellipse2" presStyleLbl="vennNode1" presStyleIdx="1" presStyleCnt="5" custScaleX="109010" custScaleY="105902" custLinFactNeighborX="972" custLinFactNeighborY="135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0B7CC6-7228-47AD-811F-7FA908FCA4FB}" type="pres">
      <dgm:prSet presAssocID="{70012C41-D42E-4B53-8A7A-413836A3971C}" presName="ellipse3" presStyleLbl="vennNode1" presStyleIdx="2" presStyleCnt="5" custScaleX="105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026469-BB42-45C8-8D44-D537CA6B1092}" type="pres">
      <dgm:prSet presAssocID="{70012C41-D42E-4B53-8A7A-413836A3971C}" presName="ellipse4" presStyleLbl="vennNode1" presStyleIdx="3" presStyleCnt="5" custScaleX="102874" custScaleY="103192" custLinFactNeighborX="10642" custLinFactNeighborY="106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503F35-4A1B-4EFF-A29D-D82A34ABEB1F}" type="pres">
      <dgm:prSet presAssocID="{70012C41-D42E-4B53-8A7A-413836A3971C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5DCD76A-7541-4CC6-A2CD-548E255136C6}" srcId="{70012C41-D42E-4B53-8A7A-413836A3971C}" destId="{2C85F820-03FA-4CF2-ACB3-C87C7CB9191D}" srcOrd="3" destOrd="0" parTransId="{B708A83B-0F9B-496D-A53A-F00086DBE299}" sibTransId="{02F612D6-F363-4278-ACD3-14AB52434E61}"/>
    <dgm:cxn modelId="{A6DBEB25-0707-469F-9F0D-78D2BC86154D}" type="presOf" srcId="{17FCFFAF-64F5-4340-805C-CF4B23A65AB0}" destId="{BA9F0136-404D-4EBB-8CB2-0A7AA567E9CC}" srcOrd="0" destOrd="0" presId="urn:microsoft.com/office/officeart/2005/8/layout/rings+Icon"/>
    <dgm:cxn modelId="{E18210DB-C17C-402A-9F44-3B5A161E1F54}" type="presOf" srcId="{70012C41-D42E-4B53-8A7A-413836A3971C}" destId="{BB478BAA-8D1A-4BA2-B701-1092F9370831}" srcOrd="0" destOrd="0" presId="urn:microsoft.com/office/officeart/2005/8/layout/rings+Icon"/>
    <dgm:cxn modelId="{C1C32084-598E-404F-B7EA-730F3E9F6D71}" type="presOf" srcId="{2C85F820-03FA-4CF2-ACB3-C87C7CB9191D}" destId="{CA026469-BB42-45C8-8D44-D537CA6B1092}" srcOrd="0" destOrd="0" presId="urn:microsoft.com/office/officeart/2005/8/layout/rings+Icon"/>
    <dgm:cxn modelId="{153B4BC7-67C8-4D35-85AB-4941BD4421A5}" srcId="{70012C41-D42E-4B53-8A7A-413836A3971C}" destId="{17FCFFAF-64F5-4340-805C-CF4B23A65AB0}" srcOrd="1" destOrd="0" parTransId="{D81609CF-1734-4873-A80D-2F2CF350C60F}" sibTransId="{40D17F9A-FE57-4E34-9E59-F5CC129FB21E}"/>
    <dgm:cxn modelId="{F4004621-24E2-4688-A877-68888BCB101B}" type="presOf" srcId="{F69CD76C-3376-4597-B08E-84E2764AF908}" destId="{41A2D711-0AE1-4B98-BABA-F05597BC0418}" srcOrd="0" destOrd="0" presId="urn:microsoft.com/office/officeart/2005/8/layout/rings+Icon"/>
    <dgm:cxn modelId="{777FF67D-3DF3-4DA7-A0EE-36911EA987E1}" srcId="{70012C41-D42E-4B53-8A7A-413836A3971C}" destId="{C339D9CC-F310-4179-85FD-580F5FC8CD00}" srcOrd="4" destOrd="0" parTransId="{B768DC8D-1B45-4030-92BE-116B6EAE2AC9}" sibTransId="{70E8316A-D556-4D8C-BB0C-C4A92A4A0C89}"/>
    <dgm:cxn modelId="{1BCF4375-F0FE-405E-BC1C-A87D6F919344}" srcId="{70012C41-D42E-4B53-8A7A-413836A3971C}" destId="{F69CD76C-3376-4597-B08E-84E2764AF908}" srcOrd="0" destOrd="0" parTransId="{8246EBDD-C473-47E5-9CAF-728D7C17B07C}" sibTransId="{FD8F84D4-64DA-40AA-B64A-B423F24AE939}"/>
    <dgm:cxn modelId="{C7663AA6-18BF-4799-AF1E-6DA3DA809DEE}" type="presOf" srcId="{C339D9CC-F310-4179-85FD-580F5FC8CD00}" destId="{4F503F35-4A1B-4EFF-A29D-D82A34ABEB1F}" srcOrd="0" destOrd="0" presId="urn:microsoft.com/office/officeart/2005/8/layout/rings+Icon"/>
    <dgm:cxn modelId="{52312F98-C8D6-41C5-BBDB-ECD7AAC4D2E1}" srcId="{70012C41-D42E-4B53-8A7A-413836A3971C}" destId="{AE6632F6-4D87-486D-B1BA-6B272AC0C39E}" srcOrd="2" destOrd="0" parTransId="{FA0E8EEE-823C-4305-8620-08C696EBE9A6}" sibTransId="{204ACD02-992E-4705-B139-A9F9634622E3}"/>
    <dgm:cxn modelId="{D3A7306D-E4DF-4327-80E3-D0D8B056B67A}" type="presOf" srcId="{AE6632F6-4D87-486D-B1BA-6B272AC0C39E}" destId="{100B7CC6-7228-47AD-811F-7FA908FCA4FB}" srcOrd="0" destOrd="0" presId="urn:microsoft.com/office/officeart/2005/8/layout/rings+Icon"/>
    <dgm:cxn modelId="{95AE919E-5804-4708-A53A-8FB4033D7C85}" type="presParOf" srcId="{BB478BAA-8D1A-4BA2-B701-1092F9370831}" destId="{41A2D711-0AE1-4B98-BABA-F05597BC0418}" srcOrd="0" destOrd="0" presId="urn:microsoft.com/office/officeart/2005/8/layout/rings+Icon"/>
    <dgm:cxn modelId="{5662B30F-3FBC-4F02-8594-10A0E0E9EA3E}" type="presParOf" srcId="{BB478BAA-8D1A-4BA2-B701-1092F9370831}" destId="{BA9F0136-404D-4EBB-8CB2-0A7AA567E9CC}" srcOrd="1" destOrd="0" presId="urn:microsoft.com/office/officeart/2005/8/layout/rings+Icon"/>
    <dgm:cxn modelId="{5D09FF2E-056E-4E95-9A9E-35FA8D9579FC}" type="presParOf" srcId="{BB478BAA-8D1A-4BA2-B701-1092F9370831}" destId="{100B7CC6-7228-47AD-811F-7FA908FCA4FB}" srcOrd="2" destOrd="0" presId="urn:microsoft.com/office/officeart/2005/8/layout/rings+Icon"/>
    <dgm:cxn modelId="{3A6D4C8D-6C37-4727-8701-58915ECCF03B}" type="presParOf" srcId="{BB478BAA-8D1A-4BA2-B701-1092F9370831}" destId="{CA026469-BB42-45C8-8D44-D537CA6B1092}" srcOrd="3" destOrd="0" presId="urn:microsoft.com/office/officeart/2005/8/layout/rings+Icon"/>
    <dgm:cxn modelId="{A1D602D2-E5FF-431A-BFC7-398B105B3A6A}" type="presParOf" srcId="{BB478BAA-8D1A-4BA2-B701-1092F9370831}" destId="{4F503F35-4A1B-4EFF-A29D-D82A34ABEB1F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71464-6CDC-4AB0-AEFE-DBF083FCF197}" type="doc">
      <dgm:prSet loTypeId="urn:microsoft.com/office/officeart/2011/layout/Circle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C6D1B799-FC43-4C0A-AC45-4A65850CFAB2}">
      <dgm:prSet phldrT="[Text]" custT="1"/>
      <dgm:spPr/>
      <dgm:t>
        <a:bodyPr/>
        <a:lstStyle/>
        <a:p>
          <a:r>
            <a:rPr lang="en-IN" sz="1800" dirty="0" smtClean="0"/>
            <a:t>Quality Power supply</a:t>
          </a:r>
          <a:endParaRPr lang="en-IN" sz="1800" dirty="0"/>
        </a:p>
      </dgm:t>
    </dgm:pt>
    <dgm:pt modelId="{32BFC62B-9D06-4EFA-AC14-63F727DD54EA}" type="parTrans" cxnId="{768E300A-3346-4D56-9715-DB643D1DB938}">
      <dgm:prSet/>
      <dgm:spPr/>
      <dgm:t>
        <a:bodyPr/>
        <a:lstStyle/>
        <a:p>
          <a:endParaRPr lang="en-IN"/>
        </a:p>
      </dgm:t>
    </dgm:pt>
    <dgm:pt modelId="{1D74EE90-1470-4CC5-B760-63103C6BF70E}" type="sibTrans" cxnId="{768E300A-3346-4D56-9715-DB643D1DB938}">
      <dgm:prSet/>
      <dgm:spPr/>
      <dgm:t>
        <a:bodyPr/>
        <a:lstStyle/>
        <a:p>
          <a:endParaRPr lang="en-IN"/>
        </a:p>
      </dgm:t>
    </dgm:pt>
    <dgm:pt modelId="{523EE150-AE0A-4DF2-B1AF-65CCBD88D3B8}">
      <dgm:prSet phldrT="[Text]" custT="1"/>
      <dgm:spPr/>
      <dgm:t>
        <a:bodyPr/>
        <a:lstStyle/>
        <a:p>
          <a:r>
            <a:rPr lang="en-IN" sz="1800" dirty="0" smtClean="0"/>
            <a:t>Easy Labour permits</a:t>
          </a:r>
          <a:endParaRPr lang="en-IN" sz="1800" dirty="0"/>
        </a:p>
      </dgm:t>
    </dgm:pt>
    <dgm:pt modelId="{9249E7FF-F7FB-4752-B5BE-8771A5CB687A}" type="parTrans" cxnId="{FF3A2E97-DCC8-4334-9481-434E6AA45F38}">
      <dgm:prSet/>
      <dgm:spPr/>
      <dgm:t>
        <a:bodyPr/>
        <a:lstStyle/>
        <a:p>
          <a:endParaRPr lang="en-IN"/>
        </a:p>
      </dgm:t>
    </dgm:pt>
    <dgm:pt modelId="{76D74CAC-2F54-41A9-A9C3-FB49660949AB}" type="sibTrans" cxnId="{FF3A2E97-DCC8-4334-9481-434E6AA45F38}">
      <dgm:prSet/>
      <dgm:spPr/>
      <dgm:t>
        <a:bodyPr/>
        <a:lstStyle/>
        <a:p>
          <a:endParaRPr lang="en-IN"/>
        </a:p>
      </dgm:t>
    </dgm:pt>
    <dgm:pt modelId="{44802D48-8B50-4123-A33F-744495BEC858}">
      <dgm:prSet phldrT="[Text]" custT="1"/>
      <dgm:spPr/>
      <dgm:t>
        <a:bodyPr/>
        <a:lstStyle/>
        <a:p>
          <a:r>
            <a:rPr lang="en-IN" sz="1800" dirty="0" smtClean="0"/>
            <a:t>Industrial Security</a:t>
          </a:r>
          <a:endParaRPr lang="en-IN" sz="1800" dirty="0"/>
        </a:p>
      </dgm:t>
    </dgm:pt>
    <dgm:pt modelId="{11197894-B6A9-4303-B1E8-E63B71833498}" type="parTrans" cxnId="{41C3A201-48EB-4791-88DE-C9894BDA890D}">
      <dgm:prSet/>
      <dgm:spPr/>
      <dgm:t>
        <a:bodyPr/>
        <a:lstStyle/>
        <a:p>
          <a:endParaRPr lang="en-IN"/>
        </a:p>
      </dgm:t>
    </dgm:pt>
    <dgm:pt modelId="{175A19AA-A990-409B-8478-5C8ECAD8694A}" type="sibTrans" cxnId="{41C3A201-48EB-4791-88DE-C9894BDA890D}">
      <dgm:prSet/>
      <dgm:spPr/>
      <dgm:t>
        <a:bodyPr/>
        <a:lstStyle/>
        <a:p>
          <a:endParaRPr lang="en-IN"/>
        </a:p>
      </dgm:t>
    </dgm:pt>
    <dgm:pt modelId="{453D909A-94D3-43CA-B407-3F57EFBB4083}">
      <dgm:prSet phldrT="[Text]" custT="1"/>
      <dgm:spPr/>
      <dgm:t>
        <a:bodyPr/>
        <a:lstStyle/>
        <a:p>
          <a:r>
            <a:rPr lang="en-IN" sz="1800" dirty="0" smtClean="0"/>
            <a:t>Simplified Procedures</a:t>
          </a:r>
          <a:endParaRPr lang="en-IN" sz="1800" dirty="0"/>
        </a:p>
      </dgm:t>
    </dgm:pt>
    <dgm:pt modelId="{2B3CBEE8-3014-48D3-838F-7F502F38B262}" type="parTrans" cxnId="{0F8E1973-BB94-4FAF-BED4-82AE96441A71}">
      <dgm:prSet/>
      <dgm:spPr/>
      <dgm:t>
        <a:bodyPr/>
        <a:lstStyle/>
        <a:p>
          <a:endParaRPr lang="en-IN"/>
        </a:p>
      </dgm:t>
    </dgm:pt>
    <dgm:pt modelId="{D851EA94-E962-4028-8D35-8C6826FEBC93}" type="sibTrans" cxnId="{0F8E1973-BB94-4FAF-BED4-82AE96441A71}">
      <dgm:prSet/>
      <dgm:spPr/>
      <dgm:t>
        <a:bodyPr/>
        <a:lstStyle/>
        <a:p>
          <a:endParaRPr lang="en-IN"/>
        </a:p>
      </dgm:t>
    </dgm:pt>
    <dgm:pt modelId="{C649F241-F6C3-407E-8471-82E55E9775C3}">
      <dgm:prSet phldrT="[Text]" custT="1"/>
      <dgm:spPr/>
      <dgm:t>
        <a:bodyPr/>
        <a:lstStyle/>
        <a:p>
          <a:r>
            <a:rPr lang="en-IN" sz="1800" dirty="0" smtClean="0"/>
            <a:t>Single Window</a:t>
          </a:r>
          <a:endParaRPr lang="en-IN" sz="1800" dirty="0"/>
        </a:p>
      </dgm:t>
    </dgm:pt>
    <dgm:pt modelId="{F2FA75FA-77AE-4AA9-8548-1B3504B3BC6E}" type="parTrans" cxnId="{DEA8ECFA-0572-41FF-829A-2FD2E2109915}">
      <dgm:prSet/>
      <dgm:spPr/>
      <dgm:t>
        <a:bodyPr/>
        <a:lstStyle/>
        <a:p>
          <a:endParaRPr lang="en-IN"/>
        </a:p>
      </dgm:t>
    </dgm:pt>
    <dgm:pt modelId="{E2A23F8E-764F-4493-8391-18A1A7F43669}" type="sibTrans" cxnId="{DEA8ECFA-0572-41FF-829A-2FD2E2109915}">
      <dgm:prSet/>
      <dgm:spPr/>
      <dgm:t>
        <a:bodyPr/>
        <a:lstStyle/>
        <a:p>
          <a:endParaRPr lang="en-IN"/>
        </a:p>
      </dgm:t>
    </dgm:pt>
    <dgm:pt modelId="{C31466CC-34DF-40D7-8B03-B5AEFEC9CEA9}" type="pres">
      <dgm:prSet presAssocID="{A2A71464-6CDC-4AB0-AEFE-DBF083FCF19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45F12D7E-47B0-49E6-B2DC-2C7B7C8FB75F}" type="pres">
      <dgm:prSet presAssocID="{44802D48-8B50-4123-A33F-744495BEC858}" presName="Accent5" presStyleCnt="0"/>
      <dgm:spPr/>
    </dgm:pt>
    <dgm:pt modelId="{CD5D2512-C01E-4D45-BCDB-6D599FA84058}" type="pres">
      <dgm:prSet presAssocID="{44802D48-8B50-4123-A33F-744495BEC858}" presName="Accent" presStyleLbl="node1" presStyleIdx="0" presStyleCnt="5"/>
      <dgm:spPr/>
    </dgm:pt>
    <dgm:pt modelId="{DE224A56-7E03-46CB-BE03-1C1454BD2CD0}" type="pres">
      <dgm:prSet presAssocID="{44802D48-8B50-4123-A33F-744495BEC858}" presName="ParentBackground5" presStyleCnt="0"/>
      <dgm:spPr/>
    </dgm:pt>
    <dgm:pt modelId="{D81C361F-45A6-4F71-B343-03CA78507FC9}" type="pres">
      <dgm:prSet presAssocID="{44802D48-8B50-4123-A33F-744495BEC858}" presName="ParentBackground" presStyleLbl="fgAcc1" presStyleIdx="0" presStyleCnt="5"/>
      <dgm:spPr/>
      <dgm:t>
        <a:bodyPr/>
        <a:lstStyle/>
        <a:p>
          <a:endParaRPr lang="en-IN"/>
        </a:p>
      </dgm:t>
    </dgm:pt>
    <dgm:pt modelId="{2FCB3EEB-5026-42C3-8572-3F145F01F2D4}" type="pres">
      <dgm:prSet presAssocID="{44802D48-8B50-4123-A33F-744495BEC858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448F02-8470-456E-ACE5-374CC6B6EDAC}" type="pres">
      <dgm:prSet presAssocID="{C649F241-F6C3-407E-8471-82E55E9775C3}" presName="Accent4" presStyleCnt="0"/>
      <dgm:spPr/>
    </dgm:pt>
    <dgm:pt modelId="{452E0EF1-9EC4-42E8-B91A-F9BF5881CF0D}" type="pres">
      <dgm:prSet presAssocID="{C649F241-F6C3-407E-8471-82E55E9775C3}" presName="Accent" presStyleLbl="node1" presStyleIdx="1" presStyleCnt="5"/>
      <dgm:spPr/>
    </dgm:pt>
    <dgm:pt modelId="{70FF65E2-3AE7-4294-80D4-D921972B1395}" type="pres">
      <dgm:prSet presAssocID="{C649F241-F6C3-407E-8471-82E55E9775C3}" presName="ParentBackground4" presStyleCnt="0"/>
      <dgm:spPr/>
    </dgm:pt>
    <dgm:pt modelId="{74498D41-D5D1-4238-B4BE-5FB0F893CC01}" type="pres">
      <dgm:prSet presAssocID="{C649F241-F6C3-407E-8471-82E55E9775C3}" presName="ParentBackground" presStyleLbl="fgAcc1" presStyleIdx="1" presStyleCnt="5"/>
      <dgm:spPr/>
      <dgm:t>
        <a:bodyPr/>
        <a:lstStyle/>
        <a:p>
          <a:endParaRPr lang="en-IN"/>
        </a:p>
      </dgm:t>
    </dgm:pt>
    <dgm:pt modelId="{E586148D-AFF9-4B68-A0F6-6FFB0F7E873B}" type="pres">
      <dgm:prSet presAssocID="{C649F241-F6C3-407E-8471-82E55E9775C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1FA90F-BF9D-4752-A643-67295CBDA735}" type="pres">
      <dgm:prSet presAssocID="{453D909A-94D3-43CA-B407-3F57EFBB4083}" presName="Accent3" presStyleCnt="0"/>
      <dgm:spPr/>
    </dgm:pt>
    <dgm:pt modelId="{4A16ABC0-AC72-421F-A7FE-B3F896FBC56C}" type="pres">
      <dgm:prSet presAssocID="{453D909A-94D3-43CA-B407-3F57EFBB4083}" presName="Accent" presStyleLbl="node1" presStyleIdx="2" presStyleCnt="5" custScaleX="107114" custScaleY="103199" custLinFactNeighborX="1294" custLinFactNeighborY="422"/>
      <dgm:spPr/>
    </dgm:pt>
    <dgm:pt modelId="{D224795A-CC58-4657-AB40-CDCA5CDB0BA5}" type="pres">
      <dgm:prSet presAssocID="{453D909A-94D3-43CA-B407-3F57EFBB4083}" presName="ParentBackground3" presStyleCnt="0"/>
      <dgm:spPr/>
    </dgm:pt>
    <dgm:pt modelId="{3467F593-1115-4E2E-8CDF-A1CE6C5B8C6C}" type="pres">
      <dgm:prSet presAssocID="{453D909A-94D3-43CA-B407-3F57EFBB4083}" presName="ParentBackground" presStyleLbl="fgAcc1" presStyleIdx="2" presStyleCnt="5" custScaleX="119716"/>
      <dgm:spPr/>
      <dgm:t>
        <a:bodyPr/>
        <a:lstStyle/>
        <a:p>
          <a:endParaRPr lang="en-IN"/>
        </a:p>
      </dgm:t>
    </dgm:pt>
    <dgm:pt modelId="{9214E91F-FF0D-42A8-99E9-D3F8310020E2}" type="pres">
      <dgm:prSet presAssocID="{453D909A-94D3-43CA-B407-3F57EFBB408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A33FAA-5946-47DD-B777-E4FDEEB975D1}" type="pres">
      <dgm:prSet presAssocID="{523EE150-AE0A-4DF2-B1AF-65CCBD88D3B8}" presName="Accent2" presStyleCnt="0"/>
      <dgm:spPr/>
    </dgm:pt>
    <dgm:pt modelId="{C5D4737C-02AF-4C68-9370-8D766A7AE620}" type="pres">
      <dgm:prSet presAssocID="{523EE150-AE0A-4DF2-B1AF-65CCBD88D3B8}" presName="Accent" presStyleLbl="node1" presStyleIdx="3" presStyleCnt="5" custScaleX="92256" custScaleY="93400"/>
      <dgm:spPr/>
    </dgm:pt>
    <dgm:pt modelId="{9BC037EC-3D2A-4142-9FBA-C3079F71DF1A}" type="pres">
      <dgm:prSet presAssocID="{523EE150-AE0A-4DF2-B1AF-65CCBD88D3B8}" presName="ParentBackground2" presStyleCnt="0"/>
      <dgm:spPr/>
    </dgm:pt>
    <dgm:pt modelId="{73AAED41-F217-4EBB-811C-EA0C6F2DFE67}" type="pres">
      <dgm:prSet presAssocID="{523EE150-AE0A-4DF2-B1AF-65CCBD88D3B8}" presName="ParentBackground" presStyleLbl="fgAcc1" presStyleIdx="3" presStyleCnt="5"/>
      <dgm:spPr/>
      <dgm:t>
        <a:bodyPr/>
        <a:lstStyle/>
        <a:p>
          <a:endParaRPr lang="en-IN"/>
        </a:p>
      </dgm:t>
    </dgm:pt>
    <dgm:pt modelId="{E4521B0D-9D13-4A09-872A-AF78A66278A3}" type="pres">
      <dgm:prSet presAssocID="{523EE150-AE0A-4DF2-B1AF-65CCBD88D3B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984F13-18EF-40B8-90DA-1F0CB23D6A53}" type="pres">
      <dgm:prSet presAssocID="{C6D1B799-FC43-4C0A-AC45-4A65850CFAB2}" presName="Accent1" presStyleCnt="0"/>
      <dgm:spPr/>
    </dgm:pt>
    <dgm:pt modelId="{0EC4E368-C0AE-450A-BF4C-CADA16881E4C}" type="pres">
      <dgm:prSet presAssocID="{C6D1B799-FC43-4C0A-AC45-4A65850CFAB2}" presName="Accent" presStyleLbl="node1" presStyleIdx="4" presStyleCnt="5"/>
      <dgm:spPr/>
    </dgm:pt>
    <dgm:pt modelId="{3B3A8A49-8359-4E74-AC5E-45BC47CA3EAC}" type="pres">
      <dgm:prSet presAssocID="{C6D1B799-FC43-4C0A-AC45-4A65850CFAB2}" presName="ParentBackground1" presStyleCnt="0"/>
      <dgm:spPr/>
    </dgm:pt>
    <dgm:pt modelId="{5817B32B-F097-46CC-B30D-B04A93CEEFCD}" type="pres">
      <dgm:prSet presAssocID="{C6D1B799-FC43-4C0A-AC45-4A65850CFAB2}" presName="ParentBackground" presStyleLbl="fgAcc1" presStyleIdx="4" presStyleCnt="5"/>
      <dgm:spPr/>
      <dgm:t>
        <a:bodyPr/>
        <a:lstStyle/>
        <a:p>
          <a:endParaRPr lang="en-IN"/>
        </a:p>
      </dgm:t>
    </dgm:pt>
    <dgm:pt modelId="{03F5B724-7B6A-4155-965C-94F596A47715}" type="pres">
      <dgm:prSet presAssocID="{C6D1B799-FC43-4C0A-AC45-4A65850CFAB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E1F7FA2-7B49-466E-ABA4-8393098AD856}" type="presOf" srcId="{C649F241-F6C3-407E-8471-82E55E9775C3}" destId="{E586148D-AFF9-4B68-A0F6-6FFB0F7E873B}" srcOrd="1" destOrd="0" presId="urn:microsoft.com/office/officeart/2011/layout/CircleProcess"/>
    <dgm:cxn modelId="{0F8E1973-BB94-4FAF-BED4-82AE96441A71}" srcId="{A2A71464-6CDC-4AB0-AEFE-DBF083FCF197}" destId="{453D909A-94D3-43CA-B407-3F57EFBB4083}" srcOrd="2" destOrd="0" parTransId="{2B3CBEE8-3014-48D3-838F-7F502F38B262}" sibTransId="{D851EA94-E962-4028-8D35-8C6826FEBC93}"/>
    <dgm:cxn modelId="{BF68FB2B-DA23-4578-90F0-66233E588D1B}" type="presOf" srcId="{C649F241-F6C3-407E-8471-82E55E9775C3}" destId="{74498D41-D5D1-4238-B4BE-5FB0F893CC01}" srcOrd="0" destOrd="0" presId="urn:microsoft.com/office/officeart/2011/layout/CircleProcess"/>
    <dgm:cxn modelId="{1A447F01-6A57-4C30-94FE-3AA1EF1ECE9A}" type="presOf" srcId="{523EE150-AE0A-4DF2-B1AF-65CCBD88D3B8}" destId="{73AAED41-F217-4EBB-811C-EA0C6F2DFE67}" srcOrd="0" destOrd="0" presId="urn:microsoft.com/office/officeart/2011/layout/CircleProcess"/>
    <dgm:cxn modelId="{1182AA36-BF9D-449A-BA29-3A71B8818464}" type="presOf" srcId="{C6D1B799-FC43-4C0A-AC45-4A65850CFAB2}" destId="{5817B32B-F097-46CC-B30D-B04A93CEEFCD}" srcOrd="0" destOrd="0" presId="urn:microsoft.com/office/officeart/2011/layout/CircleProcess"/>
    <dgm:cxn modelId="{785923E1-6A6D-4300-84E2-F19EC9997FDE}" type="presOf" srcId="{C6D1B799-FC43-4C0A-AC45-4A65850CFAB2}" destId="{03F5B724-7B6A-4155-965C-94F596A47715}" srcOrd="1" destOrd="0" presId="urn:microsoft.com/office/officeart/2011/layout/CircleProcess"/>
    <dgm:cxn modelId="{6EB5D616-8320-4C56-86FA-E5C4EC5EAA13}" type="presOf" srcId="{44802D48-8B50-4123-A33F-744495BEC858}" destId="{D81C361F-45A6-4F71-B343-03CA78507FC9}" srcOrd="0" destOrd="0" presId="urn:microsoft.com/office/officeart/2011/layout/CircleProcess"/>
    <dgm:cxn modelId="{41C3A201-48EB-4791-88DE-C9894BDA890D}" srcId="{A2A71464-6CDC-4AB0-AEFE-DBF083FCF197}" destId="{44802D48-8B50-4123-A33F-744495BEC858}" srcOrd="4" destOrd="0" parTransId="{11197894-B6A9-4303-B1E8-E63B71833498}" sibTransId="{175A19AA-A990-409B-8478-5C8ECAD8694A}"/>
    <dgm:cxn modelId="{768E300A-3346-4D56-9715-DB643D1DB938}" srcId="{A2A71464-6CDC-4AB0-AEFE-DBF083FCF197}" destId="{C6D1B799-FC43-4C0A-AC45-4A65850CFAB2}" srcOrd="0" destOrd="0" parTransId="{32BFC62B-9D06-4EFA-AC14-63F727DD54EA}" sibTransId="{1D74EE90-1470-4CC5-B760-63103C6BF70E}"/>
    <dgm:cxn modelId="{33828D05-C69D-4658-8B69-CEE664D1BD9B}" type="presOf" srcId="{453D909A-94D3-43CA-B407-3F57EFBB4083}" destId="{3467F593-1115-4E2E-8CDF-A1CE6C5B8C6C}" srcOrd="0" destOrd="0" presId="urn:microsoft.com/office/officeart/2011/layout/CircleProcess"/>
    <dgm:cxn modelId="{27CB1AF7-30BF-4E62-8182-108F1BF02FFF}" type="presOf" srcId="{523EE150-AE0A-4DF2-B1AF-65CCBD88D3B8}" destId="{E4521B0D-9D13-4A09-872A-AF78A66278A3}" srcOrd="1" destOrd="0" presId="urn:microsoft.com/office/officeart/2011/layout/CircleProcess"/>
    <dgm:cxn modelId="{FF3A2E97-DCC8-4334-9481-434E6AA45F38}" srcId="{A2A71464-6CDC-4AB0-AEFE-DBF083FCF197}" destId="{523EE150-AE0A-4DF2-B1AF-65CCBD88D3B8}" srcOrd="1" destOrd="0" parTransId="{9249E7FF-F7FB-4752-B5BE-8771A5CB687A}" sibTransId="{76D74CAC-2F54-41A9-A9C3-FB49660949AB}"/>
    <dgm:cxn modelId="{40980004-FC2E-4A3B-80A9-6425AD6CCB4B}" type="presOf" srcId="{A2A71464-6CDC-4AB0-AEFE-DBF083FCF197}" destId="{C31466CC-34DF-40D7-8B03-B5AEFEC9CEA9}" srcOrd="0" destOrd="0" presId="urn:microsoft.com/office/officeart/2011/layout/CircleProcess"/>
    <dgm:cxn modelId="{B7AFE0EB-071B-404C-A336-B0B05C1F9D01}" type="presOf" srcId="{44802D48-8B50-4123-A33F-744495BEC858}" destId="{2FCB3EEB-5026-42C3-8572-3F145F01F2D4}" srcOrd="1" destOrd="0" presId="urn:microsoft.com/office/officeart/2011/layout/CircleProcess"/>
    <dgm:cxn modelId="{DEA8ECFA-0572-41FF-829A-2FD2E2109915}" srcId="{A2A71464-6CDC-4AB0-AEFE-DBF083FCF197}" destId="{C649F241-F6C3-407E-8471-82E55E9775C3}" srcOrd="3" destOrd="0" parTransId="{F2FA75FA-77AE-4AA9-8548-1B3504B3BC6E}" sibTransId="{E2A23F8E-764F-4493-8391-18A1A7F43669}"/>
    <dgm:cxn modelId="{765AD226-7F22-4449-A628-B5668ACD49F7}" type="presOf" srcId="{453D909A-94D3-43CA-B407-3F57EFBB4083}" destId="{9214E91F-FF0D-42A8-99E9-D3F8310020E2}" srcOrd="1" destOrd="0" presId="urn:microsoft.com/office/officeart/2011/layout/CircleProcess"/>
    <dgm:cxn modelId="{ECD7F529-AAFF-46BC-A0F1-64D1E3A7DAFF}" type="presParOf" srcId="{C31466CC-34DF-40D7-8B03-B5AEFEC9CEA9}" destId="{45F12D7E-47B0-49E6-B2DC-2C7B7C8FB75F}" srcOrd="0" destOrd="0" presId="urn:microsoft.com/office/officeart/2011/layout/CircleProcess"/>
    <dgm:cxn modelId="{8256357D-B313-4ED1-BB7A-AA0966F6B66B}" type="presParOf" srcId="{45F12D7E-47B0-49E6-B2DC-2C7B7C8FB75F}" destId="{CD5D2512-C01E-4D45-BCDB-6D599FA84058}" srcOrd="0" destOrd="0" presId="urn:microsoft.com/office/officeart/2011/layout/CircleProcess"/>
    <dgm:cxn modelId="{AB0AB535-867C-4661-8AD8-21B3D91DCF2A}" type="presParOf" srcId="{C31466CC-34DF-40D7-8B03-B5AEFEC9CEA9}" destId="{DE224A56-7E03-46CB-BE03-1C1454BD2CD0}" srcOrd="1" destOrd="0" presId="urn:microsoft.com/office/officeart/2011/layout/CircleProcess"/>
    <dgm:cxn modelId="{843A9F4E-6F86-4171-BAF6-F0B3876125B6}" type="presParOf" srcId="{DE224A56-7E03-46CB-BE03-1C1454BD2CD0}" destId="{D81C361F-45A6-4F71-B343-03CA78507FC9}" srcOrd="0" destOrd="0" presId="urn:microsoft.com/office/officeart/2011/layout/CircleProcess"/>
    <dgm:cxn modelId="{AC30B12B-6F78-4312-B9FB-C73605CED468}" type="presParOf" srcId="{C31466CC-34DF-40D7-8B03-B5AEFEC9CEA9}" destId="{2FCB3EEB-5026-42C3-8572-3F145F01F2D4}" srcOrd="2" destOrd="0" presId="urn:microsoft.com/office/officeart/2011/layout/CircleProcess"/>
    <dgm:cxn modelId="{C89E671C-A0CA-4C00-970C-05E7BC868B98}" type="presParOf" srcId="{C31466CC-34DF-40D7-8B03-B5AEFEC9CEA9}" destId="{4A448F02-8470-456E-ACE5-374CC6B6EDAC}" srcOrd="3" destOrd="0" presId="urn:microsoft.com/office/officeart/2011/layout/CircleProcess"/>
    <dgm:cxn modelId="{63BB77A3-CE7C-4F63-9C03-2E33DA31A373}" type="presParOf" srcId="{4A448F02-8470-456E-ACE5-374CC6B6EDAC}" destId="{452E0EF1-9EC4-42E8-B91A-F9BF5881CF0D}" srcOrd="0" destOrd="0" presId="urn:microsoft.com/office/officeart/2011/layout/CircleProcess"/>
    <dgm:cxn modelId="{62D93B66-4638-411B-BA73-6A09FE5E8A79}" type="presParOf" srcId="{C31466CC-34DF-40D7-8B03-B5AEFEC9CEA9}" destId="{70FF65E2-3AE7-4294-80D4-D921972B1395}" srcOrd="4" destOrd="0" presId="urn:microsoft.com/office/officeart/2011/layout/CircleProcess"/>
    <dgm:cxn modelId="{00B0222D-55F6-47B6-B234-1E090F83A0CD}" type="presParOf" srcId="{70FF65E2-3AE7-4294-80D4-D921972B1395}" destId="{74498D41-D5D1-4238-B4BE-5FB0F893CC01}" srcOrd="0" destOrd="0" presId="urn:microsoft.com/office/officeart/2011/layout/CircleProcess"/>
    <dgm:cxn modelId="{B6A06B0B-9C8E-4571-ACB3-26630C49E653}" type="presParOf" srcId="{C31466CC-34DF-40D7-8B03-B5AEFEC9CEA9}" destId="{E586148D-AFF9-4B68-A0F6-6FFB0F7E873B}" srcOrd="5" destOrd="0" presId="urn:microsoft.com/office/officeart/2011/layout/CircleProcess"/>
    <dgm:cxn modelId="{B333790E-A123-4935-8F55-E21C221E1A6F}" type="presParOf" srcId="{C31466CC-34DF-40D7-8B03-B5AEFEC9CEA9}" destId="{421FA90F-BF9D-4752-A643-67295CBDA735}" srcOrd="6" destOrd="0" presId="urn:microsoft.com/office/officeart/2011/layout/CircleProcess"/>
    <dgm:cxn modelId="{2E755F18-9B13-4E46-AE45-7A80CE321DBD}" type="presParOf" srcId="{421FA90F-BF9D-4752-A643-67295CBDA735}" destId="{4A16ABC0-AC72-421F-A7FE-B3F896FBC56C}" srcOrd="0" destOrd="0" presId="urn:microsoft.com/office/officeart/2011/layout/CircleProcess"/>
    <dgm:cxn modelId="{B4CE9919-606C-4B7D-829C-E74E2E68E559}" type="presParOf" srcId="{C31466CC-34DF-40D7-8B03-B5AEFEC9CEA9}" destId="{D224795A-CC58-4657-AB40-CDCA5CDB0BA5}" srcOrd="7" destOrd="0" presId="urn:microsoft.com/office/officeart/2011/layout/CircleProcess"/>
    <dgm:cxn modelId="{61E2F612-29B7-40D4-8B60-FEDF88B7538F}" type="presParOf" srcId="{D224795A-CC58-4657-AB40-CDCA5CDB0BA5}" destId="{3467F593-1115-4E2E-8CDF-A1CE6C5B8C6C}" srcOrd="0" destOrd="0" presId="urn:microsoft.com/office/officeart/2011/layout/CircleProcess"/>
    <dgm:cxn modelId="{BBE56353-3124-4267-8CC1-AE0F1C263065}" type="presParOf" srcId="{C31466CC-34DF-40D7-8B03-B5AEFEC9CEA9}" destId="{9214E91F-FF0D-42A8-99E9-D3F8310020E2}" srcOrd="8" destOrd="0" presId="urn:microsoft.com/office/officeart/2011/layout/CircleProcess"/>
    <dgm:cxn modelId="{38E33943-A90D-4C47-89AF-001EBBED21A1}" type="presParOf" srcId="{C31466CC-34DF-40D7-8B03-B5AEFEC9CEA9}" destId="{9BA33FAA-5946-47DD-B777-E4FDEEB975D1}" srcOrd="9" destOrd="0" presId="urn:microsoft.com/office/officeart/2011/layout/CircleProcess"/>
    <dgm:cxn modelId="{FD21E118-B7F9-42A3-A2A8-30FE1F23CA4A}" type="presParOf" srcId="{9BA33FAA-5946-47DD-B777-E4FDEEB975D1}" destId="{C5D4737C-02AF-4C68-9370-8D766A7AE620}" srcOrd="0" destOrd="0" presId="urn:microsoft.com/office/officeart/2011/layout/CircleProcess"/>
    <dgm:cxn modelId="{7C06D49F-25F6-44B0-B82F-409F6B3EF9C3}" type="presParOf" srcId="{C31466CC-34DF-40D7-8B03-B5AEFEC9CEA9}" destId="{9BC037EC-3D2A-4142-9FBA-C3079F71DF1A}" srcOrd="10" destOrd="0" presId="urn:microsoft.com/office/officeart/2011/layout/CircleProcess"/>
    <dgm:cxn modelId="{A9C25243-5674-4629-B90A-536C9CC1535F}" type="presParOf" srcId="{9BC037EC-3D2A-4142-9FBA-C3079F71DF1A}" destId="{73AAED41-F217-4EBB-811C-EA0C6F2DFE67}" srcOrd="0" destOrd="0" presId="urn:microsoft.com/office/officeart/2011/layout/CircleProcess"/>
    <dgm:cxn modelId="{8996326B-11D7-41AE-9C6B-ED8D1A011D8F}" type="presParOf" srcId="{C31466CC-34DF-40D7-8B03-B5AEFEC9CEA9}" destId="{E4521B0D-9D13-4A09-872A-AF78A66278A3}" srcOrd="11" destOrd="0" presId="urn:microsoft.com/office/officeart/2011/layout/CircleProcess"/>
    <dgm:cxn modelId="{15C85299-7617-4093-8F8C-684C132F17BE}" type="presParOf" srcId="{C31466CC-34DF-40D7-8B03-B5AEFEC9CEA9}" destId="{E4984F13-18EF-40B8-90DA-1F0CB23D6A53}" srcOrd="12" destOrd="0" presId="urn:microsoft.com/office/officeart/2011/layout/CircleProcess"/>
    <dgm:cxn modelId="{34781EB4-F8B8-46B8-AF21-DF960E0B1FC6}" type="presParOf" srcId="{E4984F13-18EF-40B8-90DA-1F0CB23D6A53}" destId="{0EC4E368-C0AE-450A-BF4C-CADA16881E4C}" srcOrd="0" destOrd="0" presId="urn:microsoft.com/office/officeart/2011/layout/CircleProcess"/>
    <dgm:cxn modelId="{E0490D87-1F51-46C3-B1D7-34F74D5D590D}" type="presParOf" srcId="{C31466CC-34DF-40D7-8B03-B5AEFEC9CEA9}" destId="{3B3A8A49-8359-4E74-AC5E-45BC47CA3EAC}" srcOrd="13" destOrd="0" presId="urn:microsoft.com/office/officeart/2011/layout/CircleProcess"/>
    <dgm:cxn modelId="{4AAF4D57-DB04-4382-8012-76A189CAA8CE}" type="presParOf" srcId="{3B3A8A49-8359-4E74-AC5E-45BC47CA3EAC}" destId="{5817B32B-F097-46CC-B30D-B04A93CEEFCD}" srcOrd="0" destOrd="0" presId="urn:microsoft.com/office/officeart/2011/layout/CircleProcess"/>
    <dgm:cxn modelId="{020BB208-C281-4155-8923-92167950AAE8}" type="presParOf" srcId="{C31466CC-34DF-40D7-8B03-B5AEFEC9CEA9}" destId="{03F5B724-7B6A-4155-965C-94F596A47715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2D711-0AE1-4B98-BABA-F05597BC0418}">
      <dsp:nvSpPr>
        <dsp:cNvPr id="0" name=""/>
        <dsp:cNvSpPr/>
      </dsp:nvSpPr>
      <dsp:spPr>
        <a:xfrm>
          <a:off x="144953" y="-38057"/>
          <a:ext cx="2579320" cy="2579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Auto related components &amp; Automobile manufacturing for military</a:t>
          </a:r>
          <a:endParaRPr lang="en-IN" sz="1800" kern="1200" dirty="0"/>
        </a:p>
      </dsp:txBody>
      <dsp:txXfrm>
        <a:off x="522686" y="339675"/>
        <a:ext cx="1823854" cy="1823850"/>
      </dsp:txXfrm>
    </dsp:sp>
    <dsp:sp modelId="{BA9F0136-404D-4EBB-8CB2-0A7AA567E9CC}">
      <dsp:nvSpPr>
        <dsp:cNvPr id="0" name=""/>
        <dsp:cNvSpPr/>
      </dsp:nvSpPr>
      <dsp:spPr>
        <a:xfrm>
          <a:off x="1380153" y="1606086"/>
          <a:ext cx="2811717" cy="27315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Testing facilities - Development testing range for artillery and other military equipment</a:t>
          </a:r>
          <a:endParaRPr lang="en-IN" sz="1800" kern="1200" dirty="0"/>
        </a:p>
      </dsp:txBody>
      <dsp:txXfrm>
        <a:off x="1791919" y="2006112"/>
        <a:ext cx="1988185" cy="1931493"/>
      </dsp:txXfrm>
    </dsp:sp>
    <dsp:sp modelId="{100B7CC6-7228-47AD-811F-7FA908FCA4FB}">
      <dsp:nvSpPr>
        <dsp:cNvPr id="0" name=""/>
        <dsp:cNvSpPr/>
      </dsp:nvSpPr>
      <dsp:spPr>
        <a:xfrm>
          <a:off x="2733307" y="-38057"/>
          <a:ext cx="2709498" cy="2579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Police modernization, Forensics Centres</a:t>
          </a:r>
          <a:endParaRPr lang="en-IN" sz="1800" kern="1200" dirty="0"/>
        </a:p>
      </dsp:txBody>
      <dsp:txXfrm>
        <a:off x="3130104" y="339675"/>
        <a:ext cx="1915904" cy="1823850"/>
      </dsp:txXfrm>
    </dsp:sp>
    <dsp:sp modelId="{CA026469-BB42-45C8-8D44-D537CA6B1092}">
      <dsp:nvSpPr>
        <dsp:cNvPr id="0" name=""/>
        <dsp:cNvSpPr/>
      </dsp:nvSpPr>
      <dsp:spPr>
        <a:xfrm>
          <a:off x="4362150" y="1641035"/>
          <a:ext cx="2653450" cy="26616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Drones Manufacturing and Testing facilities</a:t>
          </a:r>
          <a:endParaRPr lang="en-IN" sz="1800" kern="1200" dirty="0"/>
        </a:p>
      </dsp:txBody>
      <dsp:txXfrm>
        <a:off x="4750739" y="2030824"/>
        <a:ext cx="1876272" cy="1882068"/>
      </dsp:txXfrm>
    </dsp:sp>
    <dsp:sp modelId="{4F503F35-4A1B-4EFF-A29D-D82A34ABEB1F}">
      <dsp:nvSpPr>
        <dsp:cNvPr id="0" name=""/>
        <dsp:cNvSpPr/>
      </dsp:nvSpPr>
      <dsp:spPr>
        <a:xfrm>
          <a:off x="5451051" y="-38057"/>
          <a:ext cx="2579320" cy="2579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Aircraft/ Helicopter Manufacturing/ Assembling Units</a:t>
          </a:r>
          <a:endParaRPr lang="en-IN" sz="1800" kern="1200" dirty="0"/>
        </a:p>
      </dsp:txBody>
      <dsp:txXfrm>
        <a:off x="5828784" y="339675"/>
        <a:ext cx="1823854" cy="1823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2512-C01E-4D45-BCDB-6D599FA84058}">
      <dsp:nvSpPr>
        <dsp:cNvPr id="0" name=""/>
        <dsp:cNvSpPr/>
      </dsp:nvSpPr>
      <dsp:spPr>
        <a:xfrm>
          <a:off x="8576500" y="608008"/>
          <a:ext cx="1597267" cy="1597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C361F-45A6-4F71-B343-03CA78507FC9}">
      <dsp:nvSpPr>
        <dsp:cNvPr id="0" name=""/>
        <dsp:cNvSpPr/>
      </dsp:nvSpPr>
      <dsp:spPr>
        <a:xfrm>
          <a:off x="8629204" y="661268"/>
          <a:ext cx="1491009" cy="149100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Industrial Security</a:t>
          </a:r>
          <a:endParaRPr lang="en-IN" sz="1800" kern="1200" dirty="0"/>
        </a:p>
      </dsp:txBody>
      <dsp:txXfrm>
        <a:off x="8842570" y="874309"/>
        <a:ext cx="1065128" cy="1064925"/>
      </dsp:txXfrm>
    </dsp:sp>
    <dsp:sp modelId="{452E0EF1-9EC4-42E8-B91A-F9BF5881CF0D}">
      <dsp:nvSpPr>
        <dsp:cNvPr id="0" name=""/>
        <dsp:cNvSpPr/>
      </dsp:nvSpPr>
      <dsp:spPr>
        <a:xfrm rot="2700000">
          <a:off x="6924921" y="608091"/>
          <a:ext cx="1597082" cy="159708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98D41-D5D1-4238-B4BE-5FB0F893CC01}">
      <dsp:nvSpPr>
        <dsp:cNvPr id="0" name=""/>
        <dsp:cNvSpPr/>
      </dsp:nvSpPr>
      <dsp:spPr>
        <a:xfrm>
          <a:off x="6979233" y="661268"/>
          <a:ext cx="1491009" cy="149100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Single Window</a:t>
          </a:r>
          <a:endParaRPr lang="en-IN" sz="1800" kern="1200" dirty="0"/>
        </a:p>
      </dsp:txBody>
      <dsp:txXfrm>
        <a:off x="7191749" y="874309"/>
        <a:ext cx="1065128" cy="1064925"/>
      </dsp:txXfrm>
    </dsp:sp>
    <dsp:sp modelId="{4A16ABC0-AC72-421F-A7FE-B3F896FBC56C}">
      <dsp:nvSpPr>
        <dsp:cNvPr id="0" name=""/>
        <dsp:cNvSpPr/>
      </dsp:nvSpPr>
      <dsp:spPr>
        <a:xfrm rot="2700000">
          <a:off x="5278361" y="591809"/>
          <a:ext cx="1648714" cy="164871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7F593-1115-4E2E-8CDF-A1CE6C5B8C6C}">
      <dsp:nvSpPr>
        <dsp:cNvPr id="0" name=""/>
        <dsp:cNvSpPr/>
      </dsp:nvSpPr>
      <dsp:spPr>
        <a:xfrm>
          <a:off x="5181428" y="661268"/>
          <a:ext cx="1784976" cy="149100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Simplified Procedures</a:t>
          </a:r>
          <a:endParaRPr lang="en-IN" sz="1800" kern="1200" dirty="0"/>
        </a:p>
      </dsp:txBody>
      <dsp:txXfrm>
        <a:off x="5435843" y="874309"/>
        <a:ext cx="1275128" cy="1064925"/>
      </dsp:txXfrm>
    </dsp:sp>
    <dsp:sp modelId="{C5D4737C-02AF-4C68-9370-8D766A7AE620}">
      <dsp:nvSpPr>
        <dsp:cNvPr id="0" name=""/>
        <dsp:cNvSpPr/>
      </dsp:nvSpPr>
      <dsp:spPr>
        <a:xfrm rot="2700000">
          <a:off x="3685968" y="669930"/>
          <a:ext cx="1473404" cy="147340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AED41-F217-4EBB-811C-EA0C6F2DFE67}">
      <dsp:nvSpPr>
        <dsp:cNvPr id="0" name=""/>
        <dsp:cNvSpPr/>
      </dsp:nvSpPr>
      <dsp:spPr>
        <a:xfrm>
          <a:off x="3677591" y="661268"/>
          <a:ext cx="1491009" cy="149100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Easy Labour permits</a:t>
          </a:r>
          <a:endParaRPr lang="en-IN" sz="1800" kern="1200" dirty="0"/>
        </a:p>
      </dsp:txBody>
      <dsp:txXfrm>
        <a:off x="3890956" y="874309"/>
        <a:ext cx="1065128" cy="1064925"/>
      </dsp:txXfrm>
    </dsp:sp>
    <dsp:sp modelId="{0EC4E368-C0AE-450A-BF4C-CADA16881E4C}">
      <dsp:nvSpPr>
        <dsp:cNvPr id="0" name=""/>
        <dsp:cNvSpPr/>
      </dsp:nvSpPr>
      <dsp:spPr>
        <a:xfrm rot="2700000">
          <a:off x="1973308" y="608091"/>
          <a:ext cx="1597082" cy="159708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7B32B-F097-46CC-B30D-B04A93CEEFCD}">
      <dsp:nvSpPr>
        <dsp:cNvPr id="0" name=""/>
        <dsp:cNvSpPr/>
      </dsp:nvSpPr>
      <dsp:spPr>
        <a:xfrm>
          <a:off x="2026770" y="661268"/>
          <a:ext cx="1491009" cy="149100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Quality Power supply</a:t>
          </a:r>
          <a:endParaRPr lang="en-IN" sz="1800" kern="1200" dirty="0"/>
        </a:p>
      </dsp:txBody>
      <dsp:txXfrm>
        <a:off x="2240135" y="874309"/>
        <a:ext cx="1065128" cy="106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09/05/2018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09/05/2018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05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8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0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35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9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15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24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536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93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0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1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69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07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00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31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39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5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6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487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487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59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815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46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47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375" y="1825625"/>
            <a:ext cx="51847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7246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19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6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6096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63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636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91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76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758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823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946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724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3048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61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25600"/>
            <a:ext cx="10978515" cy="47000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1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2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56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60" y="6327648"/>
            <a:ext cx="399919" cy="40883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03998" y="6519672"/>
            <a:ext cx="1249362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fld id="{CB30F0D7-F92D-4FA1-8A6B-68EDAF989827}" type="datetime4">
              <a:rPr lang="en-GB" sz="1100" smtClean="0">
                <a:solidFill>
                  <a:schemeClr val="bg1"/>
                </a:solidFill>
                <a:latin typeface="+mn-lt"/>
              </a:rPr>
              <a:t>09 May 2018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59798" y="6519672"/>
            <a:ext cx="3306762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Presentation title</a:t>
            </a:r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5" r:id="rId2"/>
    <p:sldLayoutId id="2147483668" r:id="rId3"/>
    <p:sldLayoutId id="2147483730" r:id="rId4"/>
    <p:sldLayoutId id="2147483731" r:id="rId5"/>
    <p:sldLayoutId id="2147483788" r:id="rId6"/>
    <p:sldLayoutId id="2147483669" r:id="rId7"/>
    <p:sldLayoutId id="2147483773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2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1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1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363" y="6356350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549D-9274-40EA-9DD1-7B428B1E5D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95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599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03998" y="6519672"/>
            <a:ext cx="1249362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fld id="{CB30F0D7-F92D-4FA1-8A6B-68EDAF989827}" type="datetime4">
              <a:rPr lang="en-GB" sz="1100" smtClean="0">
                <a:solidFill>
                  <a:schemeClr val="bg1"/>
                </a:solidFill>
                <a:latin typeface="+mn-lt"/>
              </a:rPr>
              <a:t>09 May 2018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59798" y="6519672"/>
            <a:ext cx="3306762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Presentation title</a:t>
            </a:r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58" r:id="rId2"/>
    <p:sldLayoutId id="2147483759" r:id="rId3"/>
    <p:sldLayoutId id="2147483761" r:id="rId4"/>
    <p:sldLayoutId id="2147483682" r:id="rId5"/>
    <p:sldLayoutId id="2147483734" r:id="rId6"/>
    <p:sldLayoutId id="2147483735" r:id="rId7"/>
    <p:sldLayoutId id="2147483683" r:id="rId8"/>
    <p:sldLayoutId id="2147483775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28" r:id="rId15"/>
    <p:sldLayoutId id="2147483691" r:id="rId16"/>
    <p:sldLayoutId id="2147483692" r:id="rId17"/>
    <p:sldLayoutId id="2147483693" r:id="rId1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Items_for_indigenization.pdf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UP_Industrial_Policy_2017_Engish_Version.pdf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UP_Industrial_Policy_2017_Engish_Version.pdf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164" y="1870596"/>
            <a:ext cx="9041612" cy="860400"/>
          </a:xfrm>
        </p:spPr>
        <p:txBody>
          <a:bodyPr/>
          <a:lstStyle/>
          <a:p>
            <a:r>
              <a:rPr lang="en-GB" sz="5400" dirty="0" smtClean="0">
                <a:solidFill>
                  <a:schemeClr val="tx1"/>
                </a:solidFill>
              </a:rPr>
              <a:t>Defence Industrial Corridor in Uttar Pradesh 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5134" name="Picture 14" descr="Image result for defence production in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22" y="3438524"/>
            <a:ext cx="6751053" cy="3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63" y="174811"/>
            <a:ext cx="2278756" cy="15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05" y="5838825"/>
            <a:ext cx="1071614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70569" y="3428998"/>
            <a:ext cx="5638801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hi-IN" sz="2400" dirty="0" smtClean="0">
                <a:solidFill>
                  <a:schemeClr val="bg1"/>
                </a:solidFill>
              </a:rPr>
              <a:t>... विकास की साझेदारी, सुरक्षा की ज़िम्मेदारी </a:t>
            </a:r>
            <a:endParaRPr lang="en-IN" sz="2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34431" r="37626" b="-3910"/>
          <a:stretch/>
        </p:blipFill>
        <p:spPr>
          <a:xfrm>
            <a:off x="2284437" y="1543050"/>
            <a:ext cx="7839026" cy="386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DEFENCE INDUSTRIAL CORRIDOR – UP </a:t>
            </a:r>
            <a:br>
              <a:rPr lang="en-IN" sz="3600" dirty="0"/>
            </a:br>
            <a:r>
              <a:rPr lang="en-IN" sz="3200" i="1" dirty="0" smtClean="0"/>
              <a:t>SME Base (3/3) 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3150388"/>
              </p:ext>
            </p:extLst>
          </p:nvPr>
        </p:nvGraphicFramePr>
        <p:xfrm>
          <a:off x="609918" y="1473279"/>
          <a:ext cx="4955389" cy="459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75911373"/>
              </p:ext>
            </p:extLst>
          </p:nvPr>
        </p:nvGraphicFramePr>
        <p:xfrm>
          <a:off x="6419850" y="1473280"/>
          <a:ext cx="5316628" cy="459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 descr="Image result for e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3934" r="7670" b="1643"/>
          <a:stretch/>
        </p:blipFill>
        <p:spPr>
          <a:xfrm rot="5400000">
            <a:off x="6286258" y="271107"/>
            <a:ext cx="5101700" cy="668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DEFENCE INDUSTRIAL CORRIDOR - UP</a:t>
            </a:r>
            <a:br>
              <a:rPr lang="en-IN" sz="3600" dirty="0" smtClean="0"/>
            </a:br>
            <a:r>
              <a:rPr lang="en-IN" sz="3200" i="1" dirty="0" smtClean="0"/>
              <a:t>Strategy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82188" y="1464726"/>
            <a:ext cx="4581750" cy="447853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/>
              <a:t>Expanding the Ordnance factories in the state</a:t>
            </a:r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000" dirty="0" smtClean="0"/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/>
              <a:t>Mobilising Private investments</a:t>
            </a:r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000" dirty="0" smtClean="0"/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/>
              <a:t>Mobilising the SME ecosystem in the state</a:t>
            </a:r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000" dirty="0" smtClean="0"/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/>
              <a:t>Bridging the market gaps and connect the ancillary units in the state to meet the requirements of Defence PSUs</a:t>
            </a:r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000" dirty="0" smtClean="0"/>
          </a:p>
          <a:p>
            <a:pPr marL="719138" lvl="1" indent="-363538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/>
              <a:t>Developing the export oriented manufacturing base for defence sector</a:t>
            </a: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DEFENCE INDUSTRIAL CORRIDOR – UP</a:t>
            </a:r>
            <a:br>
              <a:rPr lang="en-IN" sz="4000" dirty="0" smtClean="0"/>
            </a:br>
            <a:r>
              <a:rPr lang="en-IN" sz="3200" i="1" dirty="0" smtClean="0"/>
              <a:t>Enabling Infrastructure</a:t>
            </a:r>
            <a:endParaRPr lang="en-IN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69158" y="1312580"/>
            <a:ext cx="11056574" cy="2474259"/>
          </a:xfrm>
          <a:prstGeom prst="roundRect">
            <a:avLst/>
          </a:prstGeom>
          <a:gradFill flip="none" rotWithShape="1">
            <a:gsLst>
              <a:gs pos="1000">
                <a:schemeClr val="accent3"/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669158" y="3843306"/>
            <a:ext cx="11612489" cy="2581684"/>
          </a:xfrm>
          <a:prstGeom prst="roundRect">
            <a:avLst/>
          </a:prstGeom>
          <a:gradFill flip="none" rotWithShape="1">
            <a:gsLst>
              <a:gs pos="0">
                <a:srgbClr val="002060">
                  <a:alpha val="70000"/>
                </a:srgb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771662" y="1489865"/>
            <a:ext cx="1646700" cy="30363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200" b="1" kern="1200" dirty="0" smtClean="0">
                <a:solidFill>
                  <a:srgbClr val="FFF2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Existing </a:t>
            </a:r>
            <a:endParaRPr lang="en-I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912" y="4221510"/>
            <a:ext cx="1867075" cy="30363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200" b="1" kern="1200" dirty="0" smtClean="0">
                <a:solidFill>
                  <a:srgbClr val="FFF2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Upcoming</a:t>
            </a:r>
            <a:endParaRPr lang="en-I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492" y="1830782"/>
            <a:ext cx="1079581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on Golden Quadrilateral with excellent road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IN" sz="2000" dirty="0" smtClean="0"/>
              <a:t>Alongside the catchment </a:t>
            </a:r>
            <a:r>
              <a:rPr lang="en-IN" sz="2000" dirty="0"/>
              <a:t>area of </a:t>
            </a:r>
            <a:r>
              <a:rPr lang="en-IN" sz="2000" dirty="0" smtClean="0"/>
              <a:t>AKIC and EDFC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IN" sz="2000" dirty="0" smtClean="0"/>
              <a:t>Agra </a:t>
            </a:r>
            <a:r>
              <a:rPr lang="en-IN" sz="2000" dirty="0"/>
              <a:t>Lucknow Expressway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&amp; international airports connecting the rest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Logistics infrastructure – at Kanpur,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Boraki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Varanasi</a:t>
            </a:r>
            <a:endParaRPr lang="en-IN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1960" y="4659560"/>
            <a:ext cx="1079581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IN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Bundelkhand</a:t>
            </a: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Expressway linking </a:t>
            </a:r>
            <a:r>
              <a:rPr lang="en-IN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Chitrakoot</a:t>
            </a: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Agra Lucknow Expressway </a:t>
            </a:r>
            <a:endParaRPr lang="en-IN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IN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Poorvanchal</a:t>
            </a: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Expressway </a:t>
            </a: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 Lucknow to </a:t>
            </a:r>
            <a:r>
              <a:rPr lang="en-IN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Ghazipur</a:t>
            </a:r>
            <a:endParaRPr lang="en-IN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pcoming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airports at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NCR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►"/>
              <a:tabLst>
                <a:tab pos="457200" algn="l"/>
              </a:tabLst>
            </a:pPr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NW-1 connecting Allahabad to </a:t>
            </a:r>
            <a:r>
              <a:rPr lang="en-IN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Haldia</a:t>
            </a:r>
            <a:r>
              <a:rPr lang="en-IN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lang="en-IN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1144432"/>
            <a:ext cx="8278718" cy="5713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DEFENCE INDUSTRIAL CORRIDOR - UP</a:t>
            </a:r>
            <a:br>
              <a:rPr lang="en-IN" sz="4000" dirty="0" smtClean="0"/>
            </a:br>
            <a:r>
              <a:rPr lang="en-IN" sz="3200" i="1" dirty="0" smtClean="0"/>
              <a:t>Investment Opportunities 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9701"/>
              </p:ext>
            </p:extLst>
          </p:nvPr>
        </p:nvGraphicFramePr>
        <p:xfrm>
          <a:off x="3956945" y="1254239"/>
          <a:ext cx="8175326" cy="429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5082" y="1538292"/>
            <a:ext cx="3093561" cy="411189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>
                <a:solidFill>
                  <a:schemeClr val="bg1"/>
                </a:solidFill>
              </a:rPr>
              <a:t>Defence Park at Jhansi, Agra, Kanpur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2400" dirty="0" smtClean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>
                <a:solidFill>
                  <a:schemeClr val="bg1"/>
                </a:solidFill>
              </a:rPr>
              <a:t>Aerospace Park at Lucknow, Kanpur, Agra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2400" dirty="0" smtClean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>
                <a:solidFill>
                  <a:schemeClr val="bg1"/>
                </a:solidFill>
              </a:rPr>
              <a:t>Expansion of Defence Public Sector Units (DPSUs)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3171" y="5621765"/>
            <a:ext cx="7762875" cy="1008000"/>
          </a:xfrm>
          <a:prstGeom prst="roundRect">
            <a:avLst>
              <a:gd name="adj" fmla="val 3136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dirty="0" smtClean="0">
                <a:solidFill>
                  <a:schemeClr val="tx1"/>
                </a:solidFill>
              </a:rPr>
              <a:t>Leather &amp; Textile hub at Agra for development of technical textile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dirty="0" smtClean="0">
                <a:solidFill>
                  <a:schemeClr val="tx1"/>
                </a:solidFill>
              </a:rPr>
              <a:t>Engineering/Electronics manufacturing hub at Agra, Kanpur, </a:t>
            </a:r>
            <a:r>
              <a:rPr lang="en-IN" dirty="0" err="1" smtClean="0">
                <a:solidFill>
                  <a:schemeClr val="tx1"/>
                </a:solidFill>
              </a:rPr>
              <a:t>Gautambuddha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Nagar, Ghaziabad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564" y="5919003"/>
            <a:ext cx="3188725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600" dirty="0" smtClean="0">
                <a:solidFill>
                  <a:schemeClr val="bg1"/>
                </a:solidFill>
              </a:rPr>
              <a:t>Indigenisation of </a:t>
            </a:r>
            <a:r>
              <a:rPr lang="en-IN" sz="1600" dirty="0" smtClean="0">
                <a:solidFill>
                  <a:schemeClr val="bg1"/>
                </a:solidFill>
                <a:hlinkClick r:id="rId10" action="ppaction://hlinkfile"/>
              </a:rPr>
              <a:t>items imported</a:t>
            </a:r>
            <a:endParaRPr lang="en-I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" y="1032615"/>
            <a:ext cx="12198350" cy="55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12931" y="568325"/>
            <a:ext cx="10979150" cy="644525"/>
          </a:xfrm>
        </p:spPr>
        <p:txBody>
          <a:bodyPr/>
          <a:lstStyle/>
          <a:p>
            <a:r>
              <a:rPr lang="en-IN" sz="4000" dirty="0"/>
              <a:t>DEFENCE INDUSTRIAL CORRIDOR – UP</a:t>
            </a:r>
            <a:endParaRPr lang="en-IN" sz="36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031106" y="2446708"/>
            <a:ext cx="10540365" cy="196214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ctr"/>
            <a:endParaRPr lang="en-IN" sz="2800" dirty="0" smtClean="0"/>
          </a:p>
          <a:p>
            <a:pPr algn="ctr"/>
            <a:r>
              <a:rPr lang="en-IN" sz="4000" dirty="0" smtClean="0"/>
              <a:t>Proposed UP Defence &amp; Aerospace Manufacturing Policy </a:t>
            </a:r>
            <a:endParaRPr lang="en-IN" sz="3600" dirty="0"/>
          </a:p>
        </p:txBody>
      </p:sp>
      <p:pic>
        <p:nvPicPr>
          <p:cNvPr id="8" name="Picture 7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156" y="6184224"/>
            <a:ext cx="780869" cy="59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4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9891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00202" y="1388186"/>
            <a:ext cx="10503417" cy="32932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Salient Features </a:t>
            </a: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Attracting </a:t>
            </a:r>
            <a:r>
              <a:rPr lang="en-IN" sz="2000" dirty="0">
                <a:solidFill>
                  <a:schemeClr val="bg1"/>
                </a:solidFill>
              </a:rPr>
              <a:t>Defence PSUs, Mega and Anchor projects </a:t>
            </a: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7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Promoting </a:t>
            </a:r>
            <a:r>
              <a:rPr lang="en-IN" sz="2000" dirty="0">
                <a:solidFill>
                  <a:schemeClr val="bg1"/>
                </a:solidFill>
              </a:rPr>
              <a:t>development of Private Defence Parks with plug &amp; play facilities </a:t>
            </a: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7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More </a:t>
            </a:r>
            <a:r>
              <a:rPr lang="en-IN" sz="2000" dirty="0">
                <a:solidFill>
                  <a:schemeClr val="bg1"/>
                </a:solidFill>
              </a:rPr>
              <a:t>incentives are offered for investments made in Defence Corridor </a:t>
            </a: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7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Promoting </a:t>
            </a:r>
            <a:r>
              <a:rPr lang="en-IN" sz="2000" dirty="0">
                <a:solidFill>
                  <a:schemeClr val="bg1"/>
                </a:solidFill>
              </a:rPr>
              <a:t>Investments in </a:t>
            </a:r>
            <a:r>
              <a:rPr lang="en-IN" sz="2000" dirty="0" err="1">
                <a:solidFill>
                  <a:schemeClr val="bg1"/>
                </a:solidFill>
              </a:rPr>
              <a:t>Bundelkhand</a:t>
            </a:r>
            <a:r>
              <a:rPr lang="en-IN" sz="2000" dirty="0">
                <a:solidFill>
                  <a:schemeClr val="bg1"/>
                </a:solidFill>
              </a:rPr>
              <a:t> &amp; </a:t>
            </a:r>
            <a:r>
              <a:rPr lang="en-IN" sz="2000" dirty="0" err="1">
                <a:solidFill>
                  <a:schemeClr val="bg1"/>
                </a:solidFill>
              </a:rPr>
              <a:t>Poorvanchal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endParaRPr lang="en-IN" sz="20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7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Supporting </a:t>
            </a:r>
            <a:r>
              <a:rPr lang="en-IN" sz="2000" dirty="0">
                <a:solidFill>
                  <a:schemeClr val="bg1"/>
                </a:solidFill>
              </a:rPr>
              <a:t>industry specific incentives including rebate on freight and transportation charges, for developing R&amp;D and testing facilities, capacity building, towards patent &amp; registration fee is also </a:t>
            </a:r>
            <a:r>
              <a:rPr lang="en-IN" sz="2000" dirty="0" smtClean="0">
                <a:solidFill>
                  <a:schemeClr val="bg1"/>
                </a:solidFill>
              </a:rPr>
              <a:t>offered</a:t>
            </a:r>
            <a:endParaRPr lang="en-IN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6128576"/>
              </p:ext>
            </p:extLst>
          </p:nvPr>
        </p:nvGraphicFramePr>
        <p:xfrm>
          <a:off x="-79832" y="4257674"/>
          <a:ext cx="11816310" cy="281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mage result for ey log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918" y="768153"/>
            <a:ext cx="10593701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</p:spTree>
    <p:extLst>
      <p:ext uri="{BB962C8B-B14F-4D97-AF65-F5344CB8AC3E}">
        <p14:creationId xmlns:p14="http://schemas.microsoft.com/office/powerpoint/2010/main" val="22509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7" y="282214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71190" y="1182802"/>
            <a:ext cx="10646292" cy="315240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200" b="1" dirty="0" smtClean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Incentives to Private D&amp;A Park </a:t>
            </a:r>
            <a:endParaRPr lang="en-IN" sz="2000" b="1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Parks providing ‘plug-and-play</a:t>
            </a:r>
            <a:r>
              <a:rPr lang="en-IN" sz="2000" dirty="0">
                <a:solidFill>
                  <a:schemeClr val="bg1"/>
                </a:solidFill>
              </a:rPr>
              <a:t>’ </a:t>
            </a:r>
            <a:r>
              <a:rPr lang="en-IN" sz="2000" dirty="0" smtClean="0">
                <a:solidFill>
                  <a:schemeClr val="bg1"/>
                </a:solidFill>
              </a:rPr>
              <a:t>industrial infrastructure, including – </a:t>
            </a:r>
          </a:p>
          <a:p>
            <a:pPr marL="1271016" lvl="2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Manufacturing </a:t>
            </a:r>
            <a:r>
              <a:rPr lang="en-IN" sz="2000" dirty="0">
                <a:solidFill>
                  <a:schemeClr val="bg1"/>
                </a:solidFill>
              </a:rPr>
              <a:t>area (components, sub-components, sub-assemblies, </a:t>
            </a:r>
            <a:r>
              <a:rPr lang="en-IN" sz="2000" dirty="0" smtClean="0">
                <a:solidFill>
                  <a:schemeClr val="bg1"/>
                </a:solidFill>
              </a:rPr>
              <a:t>aerospace </a:t>
            </a:r>
            <a:r>
              <a:rPr lang="en-IN" sz="2000" dirty="0">
                <a:solidFill>
                  <a:schemeClr val="bg1"/>
                </a:solidFill>
              </a:rPr>
              <a:t>parts) and </a:t>
            </a:r>
            <a:r>
              <a:rPr lang="en-IN" sz="2000" dirty="0" smtClean="0">
                <a:solidFill>
                  <a:schemeClr val="bg1"/>
                </a:solidFill>
              </a:rPr>
              <a:t>SEZ, Testing centre, Hardware/Embedded </a:t>
            </a:r>
            <a:r>
              <a:rPr lang="en-IN" sz="2000" dirty="0">
                <a:solidFill>
                  <a:schemeClr val="bg1"/>
                </a:solidFill>
              </a:rPr>
              <a:t>Technology </a:t>
            </a:r>
            <a:r>
              <a:rPr lang="en-IN" sz="2000" dirty="0" smtClean="0">
                <a:solidFill>
                  <a:schemeClr val="bg1"/>
                </a:solidFill>
              </a:rPr>
              <a:t>Centre, Technology </a:t>
            </a:r>
            <a:r>
              <a:rPr lang="en-IN" sz="2000" dirty="0">
                <a:solidFill>
                  <a:schemeClr val="bg1"/>
                </a:solidFill>
              </a:rPr>
              <a:t>innovation </a:t>
            </a:r>
            <a:r>
              <a:rPr lang="en-IN" sz="2000" dirty="0" smtClean="0">
                <a:solidFill>
                  <a:schemeClr val="bg1"/>
                </a:solidFill>
              </a:rPr>
              <a:t>centre, and Housing </a:t>
            </a:r>
            <a:r>
              <a:rPr lang="en-IN" sz="2000" dirty="0">
                <a:solidFill>
                  <a:schemeClr val="bg1"/>
                </a:solidFill>
              </a:rPr>
              <a:t>&amp; Common facility centre </a:t>
            </a:r>
            <a:endParaRPr lang="en-IN" sz="2000" dirty="0" smtClean="0">
              <a:solidFill>
                <a:schemeClr val="bg1"/>
              </a:solidFill>
            </a:endParaRPr>
          </a:p>
          <a:p>
            <a:pPr lvl="2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7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Developed </a:t>
            </a:r>
            <a:r>
              <a:rPr lang="en-IN" sz="2000" dirty="0">
                <a:solidFill>
                  <a:schemeClr val="bg1"/>
                </a:solidFill>
              </a:rPr>
              <a:t>on </a:t>
            </a:r>
            <a:r>
              <a:rPr lang="en-IN" sz="2000" dirty="0" smtClean="0">
                <a:solidFill>
                  <a:schemeClr val="bg1"/>
                </a:solidFill>
              </a:rPr>
              <a:t>&gt;</a:t>
            </a:r>
            <a:r>
              <a:rPr lang="en-IN" sz="2000" dirty="0" smtClean="0">
                <a:solidFill>
                  <a:schemeClr val="bg1"/>
                </a:solidFill>
              </a:rPr>
              <a:t>100 </a:t>
            </a:r>
            <a:r>
              <a:rPr lang="en-IN" sz="2000" dirty="0">
                <a:solidFill>
                  <a:schemeClr val="bg1"/>
                </a:solidFill>
              </a:rPr>
              <a:t>acres </a:t>
            </a:r>
            <a:r>
              <a:rPr lang="en-IN" sz="2000" dirty="0" smtClean="0">
                <a:solidFill>
                  <a:schemeClr val="bg1"/>
                </a:solidFill>
              </a:rPr>
              <a:t>in </a:t>
            </a:r>
            <a:r>
              <a:rPr lang="en-IN" sz="2000" dirty="0" err="1">
                <a:solidFill>
                  <a:schemeClr val="bg1"/>
                </a:solidFill>
              </a:rPr>
              <a:t>Bundelkhand</a:t>
            </a:r>
            <a:r>
              <a:rPr lang="en-IN" sz="2000" dirty="0">
                <a:solidFill>
                  <a:schemeClr val="bg1"/>
                </a:solidFill>
              </a:rPr>
              <a:t> &amp; </a:t>
            </a:r>
            <a:r>
              <a:rPr lang="en-IN" sz="2000" dirty="0" err="1">
                <a:solidFill>
                  <a:schemeClr val="bg1"/>
                </a:solidFill>
              </a:rPr>
              <a:t>Purvanchal</a:t>
            </a:r>
            <a:r>
              <a:rPr lang="en-IN" sz="2000" dirty="0">
                <a:solidFill>
                  <a:schemeClr val="bg1"/>
                </a:solidFill>
              </a:rPr>
              <a:t> Region, </a:t>
            </a:r>
            <a:r>
              <a:rPr lang="en-IN" sz="2000" dirty="0" smtClean="0">
                <a:solidFill>
                  <a:schemeClr val="bg1"/>
                </a:solidFill>
              </a:rPr>
              <a:t>&gt;</a:t>
            </a:r>
            <a:r>
              <a:rPr lang="en-IN" sz="2000" dirty="0" smtClean="0">
                <a:solidFill>
                  <a:schemeClr val="bg1"/>
                </a:solidFill>
              </a:rPr>
              <a:t>150 </a:t>
            </a:r>
            <a:r>
              <a:rPr lang="en-IN" sz="2000" dirty="0">
                <a:solidFill>
                  <a:schemeClr val="bg1"/>
                </a:solidFill>
              </a:rPr>
              <a:t>acres </a:t>
            </a:r>
            <a:r>
              <a:rPr lang="en-IN" sz="2000" dirty="0" smtClean="0">
                <a:solidFill>
                  <a:schemeClr val="bg1"/>
                </a:solidFill>
              </a:rPr>
              <a:t>in Madhyanchal &amp; </a:t>
            </a:r>
            <a:r>
              <a:rPr lang="en-IN" sz="2000" dirty="0" err="1" smtClean="0">
                <a:solidFill>
                  <a:schemeClr val="bg1"/>
                </a:solidFill>
              </a:rPr>
              <a:t>Paschimanchal</a:t>
            </a:r>
            <a:endParaRPr lang="en-IN" sz="2000" dirty="0" smtClean="0">
              <a:solidFill>
                <a:schemeClr val="bg1"/>
              </a:solidFill>
            </a:endParaRPr>
          </a:p>
          <a:p>
            <a:pPr marL="813816" lvl="1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000" dirty="0" smtClean="0">
                <a:solidFill>
                  <a:schemeClr val="bg1"/>
                </a:solidFill>
              </a:rPr>
              <a:t>Incentives at par to those given to Private Industrial Parks under UP IIEPP 2017 – </a:t>
            </a:r>
          </a:p>
          <a:p>
            <a:pPr marL="1271016" lvl="2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037" y="775864"/>
            <a:ext cx="10978515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58275"/>
              </p:ext>
            </p:extLst>
          </p:nvPr>
        </p:nvGraphicFramePr>
        <p:xfrm>
          <a:off x="1603022" y="4015117"/>
          <a:ext cx="9671584" cy="2407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35528"/>
                <a:gridCol w="7636056"/>
              </a:tblGrid>
              <a:tr h="187621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2"/>
                          </a:solidFill>
                        </a:rPr>
                        <a:t>Particular</a:t>
                      </a:r>
                      <a:endParaRPr lang="en-IN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2"/>
                          </a:solidFill>
                        </a:rPr>
                        <a:t>Incentive (</a:t>
                      </a:r>
                      <a:r>
                        <a:rPr lang="en-IN" sz="1600" baseline="0" dirty="0" smtClean="0">
                          <a:solidFill>
                            <a:schemeClr val="tx2"/>
                          </a:solidFill>
                        </a:rPr>
                        <a:t>as under </a:t>
                      </a:r>
                      <a:r>
                        <a:rPr lang="en-IN" sz="1600" baseline="0" dirty="0" smtClean="0">
                          <a:solidFill>
                            <a:schemeClr val="tx2"/>
                          </a:solidFill>
                          <a:hlinkClick r:id="rId5" action="ppaction://hlinkfile"/>
                        </a:rPr>
                        <a:t>UP IIEPP 2017)</a:t>
                      </a:r>
                      <a:endParaRPr lang="en-IN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7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Loan taken to buy land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Interest reimbursement</a:t>
                      </a:r>
                      <a:r>
                        <a:rPr lang="en-IN" sz="1600" baseline="0" dirty="0" smtClean="0"/>
                        <a:t> @50% of annual interest, for 7years </a:t>
                      </a:r>
                      <a:r>
                        <a:rPr lang="en-IN" sz="1600" baseline="0" dirty="0" err="1" smtClean="0"/>
                        <a:t>upto</a:t>
                      </a:r>
                      <a:r>
                        <a:rPr lang="en-IN" sz="1600" baseline="0" dirty="0" smtClean="0"/>
                        <a:t> INR 50 lakh </a:t>
                      </a:r>
                      <a:r>
                        <a:rPr lang="en-IN" sz="1600" baseline="0" dirty="0" err="1" smtClean="0"/>
                        <a:t>p.a</a:t>
                      </a:r>
                      <a:r>
                        <a:rPr lang="en-IN" sz="1600" baseline="0" dirty="0" smtClean="0"/>
                        <a:t> per park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72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Loan taken to build infrastructure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Interest reimbursement</a:t>
                      </a:r>
                      <a:r>
                        <a:rPr lang="en-IN" sz="1600" baseline="0" dirty="0" smtClean="0"/>
                        <a:t> @60% of annual interest, for 7years </a:t>
                      </a:r>
                      <a:r>
                        <a:rPr lang="en-IN" sz="1600" baseline="0" dirty="0" err="1" smtClean="0"/>
                        <a:t>upto</a:t>
                      </a:r>
                      <a:r>
                        <a:rPr lang="en-IN" sz="1600" baseline="0" dirty="0" smtClean="0"/>
                        <a:t> INR 10 crores </a:t>
                      </a:r>
                      <a:r>
                        <a:rPr lang="en-IN" sz="1600" baseline="0" dirty="0" err="1" smtClean="0"/>
                        <a:t>p.a</a:t>
                      </a:r>
                      <a:r>
                        <a:rPr lang="en-IN" sz="1600" baseline="0" dirty="0" smtClean="0"/>
                        <a:t> with an overall ceiling of INR 50 crores per park</a:t>
                      </a:r>
                      <a:endParaRPr lang="en-IN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Loan taken to build common facility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Interest reimbursement</a:t>
                      </a:r>
                      <a:r>
                        <a:rPr lang="en-IN" sz="1600" baseline="0" dirty="0" smtClean="0"/>
                        <a:t> @60% of annual interest, for 7years </a:t>
                      </a:r>
                      <a:r>
                        <a:rPr lang="en-IN" sz="1600" baseline="0" dirty="0" err="1" smtClean="0"/>
                        <a:t>upto</a:t>
                      </a:r>
                      <a:r>
                        <a:rPr lang="en-IN" sz="1600" baseline="0" dirty="0" smtClean="0"/>
                        <a:t> INR 5 crores </a:t>
                      </a:r>
                      <a:r>
                        <a:rPr lang="en-IN" sz="1600" baseline="0" dirty="0" err="1" smtClean="0"/>
                        <a:t>p.a</a:t>
                      </a:r>
                      <a:r>
                        <a:rPr lang="en-IN" sz="1600" baseline="0" dirty="0" smtClean="0"/>
                        <a:t> with an overall ceiling of INR 30 crores per park</a:t>
                      </a:r>
                      <a:endParaRPr lang="en-IN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Stamp duty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100% exemption</a:t>
                      </a:r>
                      <a:r>
                        <a:rPr lang="en-IN" sz="1600" baseline="0" dirty="0" smtClean="0"/>
                        <a:t> to the developer</a:t>
                      </a:r>
                      <a:endParaRPr lang="en-IN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7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7" y="282214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71190" y="1182802"/>
            <a:ext cx="10646292" cy="339631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200" b="1" dirty="0" smtClean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Incentives to D&amp;A Units (1/4)</a:t>
            </a:r>
            <a:endParaRPr lang="en-IN" sz="2000" b="1" dirty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000" dirty="0" smtClean="0">
                <a:solidFill>
                  <a:schemeClr val="bg1"/>
                </a:solidFill>
              </a:rPr>
              <a:t>Case to case incentives to – </a:t>
            </a:r>
          </a:p>
          <a:p>
            <a:pPr marL="714375" lvl="2" indent="-355600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b="1" dirty="0" smtClean="0">
                <a:solidFill>
                  <a:schemeClr val="bg1"/>
                </a:solidFill>
              </a:rPr>
              <a:t>Mega units </a:t>
            </a:r>
          </a:p>
          <a:p>
            <a:pPr marL="1171575" lvl="3" indent="-355600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dirty="0" smtClean="0">
                <a:solidFill>
                  <a:schemeClr val="bg1"/>
                </a:solidFill>
              </a:rPr>
              <a:t>Capex &gt;INR 300 crores or </a:t>
            </a:r>
            <a:r>
              <a:rPr lang="en-IN" dirty="0" err="1" smtClean="0">
                <a:solidFill>
                  <a:schemeClr val="bg1"/>
                </a:solidFill>
              </a:rPr>
              <a:t>atleast</a:t>
            </a:r>
            <a:r>
              <a:rPr lang="en-IN" dirty="0" smtClean="0">
                <a:solidFill>
                  <a:schemeClr val="bg1"/>
                </a:solidFill>
              </a:rPr>
              <a:t> 1000 direct employment in </a:t>
            </a:r>
            <a:r>
              <a:rPr lang="en-IN" dirty="0" err="1" smtClean="0">
                <a:solidFill>
                  <a:schemeClr val="bg1"/>
                </a:solidFill>
              </a:rPr>
              <a:t>Bundelkhand</a:t>
            </a:r>
            <a:r>
              <a:rPr lang="en-IN" dirty="0" smtClean="0">
                <a:solidFill>
                  <a:schemeClr val="bg1"/>
                </a:solidFill>
              </a:rPr>
              <a:t>/ </a:t>
            </a:r>
            <a:r>
              <a:rPr lang="en-IN" dirty="0" err="1" smtClean="0">
                <a:solidFill>
                  <a:schemeClr val="bg1"/>
                </a:solidFill>
              </a:rPr>
              <a:t>Poorvanchal</a:t>
            </a:r>
            <a:endParaRPr lang="en-IN" dirty="0" smtClean="0">
              <a:solidFill>
                <a:schemeClr val="bg1"/>
              </a:solidFill>
            </a:endParaRPr>
          </a:p>
          <a:p>
            <a:pPr marL="1171575" lvl="3" indent="-355600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dirty="0">
                <a:solidFill>
                  <a:srgbClr val="646464"/>
                </a:solidFill>
              </a:rPr>
              <a:t>Capex &gt;INR </a:t>
            </a:r>
            <a:r>
              <a:rPr lang="en-IN" dirty="0" smtClean="0">
                <a:solidFill>
                  <a:srgbClr val="646464"/>
                </a:solidFill>
              </a:rPr>
              <a:t>400 </a:t>
            </a:r>
            <a:r>
              <a:rPr lang="en-IN" dirty="0">
                <a:solidFill>
                  <a:srgbClr val="646464"/>
                </a:solidFill>
              </a:rPr>
              <a:t>crores or </a:t>
            </a:r>
            <a:r>
              <a:rPr lang="en-IN" dirty="0" err="1">
                <a:solidFill>
                  <a:srgbClr val="646464"/>
                </a:solidFill>
              </a:rPr>
              <a:t>atleast</a:t>
            </a:r>
            <a:r>
              <a:rPr lang="en-IN" dirty="0">
                <a:solidFill>
                  <a:srgbClr val="646464"/>
                </a:solidFill>
              </a:rPr>
              <a:t> </a:t>
            </a:r>
            <a:r>
              <a:rPr lang="en-IN" dirty="0" smtClean="0">
                <a:solidFill>
                  <a:srgbClr val="646464"/>
                </a:solidFill>
              </a:rPr>
              <a:t>1500 </a:t>
            </a:r>
            <a:r>
              <a:rPr lang="en-IN" dirty="0">
                <a:solidFill>
                  <a:srgbClr val="646464"/>
                </a:solidFill>
              </a:rPr>
              <a:t>direct employment in </a:t>
            </a:r>
            <a:r>
              <a:rPr lang="en-IN" dirty="0" smtClean="0">
                <a:solidFill>
                  <a:srgbClr val="646464"/>
                </a:solidFill>
              </a:rPr>
              <a:t>Madhyanchal/ </a:t>
            </a:r>
            <a:r>
              <a:rPr lang="en-IN" dirty="0" err="1" smtClean="0">
                <a:solidFill>
                  <a:srgbClr val="646464"/>
                </a:solidFill>
              </a:rPr>
              <a:t>Paschimanchal</a:t>
            </a:r>
            <a:r>
              <a:rPr lang="en-IN" dirty="0" smtClean="0">
                <a:solidFill>
                  <a:srgbClr val="646464"/>
                </a:solidFill>
              </a:rPr>
              <a:t>**</a:t>
            </a:r>
            <a:endParaRPr lang="en-IN" dirty="0">
              <a:solidFill>
                <a:srgbClr val="646464"/>
              </a:solidFill>
            </a:endParaRPr>
          </a:p>
          <a:p>
            <a:pPr marL="1171575" lvl="3" indent="-35560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IN" dirty="0">
                <a:solidFill>
                  <a:srgbClr val="646464"/>
                </a:solidFill>
              </a:rPr>
              <a:t>Capex &gt;INR </a:t>
            </a:r>
            <a:r>
              <a:rPr lang="en-IN" dirty="0" smtClean="0">
                <a:solidFill>
                  <a:srgbClr val="646464"/>
                </a:solidFill>
              </a:rPr>
              <a:t>500 </a:t>
            </a:r>
            <a:r>
              <a:rPr lang="en-IN" dirty="0">
                <a:solidFill>
                  <a:srgbClr val="646464"/>
                </a:solidFill>
              </a:rPr>
              <a:t>crores or </a:t>
            </a:r>
            <a:r>
              <a:rPr lang="en-IN" dirty="0" err="1">
                <a:solidFill>
                  <a:srgbClr val="646464"/>
                </a:solidFill>
              </a:rPr>
              <a:t>atleast</a:t>
            </a:r>
            <a:r>
              <a:rPr lang="en-IN" dirty="0">
                <a:solidFill>
                  <a:srgbClr val="646464"/>
                </a:solidFill>
              </a:rPr>
              <a:t> </a:t>
            </a:r>
            <a:r>
              <a:rPr lang="en-IN" dirty="0" smtClean="0">
                <a:solidFill>
                  <a:srgbClr val="646464"/>
                </a:solidFill>
              </a:rPr>
              <a:t>2000 </a:t>
            </a:r>
            <a:r>
              <a:rPr lang="en-IN" dirty="0">
                <a:solidFill>
                  <a:srgbClr val="646464"/>
                </a:solidFill>
              </a:rPr>
              <a:t>direct employment in </a:t>
            </a:r>
            <a:r>
              <a:rPr lang="en-IN" dirty="0" smtClean="0">
                <a:solidFill>
                  <a:srgbClr val="646464"/>
                </a:solidFill>
              </a:rPr>
              <a:t>GB Nagar/Ghaziabad</a:t>
            </a:r>
          </a:p>
          <a:p>
            <a:pPr marL="714375" lvl="2" indent="-35560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IN" b="1" dirty="0">
                <a:solidFill>
                  <a:srgbClr val="646464"/>
                </a:solidFill>
              </a:rPr>
              <a:t>Anchor unit along with their Vendor </a:t>
            </a:r>
            <a:r>
              <a:rPr lang="en-IN" b="1" dirty="0" smtClean="0">
                <a:solidFill>
                  <a:srgbClr val="646464"/>
                </a:solidFill>
              </a:rPr>
              <a:t>units</a:t>
            </a:r>
            <a:endParaRPr lang="en-IN" dirty="0">
              <a:solidFill>
                <a:srgbClr val="646464"/>
              </a:solidFill>
            </a:endParaRPr>
          </a:p>
          <a:p>
            <a:pPr marL="714375" lvl="2" indent="-35560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</a:pPr>
            <a:r>
              <a:rPr lang="en-IN" b="1" dirty="0" smtClean="0">
                <a:solidFill>
                  <a:srgbClr val="646464"/>
                </a:solidFill>
              </a:rPr>
              <a:t>Defence PSUs (DPSU) </a:t>
            </a:r>
            <a:r>
              <a:rPr lang="en-IN" dirty="0" smtClean="0">
                <a:solidFill>
                  <a:srgbClr val="646464"/>
                </a:solidFill>
              </a:rPr>
              <a:t>with min </a:t>
            </a:r>
            <a:r>
              <a:rPr lang="en-IN" dirty="0">
                <a:solidFill>
                  <a:srgbClr val="646464"/>
                </a:solidFill>
              </a:rPr>
              <a:t>fixed </a:t>
            </a:r>
            <a:r>
              <a:rPr lang="en-IN" dirty="0" smtClean="0">
                <a:solidFill>
                  <a:srgbClr val="646464"/>
                </a:solidFill>
              </a:rPr>
              <a:t>capex of INR </a:t>
            </a:r>
            <a:r>
              <a:rPr lang="en-IN" dirty="0">
                <a:solidFill>
                  <a:srgbClr val="646464"/>
                </a:solidFill>
              </a:rPr>
              <a:t>1000 </a:t>
            </a:r>
            <a:r>
              <a:rPr lang="en-IN" dirty="0" smtClean="0">
                <a:solidFill>
                  <a:srgbClr val="646464"/>
                </a:solidFill>
              </a:rPr>
              <a:t>crores, located </a:t>
            </a:r>
            <a:r>
              <a:rPr lang="en-IN" dirty="0">
                <a:solidFill>
                  <a:srgbClr val="646464"/>
                </a:solidFill>
              </a:rPr>
              <a:t>anywhere in the </a:t>
            </a:r>
            <a:r>
              <a:rPr lang="en-IN" dirty="0" smtClean="0">
                <a:solidFill>
                  <a:srgbClr val="646464"/>
                </a:solidFill>
              </a:rPr>
              <a:t>state</a:t>
            </a:r>
            <a:endParaRPr lang="en-IN" dirty="0">
              <a:solidFill>
                <a:srgbClr val="646464"/>
              </a:solidFill>
            </a:endParaRPr>
          </a:p>
          <a:p>
            <a:pPr marL="1171575" lvl="3" indent="-355600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2000" dirty="0" smtClean="0">
              <a:solidFill>
                <a:schemeClr val="bg1"/>
              </a:solidFill>
            </a:endParaRPr>
          </a:p>
          <a:p>
            <a:pPr marL="1171575" lvl="3" indent="-355600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037" y="775864"/>
            <a:ext cx="10978515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30545"/>
              </p:ext>
            </p:extLst>
          </p:nvPr>
        </p:nvGraphicFramePr>
        <p:xfrm>
          <a:off x="606037" y="4094300"/>
          <a:ext cx="10978515" cy="2133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33238"/>
                <a:gridCol w="2145277"/>
              </a:tblGrid>
              <a:tr h="25666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solidFill>
                            <a:schemeClr val="tx2"/>
                          </a:solidFill>
                        </a:rPr>
                        <a:t>Incentive</a:t>
                      </a:r>
                      <a:r>
                        <a:rPr lang="en-IN" sz="2000" baseline="0" dirty="0" smtClean="0">
                          <a:solidFill>
                            <a:schemeClr val="tx2"/>
                          </a:solidFill>
                        </a:rPr>
                        <a:t> on Land </a:t>
                      </a:r>
                      <a:endParaRPr lang="en-I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2"/>
                          </a:solidFill>
                        </a:rPr>
                        <a:t>Category</a:t>
                      </a:r>
                      <a:endParaRPr lang="en-I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5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Land on lease a</a:t>
                      </a:r>
                      <a:r>
                        <a:rPr lang="en-IN" sz="1800" baseline="0" dirty="0" smtClean="0"/>
                        <a:t>t subsidised rates anywhere in the state</a:t>
                      </a:r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/>
                        <a:t>DPSUs</a:t>
                      </a:r>
                      <a:r>
                        <a:rPr lang="en-IN" sz="1800" baseline="0" dirty="0" smtClean="0"/>
                        <a:t> </a:t>
                      </a:r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5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Reimbursement </a:t>
                      </a:r>
                      <a:r>
                        <a:rPr lang="en-IN" sz="1800" dirty="0" err="1" smtClean="0"/>
                        <a:t>upto</a:t>
                      </a:r>
                      <a:r>
                        <a:rPr lang="en-IN" sz="1800" dirty="0" smtClean="0"/>
                        <a:t> 25% of the cost of land in the notified</a:t>
                      </a:r>
                      <a:r>
                        <a:rPr lang="en-IN" sz="1800" baseline="0" dirty="0" smtClean="0"/>
                        <a:t> areas of Defence Corridor</a:t>
                      </a:r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Mega units</a:t>
                      </a:r>
                      <a:r>
                        <a:rPr lang="en-IN" sz="1800" baseline="0" dirty="0" smtClean="0"/>
                        <a:t> </a:t>
                      </a:r>
                      <a:r>
                        <a:rPr lang="en-IN" sz="1800" dirty="0" smtClean="0"/>
                        <a:t>&amp; Anchor</a:t>
                      </a:r>
                      <a:r>
                        <a:rPr lang="en-IN" sz="1800" baseline="0" dirty="0" smtClean="0"/>
                        <a:t> units</a:t>
                      </a:r>
                      <a:endParaRPr lang="en-IN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Reimbursement </a:t>
                      </a:r>
                      <a:r>
                        <a:rPr lang="en-IN" sz="1800" dirty="0" err="1" smtClean="0"/>
                        <a:t>upto</a:t>
                      </a:r>
                      <a:r>
                        <a:rPr lang="en-IN" sz="1800" dirty="0" smtClean="0"/>
                        <a:t> 15% of the cost of land in the notified</a:t>
                      </a:r>
                      <a:r>
                        <a:rPr lang="en-IN" sz="1800" baseline="0" dirty="0" smtClean="0"/>
                        <a:t> areas of Defence Corridor</a:t>
                      </a:r>
                      <a:endParaRPr lang="en-IN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Large</a:t>
                      </a:r>
                      <a:r>
                        <a:rPr lang="en-IN" sz="1800" baseline="0" dirty="0" smtClean="0"/>
                        <a:t> units</a:t>
                      </a:r>
                      <a:endParaRPr lang="en-IN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Reimbursement </a:t>
                      </a:r>
                      <a:r>
                        <a:rPr lang="en-IN" sz="1800" dirty="0" err="1" smtClean="0"/>
                        <a:t>upto</a:t>
                      </a:r>
                      <a:r>
                        <a:rPr lang="en-IN" sz="1800" dirty="0" smtClean="0"/>
                        <a:t> 10% of the cost of land in the notified</a:t>
                      </a:r>
                      <a:r>
                        <a:rPr lang="en-IN" sz="1800" baseline="0" dirty="0" smtClean="0"/>
                        <a:t> areas of Defence Corridor</a:t>
                      </a:r>
                      <a:endParaRPr lang="en-IN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MSME units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7" y="282214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95324" y="1182802"/>
            <a:ext cx="10810875" cy="50629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200" b="1" dirty="0" smtClean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Incentives to D&amp;A Units (2/4) 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037" y="775864"/>
            <a:ext cx="10978515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41812"/>
              </p:ext>
            </p:extLst>
          </p:nvPr>
        </p:nvGraphicFramePr>
        <p:xfrm>
          <a:off x="877976" y="1809130"/>
          <a:ext cx="10539505" cy="43735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2899"/>
                <a:gridCol w="8226606"/>
              </a:tblGrid>
              <a:tr h="20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</a:rPr>
                        <a:t>Particular</a:t>
                      </a:r>
                      <a:endParaRPr lang="en-IN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</a:rPr>
                        <a:t>Details ( as under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hlinkClick r:id="rId5" action="ppaction://hlinkfile"/>
                        </a:rPr>
                        <a:t>UP IIEPP 2017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</a:rPr>
                        <a:t>) </a:t>
                      </a:r>
                      <a:endParaRPr lang="en-IN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</a:tr>
              <a:tr h="3499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Loan taken</a:t>
                      </a:r>
                      <a:r>
                        <a:rPr lang="en-US" sz="1600" kern="1200" baseline="0" dirty="0" smtClean="0">
                          <a:effectLst/>
                        </a:rPr>
                        <a:t> for plant &amp; machinery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Interest reimbursement @5</a:t>
                      </a:r>
                      <a:r>
                        <a:rPr lang="en-US" sz="1600" kern="1200" dirty="0">
                          <a:effectLst/>
                        </a:rPr>
                        <a:t>% p.a. for first </a:t>
                      </a:r>
                      <a:r>
                        <a:rPr lang="en-US" sz="1600" kern="1200" dirty="0" smtClean="0">
                          <a:effectLst/>
                        </a:rPr>
                        <a:t>5 years up</a:t>
                      </a:r>
                      <a:r>
                        <a:rPr lang="en-IN" sz="1600" kern="1200" dirty="0" smtClean="0">
                          <a:effectLst/>
                        </a:rPr>
                        <a:t>to</a:t>
                      </a:r>
                      <a:r>
                        <a:rPr lang="en-IN" sz="1600" kern="1200" baseline="0" dirty="0" smtClean="0">
                          <a:effectLst/>
                        </a:rPr>
                        <a:t> </a:t>
                      </a:r>
                      <a:r>
                        <a:rPr lang="en-IN" sz="1600" kern="1200" dirty="0" smtClean="0">
                          <a:effectLst/>
                        </a:rPr>
                        <a:t>INR 50 lacs </a:t>
                      </a:r>
                      <a:r>
                        <a:rPr lang="en-IN" sz="1600" kern="1200" dirty="0" err="1" smtClean="0">
                          <a:effectLst/>
                        </a:rPr>
                        <a:t>p.a</a:t>
                      </a:r>
                      <a:r>
                        <a:rPr lang="en-IN" sz="1600" kern="1200" dirty="0" smtClean="0">
                          <a:effectLst/>
                        </a:rPr>
                        <a:t> per unit.</a:t>
                      </a:r>
                      <a:r>
                        <a:rPr lang="en-IN" sz="1600" kern="1200" baseline="0" dirty="0" smtClean="0">
                          <a:effectLst/>
                        </a:rPr>
                        <a:t> 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</a:tr>
              <a:tr h="361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Loan taken to</a:t>
                      </a:r>
                      <a:r>
                        <a:rPr lang="en-US" sz="1600" kern="1200" baseline="0" dirty="0" smtClean="0">
                          <a:effectLst/>
                        </a:rPr>
                        <a:t> build infrastructure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Interest reimbursement @5</a:t>
                      </a:r>
                      <a:r>
                        <a:rPr lang="en-US" sz="1600" kern="1200" dirty="0">
                          <a:effectLst/>
                        </a:rPr>
                        <a:t>% </a:t>
                      </a:r>
                      <a:r>
                        <a:rPr lang="en-US" sz="1600" kern="1200" dirty="0" smtClean="0">
                          <a:effectLst/>
                        </a:rPr>
                        <a:t>p.a.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IN" sz="1600" kern="1200" dirty="0" smtClean="0">
                          <a:effectLst/>
                        </a:rPr>
                        <a:t>for 5years </a:t>
                      </a:r>
                      <a:r>
                        <a:rPr lang="en-IN" sz="1600" kern="1200" dirty="0" err="1" smtClean="0">
                          <a:effectLst/>
                        </a:rPr>
                        <a:t>upto</a:t>
                      </a:r>
                      <a:r>
                        <a:rPr lang="en-IN" sz="1600" kern="1200" dirty="0" smtClean="0">
                          <a:effectLst/>
                        </a:rPr>
                        <a:t> max INR 1 crore</a:t>
                      </a:r>
                      <a:endParaRPr lang="en-IN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</a:tr>
              <a:tr h="361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Loan</a:t>
                      </a:r>
                      <a:r>
                        <a:rPr lang="en-IN" sz="1600" baseline="0" dirty="0" smtClean="0">
                          <a:effectLst/>
                        </a:rPr>
                        <a:t> taken for setting up </a:t>
                      </a:r>
                      <a:r>
                        <a:rPr lang="en-IN" sz="1600" dirty="0" smtClean="0">
                          <a:effectLst/>
                        </a:rPr>
                        <a:t>Industrial Research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IN" sz="1600" kern="1200" dirty="0" smtClean="0">
                          <a:effectLst/>
                        </a:rPr>
                        <a:t>Interest reimbursement @5% p.a. for 5 years subject to an overall ceiling of INR 1 Crore. </a:t>
                      </a:r>
                      <a:endParaRPr lang="en-IN" sz="1600" kern="1200" dirty="0" smtClean="0">
                        <a:effectLst/>
                        <a:latin typeface="+mj-lt"/>
                      </a:endParaRPr>
                    </a:p>
                  </a:txBody>
                  <a:tcPr marL="72000" marR="72000" marT="36000" marB="36000" anchor="ctr"/>
                </a:tc>
              </a:tr>
              <a:tr h="361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effectLst/>
                        </a:rPr>
                        <a:t>Stamp Duty Exemption 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100</a:t>
                      </a:r>
                      <a:r>
                        <a:rPr lang="en-US" sz="1600" kern="1200" dirty="0" smtClean="0">
                          <a:effectLst/>
                        </a:rPr>
                        <a:t>% in </a:t>
                      </a:r>
                      <a:r>
                        <a:rPr lang="en-US" sz="1600" kern="1200" dirty="0" err="1" smtClean="0">
                          <a:effectLst/>
                        </a:rPr>
                        <a:t>Bundelkhand</a:t>
                      </a:r>
                      <a:r>
                        <a:rPr lang="en-US" sz="1600" kern="1200" dirty="0" smtClean="0">
                          <a:effectLst/>
                        </a:rPr>
                        <a:t>,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baseline="0" dirty="0" err="1" smtClean="0">
                          <a:effectLst/>
                        </a:rPr>
                        <a:t>Purvanchal</a:t>
                      </a:r>
                      <a:r>
                        <a:rPr lang="en-US" sz="1600" kern="1200" baseline="0" dirty="0" smtClean="0">
                          <a:effectLst/>
                        </a:rPr>
                        <a:t> region; 75% in Madhyanchal, </a:t>
                      </a:r>
                      <a:r>
                        <a:rPr lang="en-US" sz="1600" kern="1200" baseline="0" dirty="0" err="1" smtClean="0">
                          <a:effectLst/>
                        </a:rPr>
                        <a:t>Paschimanchal</a:t>
                      </a:r>
                      <a:r>
                        <a:rPr lang="en-US" sz="1600" kern="1200" baseline="0" dirty="0" smtClean="0">
                          <a:effectLst/>
                        </a:rPr>
                        <a:t> (except GB Nagar, Ghaziabad); 50% in GB Nagar, Ghaziabad</a:t>
                      </a:r>
                      <a:endParaRPr lang="en-US" sz="1600" kern="1200" baseline="0" dirty="0" smtClean="0">
                        <a:effectLst/>
                        <a:latin typeface="+mj-lt"/>
                      </a:endParaRPr>
                    </a:p>
                  </a:txBody>
                  <a:tcPr marL="72000" marR="72000" marT="36000" marB="36000" anchor="ctr"/>
                </a:tc>
              </a:tr>
              <a:tr h="4199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Electricity duty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kern="1200" dirty="0" smtClean="0">
                          <a:effectLst/>
                        </a:rPr>
                        <a:t>100% exemption for 10years</a:t>
                      </a:r>
                      <a:r>
                        <a:rPr lang="en-US" sz="1600" kern="1200" baseline="0" dirty="0" smtClean="0">
                          <a:effectLst/>
                        </a:rPr>
                        <a:t> to new units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SGST reimbursement</a:t>
                      </a:r>
                      <a:endParaRPr lang="en-IN" sz="16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IN" sz="1600" dirty="0" smtClean="0">
                          <a:effectLst/>
                        </a:rPr>
                        <a:t>90% to MSME</a:t>
                      </a:r>
                      <a:r>
                        <a:rPr lang="en-IN" sz="1600" baseline="0" dirty="0" smtClean="0">
                          <a:effectLst/>
                        </a:rPr>
                        <a:t> for 5years, 60% to large units for 5years, 70% to Mega units for 10years.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6000" marB="36000" anchor="ctr"/>
                </a:tc>
              </a:tr>
              <a:tr h="52035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IN" sz="1600" kern="1200" dirty="0" smtClean="0">
                          <a:effectLst/>
                        </a:rPr>
                        <a:t>EPF reimbursement</a:t>
                      </a:r>
                      <a:endParaRPr lang="en-IN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600" kern="1200" dirty="0" smtClean="0">
                          <a:effectLst/>
                        </a:rPr>
                        <a:t>50% of employer’s contribution on providing direct employment</a:t>
                      </a:r>
                      <a:r>
                        <a:rPr lang="en-IN" sz="1600" kern="1200" baseline="0" dirty="0" smtClean="0">
                          <a:effectLst/>
                        </a:rPr>
                        <a:t> to 500 or more unskilled workers, </a:t>
                      </a:r>
                      <a:r>
                        <a:rPr lang="en-IN" sz="1600" baseline="0" dirty="0" smtClean="0"/>
                        <a:t>and additional 10% of employer’s contribution on direct employment to 200 skilled and unskilled workers. 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7" y="282214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95324" y="1182802"/>
            <a:ext cx="10810875" cy="50629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200" b="1" dirty="0" smtClean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Incentives to D&amp;A Units (3/4) 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037" y="775864"/>
            <a:ext cx="10978515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71665"/>
              </p:ext>
            </p:extLst>
          </p:nvPr>
        </p:nvGraphicFramePr>
        <p:xfrm>
          <a:off x="879476" y="1765421"/>
          <a:ext cx="10626723" cy="45765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87499"/>
                <a:gridCol w="4572000"/>
                <a:gridCol w="4467224"/>
              </a:tblGrid>
              <a:tr h="219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</a:rPr>
                        <a:t>Particular </a:t>
                      </a:r>
                      <a:endParaRPr lang="en-IN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effectLst/>
                        </a:rPr>
                        <a:t>Details</a:t>
                      </a:r>
                      <a:endParaRPr lang="en-IN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32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Tax Incentive</a:t>
                      </a:r>
                      <a:endParaRPr lang="en-IN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600" kern="1200" dirty="0" smtClean="0">
                          <a:effectLst/>
                        </a:rPr>
                        <a:t>100% reimbursement of net SGST on all input material (excluding Aviation Turbine Fuel) for aircrafts which are brought in specifically for MRO in UP, for 10 years to all new D&amp;A units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(Aviation Turbine Fuel is already subsidised under UP Civil Aviation</a:t>
                      </a:r>
                      <a:r>
                        <a:rPr lang="en-IN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Policy 2017 – Section 7.1.1, 8.1.1, 8.2.1, 8.5.2.1)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552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Rebate on Transportation charges</a:t>
                      </a:r>
                      <a:endParaRPr lang="en-IN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IN" sz="1600" kern="1200" dirty="0" smtClean="0">
                          <a:effectLst/>
                        </a:rPr>
                        <a:t>For transportation of imported equipment, plant/</a:t>
                      </a:r>
                      <a:r>
                        <a:rPr lang="en-IN" sz="1600" kern="1200" baseline="0" dirty="0" smtClean="0">
                          <a:effectLst/>
                        </a:rPr>
                        <a:t> </a:t>
                      </a:r>
                      <a:r>
                        <a:rPr lang="en-IN" sz="1600" kern="1200" dirty="0" smtClean="0">
                          <a:effectLst/>
                        </a:rPr>
                        <a:t>machinery from logistics parks/harbour / port to the production site within UP state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600" kern="1200" dirty="0" smtClean="0">
                          <a:effectLst/>
                        </a:rPr>
                        <a:t>Subsidy of 50% of cost, up to max. INR 2 </a:t>
                      </a:r>
                      <a:r>
                        <a:rPr lang="en-IN" sz="1600" kern="1200" dirty="0" err="1" smtClean="0">
                          <a:effectLst/>
                        </a:rPr>
                        <a:t>cr</a:t>
                      </a:r>
                      <a:r>
                        <a:rPr lang="en-IN" sz="1600" kern="1200" dirty="0" smtClean="0">
                          <a:effectLst/>
                        </a:rPr>
                        <a:t>, up to the start of first year of production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2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600" kern="1200" dirty="0" smtClean="0">
                          <a:effectLst/>
                        </a:rPr>
                        <a:t>For transportation of finished products from the unit to logistics parks, harbour / port</a:t>
                      </a:r>
                      <a:endParaRPr lang="en-IN" sz="16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IN" sz="1600" kern="1200" dirty="0" smtClean="0">
                          <a:effectLst/>
                        </a:rPr>
                        <a:t>Subsidy of 30% of cost up to max. INR 1 </a:t>
                      </a:r>
                      <a:r>
                        <a:rPr lang="en-IN" sz="1600" kern="1200" dirty="0" err="1" smtClean="0">
                          <a:effectLst/>
                        </a:rPr>
                        <a:t>cr</a:t>
                      </a:r>
                      <a:r>
                        <a:rPr lang="en-IN" sz="1600" kern="1200" dirty="0" smtClean="0">
                          <a:effectLst/>
                        </a:rPr>
                        <a:t>,</a:t>
                      </a:r>
                      <a:r>
                        <a:rPr lang="en-IN" sz="1600" kern="1200" baseline="0" dirty="0" smtClean="0">
                          <a:effectLst/>
                        </a:rPr>
                        <a:t> </a:t>
                      </a:r>
                      <a:r>
                        <a:rPr lang="en-IN" sz="1600" kern="1200" dirty="0" smtClean="0">
                          <a:effectLst/>
                        </a:rPr>
                        <a:t>for 5years from start of commercial production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9494"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n-IN" sz="1600" dirty="0" smtClean="0"/>
                        <a:t>Setting</a:t>
                      </a:r>
                      <a:r>
                        <a:rPr lang="en-IN" sz="1600" baseline="0" dirty="0" smtClean="0"/>
                        <a:t> up </a:t>
                      </a:r>
                      <a:r>
                        <a:rPr lang="en-IN" sz="1600" dirty="0" smtClean="0"/>
                        <a:t>ETP</a:t>
                      </a:r>
                      <a:endParaRPr lang="en-IN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IN" sz="1600" dirty="0" smtClean="0">
                          <a:effectLst/>
                        </a:rPr>
                        <a:t>20% </a:t>
                      </a:r>
                      <a:r>
                        <a:rPr lang="en-IN" sz="1600" dirty="0" err="1" smtClean="0">
                          <a:effectLst/>
                        </a:rPr>
                        <a:t>reimb</a:t>
                      </a:r>
                      <a:r>
                        <a:rPr lang="en-IN" sz="1600" dirty="0" smtClean="0">
                          <a:effectLst/>
                        </a:rPr>
                        <a:t> of project cost, </a:t>
                      </a:r>
                      <a:r>
                        <a:rPr lang="en-IN" sz="1600" dirty="0" err="1" smtClean="0">
                          <a:effectLst/>
                        </a:rPr>
                        <a:t>upto</a:t>
                      </a:r>
                      <a:r>
                        <a:rPr lang="en-IN" sz="1600" dirty="0" smtClean="0">
                          <a:effectLst/>
                        </a:rPr>
                        <a:t> maximum INR 1 </a:t>
                      </a:r>
                      <a:r>
                        <a:rPr lang="en-IN" sz="1600" dirty="0" err="1" smtClean="0">
                          <a:effectLst/>
                        </a:rPr>
                        <a:t>cr</a:t>
                      </a:r>
                      <a:r>
                        <a:rPr lang="en-IN" sz="1600" dirty="0" smtClean="0">
                          <a:effectLst/>
                        </a:rPr>
                        <a:t> </a:t>
                      </a:r>
                      <a:endParaRPr lang="en-IN" sz="1600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354392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Aft>
                          <a:spcPts val="600"/>
                        </a:spcAft>
                        <a:buClr>
                          <a:schemeClr val="accent2"/>
                        </a:buClr>
                        <a:buSzPct val="70000"/>
                      </a:pPr>
                      <a:r>
                        <a:rPr lang="en-IN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Setting up R&amp;D and  Testing Centres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subsidy on investment &gt; INR 10 </a:t>
                      </a:r>
                      <a:r>
                        <a:rPr kumimoji="0" lang="en-IN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kumimoji="0" lang="en-I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@ max INR 10 </a:t>
                      </a:r>
                      <a:r>
                        <a:rPr kumimoji="0" lang="en-IN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kumimoji="0" lang="en-I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investment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case criteria are fulfilled within 2 years of going live, the assistance will be granted retrospectively on fulfilling following order requirements - </a:t>
                      </a:r>
                      <a:endParaRPr kumimoji="0" lang="en-I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600"/>
                        </a:buClr>
                        <a:buSzPct val="70000"/>
                        <a:buFont typeface="Arial" panose="020B0604020202020204" pitchFamily="34" charset="0"/>
                        <a:buChar char="►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 should either have bagged a </a:t>
                      </a:r>
                      <a:r>
                        <a:rPr kumimoji="0" lang="en-I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order** of at least INR 5 </a:t>
                      </a:r>
                      <a:r>
                        <a:rPr kumimoji="0" lang="en-IN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kumimoji="0" lang="en-I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600"/>
                        </a:buClr>
                        <a:buSzPct val="70000"/>
                        <a:buFont typeface="Arial" panose="020B0604020202020204" pitchFamily="34" charset="0"/>
                        <a:buChar char="►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should be service provider to a manufacturer having a minimum of INR50crore order from authorised** </a:t>
                      </a:r>
                      <a:endParaRPr kumimoji="0" lang="en-I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600"/>
                        </a:buClr>
                        <a:buSzPct val="700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(**</a:t>
                      </a:r>
                      <a:r>
                        <a:rPr kumimoji="0" lang="en-I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the MoD/MHA/ or equivalent foreign governments/ civilian aerospace supplier or an MRO facility.)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5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b="10307"/>
          <a:stretch/>
        </p:blipFill>
        <p:spPr bwMode="auto">
          <a:xfrm flipH="1">
            <a:off x="609913" y="1148144"/>
            <a:ext cx="8819645" cy="472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918" y="355106"/>
            <a:ext cx="10978515" cy="706893"/>
          </a:xfrm>
        </p:spPr>
        <p:txBody>
          <a:bodyPr/>
          <a:lstStyle/>
          <a:p>
            <a:r>
              <a:rPr lang="en-IN" sz="4800" dirty="0" smtClean="0"/>
              <a:t>ADVANTAGE UTTAR PRADESH</a:t>
            </a:r>
            <a:endParaRPr lang="en-IN" sz="4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315"/>
          <a:stretch/>
        </p:blipFill>
        <p:spPr bwMode="auto">
          <a:xfrm>
            <a:off x="5601891" y="1061999"/>
            <a:ext cx="6016242" cy="480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9388" y="1511693"/>
            <a:ext cx="6912710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Country’s 4</a:t>
            </a:r>
            <a:r>
              <a:rPr lang="en-IN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th</a:t>
            </a: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largest state, </a:t>
            </a: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3</a:t>
            </a:r>
            <a:r>
              <a:rPr lang="en-IN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rd</a:t>
            </a: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largest </a:t>
            </a: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economy</a:t>
            </a:r>
            <a:endParaRPr lang="en-IN" sz="1600" dirty="0">
              <a:solidFill>
                <a:srgbClr val="64646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3380" y="2218586"/>
            <a:ext cx="6912710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 Home to 16.5% of India’s population</a:t>
            </a:r>
            <a:endParaRPr lang="en-IN" sz="1600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4849" y="3693296"/>
            <a:ext cx="6918545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 Amongst the top 5 manufacturing state </a:t>
            </a:r>
            <a:endParaRPr lang="en-IN" sz="1600" dirty="0">
              <a:solidFill>
                <a:srgbClr val="64646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7366" y="4428638"/>
            <a:ext cx="6927465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2</a:t>
            </a:r>
            <a:r>
              <a:rPr lang="en-IN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nd</a:t>
            </a: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highest number of SMEs in India </a:t>
            </a:r>
            <a:endParaRPr lang="en-IN" sz="1600" dirty="0">
              <a:solidFill>
                <a:srgbClr val="64646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6997" y="5214785"/>
            <a:ext cx="6846563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13.26% growth in exports (CAGR) (2012-17)</a:t>
            </a:r>
            <a:endParaRPr lang="en-IN" sz="1600" dirty="0">
              <a:solidFill>
                <a:srgbClr val="64646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1077" y="2939570"/>
            <a:ext cx="6902787" cy="3508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576" rIns="0" bIns="0" rtlCol="0">
            <a:spAutoFit/>
          </a:bodyPr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 Largest market and </a:t>
            </a:r>
            <a:r>
              <a:rPr lang="en-I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consumerplace</a:t>
            </a:r>
            <a:endParaRPr lang="en-IN" sz="1600" dirty="0">
              <a:solidFill>
                <a:srgbClr val="646464"/>
              </a:solidFill>
            </a:endParaRPr>
          </a:p>
        </p:txBody>
      </p:sp>
      <p:pic>
        <p:nvPicPr>
          <p:cNvPr id="11" name="Picture 10" descr="Image result for e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345" y="5991225"/>
            <a:ext cx="879113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37" y="282214"/>
            <a:ext cx="10978515" cy="860400"/>
          </a:xfrm>
        </p:spPr>
        <p:txBody>
          <a:bodyPr/>
          <a:lstStyle/>
          <a:p>
            <a:r>
              <a:rPr lang="en-IN" sz="3600" dirty="0" smtClean="0"/>
              <a:t>DEFENCE INDUSTRIAL CORRIDOR – UP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95324" y="1182802"/>
            <a:ext cx="10810875" cy="50629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IN" sz="200" b="1" dirty="0" smtClean="0">
              <a:solidFill>
                <a:schemeClr val="bg1"/>
              </a:solidFill>
            </a:endParaRPr>
          </a:p>
          <a:p>
            <a:pPr marL="180975" lvl="1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800" b="1" dirty="0" smtClean="0">
                <a:solidFill>
                  <a:schemeClr val="bg1"/>
                </a:solidFill>
              </a:rPr>
              <a:t>Incentives to D&amp;A Units (4/4) 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result for e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037" y="775864"/>
            <a:ext cx="10978515" cy="406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IN" sz="2400" b="1" dirty="0">
                <a:solidFill>
                  <a:srgbClr val="646464"/>
                </a:solidFill>
              </a:rPr>
              <a:t>Proposed Defence &amp; Aerospace Manufacturing (D&amp;A) Policy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49255"/>
              </p:ext>
            </p:extLst>
          </p:nvPr>
        </p:nvGraphicFramePr>
        <p:xfrm>
          <a:off x="877979" y="1717670"/>
          <a:ext cx="10656796" cy="45866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8596"/>
                <a:gridCol w="8458200"/>
              </a:tblGrid>
              <a:tr h="256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Particular</a:t>
                      </a:r>
                      <a:endParaRPr lang="en-IN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59" marR="88359" marT="44180" marB="441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Details</a:t>
                      </a:r>
                      <a:endParaRPr lang="en-IN" sz="1600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59" marR="88359" marT="44180" marB="44180" anchor="ctr"/>
                </a:tc>
              </a:tr>
              <a:tr h="44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Reimbursement of cost of tech transfer</a:t>
                      </a:r>
                      <a:endParaRPr lang="en-IN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59" marR="88359" marT="44180" marB="441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100% </a:t>
                      </a:r>
                      <a:r>
                        <a:rPr lang="en-US" sz="1600" dirty="0">
                          <a:effectLst/>
                        </a:rPr>
                        <a:t>of cost of </a:t>
                      </a:r>
                      <a:r>
                        <a:rPr lang="en-US" sz="1600" dirty="0" err="1">
                          <a:effectLst/>
                        </a:rPr>
                        <a:t>ToT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reimb</a:t>
                      </a:r>
                      <a:r>
                        <a:rPr lang="en-US" sz="1600" dirty="0" smtClean="0">
                          <a:effectLst/>
                        </a:rPr>
                        <a:t> to Anchor Units towards </a:t>
                      </a:r>
                      <a:r>
                        <a:rPr lang="en-IN" sz="1600" dirty="0" smtClean="0">
                          <a:effectLst/>
                        </a:rPr>
                        <a:t>first 5vendors, and 50% for</a:t>
                      </a:r>
                      <a:r>
                        <a:rPr lang="en-IN" sz="1600" baseline="0" dirty="0" smtClean="0">
                          <a:effectLst/>
                        </a:rPr>
                        <a:t> next 5 vendors </a:t>
                      </a:r>
                      <a:r>
                        <a:rPr lang="en-US" sz="1600" dirty="0" smtClean="0">
                          <a:effectLst/>
                        </a:rPr>
                        <a:t>(ceiling of INR 50 lakhs</a:t>
                      </a:r>
                      <a:r>
                        <a:rPr lang="en-US" sz="1600" baseline="0" dirty="0" smtClean="0">
                          <a:effectLst/>
                        </a:rPr>
                        <a:t> for each vendor unit)</a:t>
                      </a:r>
                      <a:endParaRPr lang="en-IN" sz="16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8359" marR="88359" marT="44180" marB="4418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Patent filing</a:t>
                      </a:r>
                      <a:r>
                        <a:rPr lang="en-IN" sz="1600" baseline="0" dirty="0" smtClean="0"/>
                        <a:t> fees</a:t>
                      </a:r>
                      <a:endParaRPr lang="en-IN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Char char="►"/>
                      </a:pPr>
                      <a:r>
                        <a:rPr lang="en-IN" sz="1600" dirty="0" smtClean="0"/>
                        <a:t>100% reimbursement</a:t>
                      </a:r>
                      <a:r>
                        <a:rPr lang="en-IN" sz="1600" baseline="0" dirty="0" smtClean="0"/>
                        <a:t> for </a:t>
                      </a:r>
                      <a:r>
                        <a:rPr lang="en-IN" sz="1600" dirty="0" smtClean="0"/>
                        <a:t>domestic patent registration</a:t>
                      </a:r>
                    </a:p>
                    <a:p>
                      <a:pPr marL="285750" indent="-285750" algn="just"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Char char="►"/>
                      </a:pPr>
                      <a:r>
                        <a:rPr lang="en-IN" sz="1600" dirty="0" smtClean="0"/>
                        <a:t>50% </a:t>
                      </a:r>
                      <a:r>
                        <a:rPr lang="en-IN" sz="1600" dirty="0" err="1" smtClean="0"/>
                        <a:t>reimb</a:t>
                      </a:r>
                      <a:r>
                        <a:rPr lang="en-IN" sz="1600" dirty="0" smtClean="0"/>
                        <a:t> for international patent registration subject to max INR 25 lakh</a:t>
                      </a:r>
                      <a:endParaRPr lang="en-IN" sz="1600" baseline="0" dirty="0" smtClean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Trade Mark</a:t>
                      </a:r>
                      <a:r>
                        <a:rPr lang="en-IN" sz="1600" baseline="0" dirty="0" smtClean="0"/>
                        <a:t> Registration</a:t>
                      </a:r>
                      <a:r>
                        <a:rPr lang="en-IN" sz="1600" dirty="0" smtClean="0"/>
                        <a:t> Fees</a:t>
                      </a:r>
                      <a:endParaRPr lang="en-IN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lang="en-IN" sz="1600" baseline="0" dirty="0" smtClean="0"/>
                        <a:t>100% reimbursement subject to max INR 1 lakh</a:t>
                      </a:r>
                      <a:endParaRPr lang="en-IN" sz="1600" baseline="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Quality certification fees </a:t>
                      </a:r>
                      <a:endParaRPr lang="en-IN" sz="16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lang="en-IN" sz="1600" baseline="0" dirty="0" smtClean="0"/>
                        <a:t>100% reimbursement, subject to max INR 2lacs (only MSME units eligible)</a:t>
                      </a:r>
                      <a:endParaRPr lang="en-IN" sz="1600" baseline="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Building Market 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912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N" sz="1600" dirty="0" smtClean="0"/>
                        <a:t>50% </a:t>
                      </a:r>
                      <a:r>
                        <a:rPr lang="en-IN" sz="1600" dirty="0" err="1" smtClean="0"/>
                        <a:t>reimb</a:t>
                      </a:r>
                      <a:r>
                        <a:rPr lang="en-IN" sz="1600" dirty="0" smtClean="0"/>
                        <a:t> of cost of participation in international exhibitions / fairs up to max INR 5Lakh</a:t>
                      </a:r>
                      <a:r>
                        <a:rPr lang="en-IN" sz="1600" baseline="0" dirty="0" smtClean="0"/>
                        <a:t> (only MSME units eligible) 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Capacity building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Reimb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@INR 10000 p/m per trainee for 6 months, </a:t>
                      </a: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max of 50 trainees </a:t>
                      </a: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p.u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p.a. to units providing on the job training for prescribed courses in D&amp;A sector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A&amp;D units shall be handed over identified Government ITIs/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Polytechnics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Universities (in India and abroad) with excellence in A&amp;D training and research to tie up with universities in the State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255" t="40418" r="20730" b="17916"/>
          <a:stretch/>
        </p:blipFill>
        <p:spPr>
          <a:xfrm>
            <a:off x="4829175" y="493533"/>
            <a:ext cx="7064557" cy="636446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6060" y="3072187"/>
            <a:ext cx="10978515" cy="804672"/>
          </a:xfrm>
        </p:spPr>
        <p:txBody>
          <a:bodyPr/>
          <a:lstStyle/>
          <a:p>
            <a:r>
              <a:rPr lang="en-IN" sz="4800" dirty="0" smtClean="0">
                <a:solidFill>
                  <a:schemeClr val="tx1"/>
                </a:solidFill>
              </a:rPr>
              <a:t>THANK YOU</a:t>
            </a:r>
            <a:endParaRPr lang="en-IN" sz="4800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5267" y="1209675"/>
            <a:ext cx="5073114" cy="5601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2000" dirty="0" smtClean="0">
                <a:solidFill>
                  <a:schemeClr val="bg1"/>
                </a:solidFill>
              </a:rPr>
              <a:t>Kindly give your feedback &amp; suggestions on the contact details below - </a:t>
            </a:r>
          </a:p>
        </p:txBody>
      </p:sp>
    </p:spTree>
    <p:extLst>
      <p:ext uri="{BB962C8B-B14F-4D97-AF65-F5344CB8AC3E}">
        <p14:creationId xmlns:p14="http://schemas.microsoft.com/office/powerpoint/2010/main" val="1384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9816" b="6503"/>
          <a:stretch/>
        </p:blipFill>
        <p:spPr>
          <a:xfrm>
            <a:off x="0" y="4151563"/>
            <a:ext cx="7129323" cy="2599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66" y="334555"/>
            <a:ext cx="10978515" cy="538217"/>
          </a:xfrm>
        </p:spPr>
        <p:txBody>
          <a:bodyPr/>
          <a:lstStyle/>
          <a:p>
            <a:r>
              <a:rPr lang="en-IN" sz="4000" dirty="0" smtClean="0"/>
              <a:t>DEFENCE &amp; AEROSPACE SECTOR</a:t>
            </a:r>
            <a:r>
              <a:rPr lang="en-IN" sz="3600" i="1" dirty="0" smtClean="0"/>
              <a:t/>
            </a:r>
            <a:br>
              <a:rPr lang="en-IN" sz="3600" i="1" dirty="0" smtClean="0"/>
            </a:br>
            <a:r>
              <a:rPr lang="en-IN" sz="2800" i="1" dirty="0" smtClean="0"/>
              <a:t>Existing Manufacturing base</a:t>
            </a:r>
            <a:endParaRPr lang="en-IN" sz="28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54966"/>
              </p:ext>
            </p:extLst>
          </p:nvPr>
        </p:nvGraphicFramePr>
        <p:xfrm>
          <a:off x="7129323" y="995042"/>
          <a:ext cx="4442353" cy="3048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2353"/>
              </a:tblGrid>
              <a:tr h="3048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List </a:t>
                      </a:r>
                      <a:r>
                        <a:rPr lang="en-IN" sz="1600" b="1" dirty="0">
                          <a:effectLst/>
                        </a:rPr>
                        <a:t>of </a:t>
                      </a:r>
                      <a:r>
                        <a:rPr lang="en-IN" sz="1600" b="1" dirty="0" smtClean="0">
                          <a:effectLst/>
                        </a:rPr>
                        <a:t>Prominent Ordnance </a:t>
                      </a:r>
                      <a:r>
                        <a:rPr lang="en-IN" sz="1600" b="1" dirty="0">
                          <a:effectLst/>
                        </a:rPr>
                        <a:t>Factories in </a:t>
                      </a:r>
                      <a:r>
                        <a:rPr lang="en-IN" sz="1600" b="1" dirty="0" smtClean="0">
                          <a:effectLst/>
                        </a:rPr>
                        <a:t>UP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931" marR="61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4323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Ordnance </a:t>
                      </a:r>
                      <a:r>
                        <a:rPr lang="en-IN" sz="1600" dirty="0">
                          <a:effectLst/>
                        </a:rPr>
                        <a:t>Factory, </a:t>
                      </a:r>
                      <a:r>
                        <a:rPr lang="en-IN" sz="1600" dirty="0" smtClean="0">
                          <a:effectLst/>
                        </a:rPr>
                        <a:t>Kanpur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Small </a:t>
                      </a:r>
                      <a:r>
                        <a:rPr lang="en-IN" sz="1600" dirty="0">
                          <a:effectLst/>
                        </a:rPr>
                        <a:t>Arms Factory, </a:t>
                      </a:r>
                      <a:r>
                        <a:rPr lang="en-IN" sz="1600" dirty="0" smtClean="0">
                          <a:effectLst/>
                        </a:rPr>
                        <a:t>Kanpur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Field </a:t>
                      </a:r>
                      <a:r>
                        <a:rPr lang="en-IN" sz="1600" dirty="0">
                          <a:effectLst/>
                        </a:rPr>
                        <a:t>Gun Factory, </a:t>
                      </a:r>
                      <a:r>
                        <a:rPr lang="en-IN" sz="1600" dirty="0" smtClean="0">
                          <a:effectLst/>
                        </a:rPr>
                        <a:t>Kanpur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Ordnance </a:t>
                      </a:r>
                      <a:r>
                        <a:rPr lang="en-IN" sz="1600" dirty="0">
                          <a:effectLst/>
                        </a:rPr>
                        <a:t>Equipment Factory, </a:t>
                      </a:r>
                      <a:r>
                        <a:rPr lang="en-IN" sz="1600" dirty="0" smtClean="0">
                          <a:effectLst/>
                        </a:rPr>
                        <a:t>Kanpur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Ordnance </a:t>
                      </a:r>
                      <a:r>
                        <a:rPr lang="en-IN" sz="1600" dirty="0">
                          <a:effectLst/>
                        </a:rPr>
                        <a:t>Parachute Factory, </a:t>
                      </a:r>
                      <a:r>
                        <a:rPr lang="en-IN" sz="1600" dirty="0" smtClean="0">
                          <a:effectLst/>
                        </a:rPr>
                        <a:t>Kanpur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Ordnance </a:t>
                      </a:r>
                      <a:r>
                        <a:rPr lang="en-IN" sz="1600" dirty="0">
                          <a:effectLst/>
                        </a:rPr>
                        <a:t>Equipment Factory, </a:t>
                      </a:r>
                      <a:r>
                        <a:rPr lang="en-IN" sz="1600" dirty="0" err="1" smtClean="0">
                          <a:effectLst/>
                        </a:rPr>
                        <a:t>Tundla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600" dirty="0" smtClean="0">
                          <a:effectLst/>
                        </a:rPr>
                        <a:t>Ordnance Factory, </a:t>
                      </a:r>
                      <a:r>
                        <a:rPr lang="en-IN" sz="1600" dirty="0" err="1" smtClean="0">
                          <a:effectLst/>
                        </a:rPr>
                        <a:t>Korwa</a:t>
                      </a:r>
                      <a:endParaRPr lang="en-IN" sz="160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600" dirty="0" smtClean="0">
                          <a:effectLst/>
                        </a:rPr>
                        <a:t>Ordnance Factory, </a:t>
                      </a:r>
                      <a:r>
                        <a:rPr lang="en-IN" sz="1600" dirty="0" err="1" smtClean="0">
                          <a:effectLst/>
                        </a:rPr>
                        <a:t>Muradnagar</a:t>
                      </a:r>
                      <a:r>
                        <a:rPr lang="en-IN" sz="1600" dirty="0" smtClean="0">
                          <a:effectLst/>
                        </a:rPr>
                        <a:t>, Ghaziabad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600" dirty="0" smtClean="0">
                          <a:effectLst/>
                        </a:rPr>
                        <a:t>Ordnance Clothing Factory, </a:t>
                      </a:r>
                      <a:r>
                        <a:rPr lang="en-IN" sz="1600" dirty="0" err="1" smtClean="0">
                          <a:effectLst/>
                        </a:rPr>
                        <a:t>Shahjahanpur</a:t>
                      </a:r>
                      <a:endParaRPr lang="en-IN" sz="16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31" marR="61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59083"/>
              </p:ext>
            </p:extLst>
          </p:nvPr>
        </p:nvGraphicFramePr>
        <p:xfrm>
          <a:off x="7129323" y="4117751"/>
          <a:ext cx="4448427" cy="1292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8427"/>
              </a:tblGrid>
              <a:tr h="1215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</a:rPr>
                        <a:t>List </a:t>
                      </a:r>
                      <a:r>
                        <a:rPr lang="en-IN" sz="1600" b="1" dirty="0">
                          <a:effectLst/>
                        </a:rPr>
                        <a:t>of </a:t>
                      </a:r>
                      <a:r>
                        <a:rPr lang="en-IN" sz="1600" b="1" dirty="0" smtClean="0">
                          <a:effectLst/>
                        </a:rPr>
                        <a:t>Prominent manufacturing units of HAL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1931" marR="61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11411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N" sz="1600" dirty="0" smtClean="0"/>
                        <a:t>HAL Transport Aircraft Division, Kanpur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N" sz="1600" dirty="0" smtClean="0"/>
                        <a:t>HAL Accessories Division Lucknow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N" sz="1600" dirty="0" smtClean="0"/>
                        <a:t>HAL Avionics Division </a:t>
                      </a:r>
                      <a:r>
                        <a:rPr lang="en-IN" sz="1600" dirty="0" err="1" smtClean="0"/>
                        <a:t>Korwa</a:t>
                      </a:r>
                      <a:endParaRPr lang="en-IN" sz="1600" dirty="0" smtClean="0"/>
                    </a:p>
                  </a:txBody>
                  <a:tcPr marL="61931" marR="61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6871" y="2997401"/>
            <a:ext cx="69646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IN" sz="2000" b="1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R&amp;D and Innovation Base </a:t>
            </a:r>
          </a:p>
          <a:p>
            <a:pPr marL="444500" lvl="0" indent="-2667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Key R&amp;D institutes including DRDO, ASERDC-HAL, etc.</a:t>
            </a:r>
          </a:p>
          <a:p>
            <a:pPr marL="444500" lvl="0" indent="-2667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Prominent Forensics Science Laboratories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77819"/>
              </p:ext>
            </p:extLst>
          </p:nvPr>
        </p:nvGraphicFramePr>
        <p:xfrm>
          <a:off x="7161484" y="5495364"/>
          <a:ext cx="4453233" cy="9090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3233"/>
              </a:tblGrid>
              <a:tr h="90909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IN" sz="1600" dirty="0" smtClean="0"/>
                        <a:t>Others -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N" sz="1600" dirty="0" smtClean="0"/>
                        <a:t>Bharat</a:t>
                      </a:r>
                      <a:r>
                        <a:rPr lang="en-IN" sz="1600" baseline="0" dirty="0" smtClean="0"/>
                        <a:t> Electronics Ltd, Ghaziabad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N" sz="1600" baseline="0" dirty="0" err="1" smtClean="0"/>
                        <a:t>Naini</a:t>
                      </a:r>
                      <a:r>
                        <a:rPr lang="en-IN" sz="1600" baseline="0" dirty="0" smtClean="0"/>
                        <a:t> Aerospace Ltd – HAL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IN" sz="700" baseline="0" dirty="0" smtClean="0"/>
                    </a:p>
                  </a:txBody>
                  <a:tcPr marL="61931" marR="61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4710" y="1432057"/>
            <a:ext cx="63180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IN" sz="2000" b="1" dirty="0" smtClean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Home to prominent PSUs –</a:t>
            </a:r>
          </a:p>
          <a:p>
            <a:pPr marL="442913" indent="-25082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2000" dirty="0">
                <a:latin typeface="Arial" panose="020B0604020202020204" pitchFamily="34" charset="0"/>
                <a:ea typeface="Calibri" panose="020F0502020204030204" pitchFamily="34" charset="0"/>
                <a:cs typeface="Mangal"/>
              </a:rPr>
              <a:t>Three HAL manufacturing units, Nine Ordnance Factories, Bharat Electronics Ltd, etc.  </a:t>
            </a:r>
            <a:endParaRPr lang="en-IN" sz="2000" dirty="0" smtClean="0">
              <a:latin typeface="Arial" panose="020B0604020202020204" pitchFamily="34" charset="0"/>
              <a:ea typeface="Calibri" panose="020F0502020204030204" pitchFamily="34" charset="0"/>
              <a:cs typeface="Mangal"/>
            </a:endParaRPr>
          </a:p>
        </p:txBody>
      </p:sp>
      <p:pic>
        <p:nvPicPr>
          <p:cNvPr id="13" name="Picture 12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094243" y="1857747"/>
            <a:ext cx="4463868" cy="1093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0" dirty="0" smtClean="0"/>
              <a:t>Announced by Hon’ble Prime Minister, Shri Narendra Modi at UP Investors Summit in February 2018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0" dirty="0" smtClean="0"/>
              <a:t>Worth </a:t>
            </a:r>
            <a:r>
              <a:rPr lang="en-IN" sz="2400" b="0" dirty="0"/>
              <a:t>INR 20,000 crore proposed in </a:t>
            </a:r>
            <a:r>
              <a:rPr lang="en-IN" sz="2400" b="0" dirty="0" err="1"/>
              <a:t>Bundelkhand</a:t>
            </a:r>
            <a:r>
              <a:rPr lang="en-IN" sz="2400" b="0" dirty="0"/>
              <a:t> region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0" dirty="0"/>
              <a:t>Estimated to create over </a:t>
            </a:r>
            <a:r>
              <a:rPr lang="en-IN" sz="2400" b="0" dirty="0" smtClean="0"/>
              <a:t>2.5 lakh employment </a:t>
            </a:r>
            <a:r>
              <a:rPr lang="en-IN" sz="2400" b="0" dirty="0"/>
              <a:t>opportunities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39" t="22493" r="41200" b="37275"/>
          <a:stretch/>
        </p:blipFill>
        <p:spPr>
          <a:xfrm>
            <a:off x="1" y="2503256"/>
            <a:ext cx="6454906" cy="3973744"/>
          </a:xfrm>
          <a:prstGeom prst="rect">
            <a:avLst/>
          </a:prstGeom>
        </p:spPr>
      </p:pic>
      <p:pic>
        <p:nvPicPr>
          <p:cNvPr id="6" name="Picture 5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5" y="5934075"/>
            <a:ext cx="879113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19290" r="14639" b="17984"/>
          <a:stretch/>
        </p:blipFill>
        <p:spPr>
          <a:xfrm>
            <a:off x="-1" y="0"/>
            <a:ext cx="6454907" cy="263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2983" y="806045"/>
            <a:ext cx="4745128" cy="5601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4000" b="1" i="1" dirty="0" smtClean="0">
                <a:solidFill>
                  <a:schemeClr val="bg1"/>
                </a:solidFill>
              </a:rPr>
              <a:t>The Announcement </a:t>
            </a:r>
          </a:p>
        </p:txBody>
      </p:sp>
    </p:spTree>
    <p:extLst>
      <p:ext uri="{BB962C8B-B14F-4D97-AF65-F5344CB8AC3E}">
        <p14:creationId xmlns:p14="http://schemas.microsoft.com/office/powerpoint/2010/main" val="3283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DEFENCE CORRIDOR </a:t>
            </a: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Contours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t="19290" r="14639" b="17984"/>
          <a:stretch/>
        </p:blipFill>
        <p:spPr>
          <a:xfrm>
            <a:off x="7395883" y="1"/>
            <a:ext cx="4802468" cy="19594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8790" r="26543" b="9040"/>
          <a:stretch/>
        </p:blipFill>
        <p:spPr>
          <a:xfrm>
            <a:off x="7395883" y="1959428"/>
            <a:ext cx="4802468" cy="489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284" y="1142682"/>
            <a:ext cx="6410551" cy="515218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/>
              <a:t>Passing through Aligarh, Agra, Jhansi, </a:t>
            </a:r>
            <a:r>
              <a:rPr lang="en-IN" sz="2400" dirty="0" err="1" smtClean="0"/>
              <a:t>Chitrakut</a:t>
            </a:r>
            <a:r>
              <a:rPr lang="en-IN" sz="2400" dirty="0" smtClean="0"/>
              <a:t> including Kanpur, Lucknow</a:t>
            </a:r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800" dirty="0" smtClean="0"/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/>
              <a:t>These districts have strong ancillary base to support the needs of defence manufacturing and ensure continuous supply of raw materials, labour, etc. </a:t>
            </a:r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800" dirty="0" smtClean="0"/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/>
              <a:t>Large parcels of affordable land available in the </a:t>
            </a:r>
            <a:r>
              <a:rPr lang="en-IN" sz="2400" dirty="0" err="1" smtClean="0"/>
              <a:t>Bundelkhand</a:t>
            </a:r>
            <a:r>
              <a:rPr lang="en-IN" sz="2400" dirty="0" smtClean="0"/>
              <a:t> region</a:t>
            </a:r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800" dirty="0" smtClean="0"/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/>
              <a:t>Region is best suited for developing economic testing and R&amp;D facilities for the sector</a:t>
            </a:r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800" dirty="0" smtClean="0"/>
          </a:p>
          <a:p>
            <a:pPr marL="356616" indent="-356616"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IN" sz="2400" dirty="0" smtClean="0"/>
              <a:t>Nearly 3000 hectares of land to be </a:t>
            </a:r>
            <a:r>
              <a:rPr lang="en-IN" sz="2400" dirty="0" err="1" smtClean="0"/>
              <a:t>notifed</a:t>
            </a:r>
            <a:r>
              <a:rPr lang="en-IN" sz="2400" dirty="0" smtClean="0"/>
              <a:t> and purchased</a:t>
            </a:r>
          </a:p>
        </p:txBody>
      </p:sp>
      <p:pic>
        <p:nvPicPr>
          <p:cNvPr id="7" name="Picture 6" descr="Image result for e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293" y="6172200"/>
            <a:ext cx="833058" cy="69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18216" b="4044"/>
          <a:stretch/>
        </p:blipFill>
        <p:spPr bwMode="auto">
          <a:xfrm>
            <a:off x="11617325" y="-9524"/>
            <a:ext cx="590551" cy="5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4" y="1199122"/>
            <a:ext cx="9159876" cy="55414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655233" y="4389582"/>
            <a:ext cx="2703331" cy="2213508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Oval 1"/>
          <p:cNvSpPr/>
          <p:nvPr/>
        </p:nvSpPr>
        <p:spPr>
          <a:xfrm>
            <a:off x="2962711" y="1731107"/>
            <a:ext cx="1371600" cy="1049398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Oval 2"/>
          <p:cNvSpPr/>
          <p:nvPr/>
        </p:nvSpPr>
        <p:spPr>
          <a:xfrm>
            <a:off x="2235214" y="1207312"/>
            <a:ext cx="2840037" cy="2271240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/>
          <p:cNvSpPr/>
          <p:nvPr/>
        </p:nvSpPr>
        <p:spPr>
          <a:xfrm>
            <a:off x="8385510" y="5351883"/>
            <a:ext cx="638977" cy="494664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7828698" y="4908875"/>
            <a:ext cx="1752600" cy="1499628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7087074" y="3284799"/>
            <a:ext cx="844921" cy="699599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6643225" y="2268497"/>
            <a:ext cx="2959936" cy="2388837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4445251" y="5236959"/>
            <a:ext cx="844921" cy="699599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613027" y="4044156"/>
            <a:ext cx="2994025" cy="5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9900"/>
                </a:solidFill>
                <a:latin typeface="Cambria" pitchFamily="18" charset="0"/>
              </a:rPr>
              <a:t>Agra-Lucknow Expressway</a:t>
            </a:r>
          </a:p>
          <a:p>
            <a:pPr algn="ctr" eaLnBrk="1" hangingPunct="1"/>
            <a:r>
              <a:rPr lang="en-US" altLang="en-US" sz="1600" dirty="0">
                <a:solidFill>
                  <a:srgbClr val="009900"/>
                </a:solidFill>
                <a:latin typeface="Cambria" pitchFamily="18" charset="0"/>
              </a:rPr>
              <a:t>(operational)</a:t>
            </a:r>
          </a:p>
        </p:txBody>
      </p:sp>
      <p:cxnSp>
        <p:nvCxnSpPr>
          <p:cNvPr id="8" name="Straight Arrow Connector 7"/>
          <p:cNvCxnSpPr>
            <a:stCxn id="7173" idx="0"/>
          </p:cNvCxnSpPr>
          <p:nvPr/>
        </p:nvCxnSpPr>
        <p:spPr>
          <a:xfrm flipV="1">
            <a:off x="2110040" y="2734093"/>
            <a:ext cx="3180132" cy="1310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-43234" y="4672494"/>
            <a:ext cx="3370263" cy="53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 dirty="0">
                <a:solidFill>
                  <a:srgbClr val="800080"/>
                </a:solidFill>
                <a:latin typeface="Cambria" pitchFamily="18" charset="0"/>
              </a:rPr>
              <a:t>Bundelkhand </a:t>
            </a:r>
            <a:r>
              <a:rPr lang="en-US" altLang="en-US" b="1" dirty="0" err="1">
                <a:solidFill>
                  <a:srgbClr val="800080"/>
                </a:solidFill>
                <a:latin typeface="Cambria" pitchFamily="18" charset="0"/>
              </a:rPr>
              <a:t>Exp’way</a:t>
            </a:r>
            <a:endParaRPr lang="en-US" altLang="en-US" b="1" dirty="0">
              <a:solidFill>
                <a:srgbClr val="800080"/>
              </a:solidFill>
              <a:latin typeface="Cambria" pitchFamily="18" charset="0"/>
            </a:endParaRPr>
          </a:p>
          <a:p>
            <a:pPr algn="r" eaLnBrk="1" hangingPunct="1"/>
            <a:r>
              <a:rPr lang="en-US" altLang="en-US" sz="1400" dirty="0">
                <a:solidFill>
                  <a:srgbClr val="800080"/>
                </a:solidFill>
                <a:latin typeface="Cambria" pitchFamily="18" charset="0"/>
              </a:rPr>
              <a:t>(Proposed Alignment)</a:t>
            </a:r>
          </a:p>
        </p:txBody>
      </p:sp>
      <p:cxnSp>
        <p:nvCxnSpPr>
          <p:cNvPr id="10" name="Straight Arrow Connector 9"/>
          <p:cNvCxnSpPr>
            <a:stCxn id="7175" idx="3"/>
          </p:cNvCxnSpPr>
          <p:nvPr/>
        </p:nvCxnSpPr>
        <p:spPr>
          <a:xfrm flipV="1">
            <a:off x="3327029" y="4389582"/>
            <a:ext cx="2423332" cy="5510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6671333" y="6179231"/>
            <a:ext cx="1676400" cy="3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800080"/>
                </a:solidFill>
              </a:rPr>
              <a:t>Bharatkoop</a:t>
            </a:r>
            <a:endParaRPr lang="en-US" altLang="en-US" b="1" u="sng" dirty="0">
              <a:solidFill>
                <a:srgbClr val="800080"/>
              </a:solidFill>
            </a:endParaRPr>
          </a:p>
        </p:txBody>
      </p: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5858311" y="2553182"/>
            <a:ext cx="1676400" cy="3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800080"/>
                </a:solidFill>
              </a:rPr>
              <a:t>Kudrail</a:t>
            </a:r>
          </a:p>
        </p:txBody>
      </p:sp>
      <p:sp>
        <p:nvSpPr>
          <p:cNvPr id="20" name="Oval 19"/>
          <p:cNvSpPr/>
          <p:nvPr/>
        </p:nvSpPr>
        <p:spPr>
          <a:xfrm>
            <a:off x="5622991" y="4093710"/>
            <a:ext cx="844921" cy="699599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5464905" y="3745383"/>
            <a:ext cx="1295401" cy="1295716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84988" y="1245764"/>
            <a:ext cx="270245" cy="3454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7711" y="1245761"/>
            <a:ext cx="2036296" cy="339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chemeClr val="tx2"/>
                </a:solidFill>
              </a:rPr>
              <a:t>Upto</a:t>
            </a:r>
            <a:r>
              <a:rPr lang="en-IN" b="1" dirty="0">
                <a:solidFill>
                  <a:schemeClr val="tx2"/>
                </a:solidFill>
              </a:rPr>
              <a:t> Aligarh</a:t>
            </a:r>
          </a:p>
        </p:txBody>
      </p:sp>
      <p:cxnSp>
        <p:nvCxnSpPr>
          <p:cNvPr id="15" name="Straight Connector 14"/>
          <p:cNvCxnSpPr>
            <a:endCxn id="13" idx="1"/>
          </p:cNvCxnSpPr>
          <p:nvPr/>
        </p:nvCxnSpPr>
        <p:spPr>
          <a:xfrm flipV="1">
            <a:off x="3520109" y="1415304"/>
            <a:ext cx="1347602" cy="3172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6409" y="5496336"/>
            <a:ext cx="273568" cy="324706"/>
          </a:xfrm>
          <a:prstGeom prst="ellipse">
            <a:avLst/>
          </a:prstGeom>
          <a:solidFill>
            <a:srgbClr val="92D050">
              <a:alpha val="23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862325" y="6179231"/>
            <a:ext cx="273568" cy="349799"/>
          </a:xfrm>
          <a:prstGeom prst="ellipse">
            <a:avLst/>
          </a:prstGeom>
          <a:solidFill>
            <a:srgbClr val="FFFF00">
              <a:alpha val="25000"/>
            </a:srgbClr>
          </a:solidFill>
          <a:ln w="25400" cmpd="sng">
            <a:solidFill>
              <a:srgbClr val="5F5F5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172507" y="6122717"/>
            <a:ext cx="1862002" cy="4803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tx2"/>
                </a:solidFill>
              </a:rPr>
              <a:t>Primary  Catchment Area~ 50 km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60014" y="5400229"/>
            <a:ext cx="2092046" cy="4803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tx2"/>
                </a:solidFill>
              </a:rPr>
              <a:t>Secondary Catchment Area~ 100 km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838" y="218574"/>
            <a:ext cx="9137062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IN" sz="3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DEFENCE INDUSTRIAL CORRIDOR – UP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IN" sz="3200" b="1" i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Catchment </a:t>
            </a:r>
            <a:r>
              <a:rPr lang="en-IN" sz="3200" b="1" i="1" dirty="0">
                <a:solidFill>
                  <a:schemeClr val="bg1"/>
                </a:solidFill>
                <a:ea typeface="+mj-ea"/>
                <a:cs typeface="Arial" pitchFamily="34" charset="0"/>
              </a:rPr>
              <a:t>Area</a:t>
            </a:r>
          </a:p>
        </p:txBody>
      </p:sp>
      <p:pic>
        <p:nvPicPr>
          <p:cNvPr id="27" name="Picture 26" descr="Image result for e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05" y="5838825"/>
            <a:ext cx="1071614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" grpId="0" animBg="1"/>
      <p:bldP spid="3" grpId="1" animBg="1"/>
      <p:bldP spid="28" grpId="0" animBg="1"/>
      <p:bldP spid="28" grpId="1" animBg="1"/>
      <p:bldP spid="31" grpId="0" animBg="1"/>
      <p:bldP spid="31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" y="-7449"/>
            <a:ext cx="12195049" cy="6846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151353" y="2986536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9900"/>
                </a:solidFill>
                <a:latin typeface="Cambria" pitchFamily="18" charset="0"/>
              </a:rPr>
              <a:t>Agra-Lucknow Expressway</a:t>
            </a:r>
          </a:p>
          <a:p>
            <a:pPr algn="ctr" eaLnBrk="1" hangingPunct="1"/>
            <a:r>
              <a:rPr lang="en-US" altLang="en-US" sz="1400" dirty="0">
                <a:solidFill>
                  <a:srgbClr val="009900"/>
                </a:solidFill>
                <a:latin typeface="Cambria" pitchFamily="18" charset="0"/>
              </a:rPr>
              <a:t>(operational)</a:t>
            </a:r>
          </a:p>
        </p:txBody>
      </p:sp>
      <p:cxnSp>
        <p:nvCxnSpPr>
          <p:cNvPr id="8" name="Straight Arrow Connector 7"/>
          <p:cNvCxnSpPr>
            <a:stCxn id="7173" idx="0"/>
          </p:cNvCxnSpPr>
          <p:nvPr/>
        </p:nvCxnSpPr>
        <p:spPr>
          <a:xfrm flipV="1">
            <a:off x="1648366" y="1868402"/>
            <a:ext cx="2864951" cy="1118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-809388" y="3511647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b="1" dirty="0">
                <a:solidFill>
                  <a:srgbClr val="800080"/>
                </a:solidFill>
                <a:latin typeface="Cambria" pitchFamily="18" charset="0"/>
              </a:rPr>
              <a:t>Bundelkhand </a:t>
            </a:r>
            <a:r>
              <a:rPr lang="en-US" altLang="en-US" b="1" dirty="0" err="1">
                <a:solidFill>
                  <a:srgbClr val="800080"/>
                </a:solidFill>
                <a:latin typeface="Cambria" pitchFamily="18" charset="0"/>
              </a:rPr>
              <a:t>Exp’way</a:t>
            </a:r>
            <a:endParaRPr lang="en-US" altLang="en-US" b="1" dirty="0">
              <a:solidFill>
                <a:srgbClr val="800080"/>
              </a:solidFill>
              <a:latin typeface="Cambria" pitchFamily="18" charset="0"/>
            </a:endParaRPr>
          </a:p>
          <a:p>
            <a:pPr algn="r" eaLnBrk="1" hangingPunct="1"/>
            <a:r>
              <a:rPr lang="en-US" altLang="en-US" sz="1400" dirty="0">
                <a:solidFill>
                  <a:srgbClr val="800080"/>
                </a:solidFill>
                <a:latin typeface="Cambria" pitchFamily="18" charset="0"/>
              </a:rPr>
              <a:t>(Proposed Alignment)</a:t>
            </a:r>
          </a:p>
        </p:txBody>
      </p:sp>
      <p:cxnSp>
        <p:nvCxnSpPr>
          <p:cNvPr id="10" name="Straight Arrow Connector 9"/>
          <p:cNvCxnSpPr>
            <a:stCxn id="7175" idx="3"/>
          </p:cNvCxnSpPr>
          <p:nvPr/>
        </p:nvCxnSpPr>
        <p:spPr>
          <a:xfrm>
            <a:off x="2560875" y="3803747"/>
            <a:ext cx="2592150" cy="824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7231229" y="5752277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800080"/>
                </a:solidFill>
              </a:rPr>
              <a:t>Bharatkoop</a:t>
            </a:r>
          </a:p>
        </p:txBody>
      </p: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5489575" y="1916114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800080"/>
                </a:solidFill>
              </a:rPr>
              <a:t>Kudrail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77" y="47016"/>
            <a:ext cx="3470157" cy="13679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b="1" dirty="0">
                <a:solidFill>
                  <a:schemeClr val="bg1"/>
                </a:solidFill>
              </a:rPr>
              <a:t>Connectivity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Air: </a:t>
            </a:r>
            <a:r>
              <a:rPr lang="en-IN" sz="1300" b="1" i="1" dirty="0">
                <a:solidFill>
                  <a:schemeClr val="bg1"/>
                </a:solidFill>
              </a:rPr>
              <a:t>Operational Airport at Agra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Rail: </a:t>
            </a:r>
            <a:r>
              <a:rPr lang="en-IN" sz="1300" b="1" i="1" dirty="0">
                <a:solidFill>
                  <a:schemeClr val="bg1"/>
                </a:solidFill>
              </a:rPr>
              <a:t>Connected directly to National Network, ~50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EDFC (</a:t>
            </a:r>
            <a:r>
              <a:rPr lang="en-IN" sz="1300" b="1" i="1" dirty="0" err="1">
                <a:solidFill>
                  <a:schemeClr val="bg1"/>
                </a:solidFill>
              </a:rPr>
              <a:t>Tundla</a:t>
            </a:r>
            <a:r>
              <a:rPr lang="en-IN" sz="1300" b="1" i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Road: </a:t>
            </a:r>
            <a:r>
              <a:rPr lang="en-IN" sz="1300" b="1" i="1" dirty="0">
                <a:solidFill>
                  <a:schemeClr val="bg1"/>
                </a:solidFill>
              </a:rPr>
              <a:t>Connected via AL Expressway &amp; National Highways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498" y="1414984"/>
            <a:ext cx="140898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2"/>
                </a:solidFill>
              </a:rPr>
              <a:t>Agra 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1623" y="1054313"/>
            <a:ext cx="3728419" cy="129750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b="1" dirty="0">
                <a:solidFill>
                  <a:schemeClr val="bg1"/>
                </a:solidFill>
              </a:rPr>
              <a:t>Connectivity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Air: </a:t>
            </a:r>
            <a:r>
              <a:rPr lang="en-IN" sz="1300" b="1" i="1" dirty="0">
                <a:solidFill>
                  <a:schemeClr val="bg1"/>
                </a:solidFill>
              </a:rPr>
              <a:t>Operational Airport at Kanpur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Rail: </a:t>
            </a:r>
            <a:r>
              <a:rPr lang="en-IN" sz="1300" b="1" i="1" dirty="0">
                <a:solidFill>
                  <a:schemeClr val="bg1"/>
                </a:solidFill>
              </a:rPr>
              <a:t>Connected directly to National Network, ~50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EDFC (</a:t>
            </a:r>
            <a:r>
              <a:rPr lang="en-IN" sz="1300" b="1" i="1" dirty="0" err="1">
                <a:solidFill>
                  <a:schemeClr val="bg1"/>
                </a:solidFill>
              </a:rPr>
              <a:t>Bhaupur</a:t>
            </a:r>
            <a:r>
              <a:rPr lang="en-IN" sz="1300" b="1" i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Road: </a:t>
            </a:r>
            <a:r>
              <a:rPr lang="en-IN" sz="1300" b="1" i="1" dirty="0">
                <a:solidFill>
                  <a:schemeClr val="bg1"/>
                </a:solidFill>
              </a:rPr>
              <a:t>Connected via National Highways &amp; ~65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AL Expressway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1506" y="2561084"/>
            <a:ext cx="140898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2"/>
                </a:solidFill>
              </a:rPr>
              <a:t>Kanpur Node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46007" y="3478469"/>
            <a:ext cx="140898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err="1">
                <a:solidFill>
                  <a:schemeClr val="tx2"/>
                </a:solidFill>
              </a:rPr>
              <a:t>Jalaun</a:t>
            </a:r>
            <a:r>
              <a:rPr lang="en-IN" b="1" dirty="0">
                <a:solidFill>
                  <a:schemeClr val="tx2"/>
                </a:solidFill>
              </a:rPr>
              <a:t> Node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0256" y="5414891"/>
            <a:ext cx="140898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2"/>
                </a:solidFill>
              </a:rPr>
              <a:t>Jhansi Node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98620" y="5882700"/>
            <a:ext cx="140898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err="1">
                <a:solidFill>
                  <a:schemeClr val="tx2"/>
                </a:solidFill>
              </a:rPr>
              <a:t>Chitrakoot</a:t>
            </a:r>
            <a:r>
              <a:rPr lang="en-IN" b="1" dirty="0">
                <a:solidFill>
                  <a:schemeClr val="tx2"/>
                </a:solidFill>
              </a:rPr>
              <a:t> Node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25311" y="4554270"/>
            <a:ext cx="4161853" cy="13080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b="1" dirty="0">
                <a:solidFill>
                  <a:schemeClr val="bg1"/>
                </a:solidFill>
              </a:rPr>
              <a:t>Connectivity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Air: </a:t>
            </a:r>
            <a:r>
              <a:rPr lang="en-IN" sz="1300" b="1" i="1" dirty="0">
                <a:solidFill>
                  <a:schemeClr val="bg1"/>
                </a:solidFill>
              </a:rPr>
              <a:t>Operational Airport at </a:t>
            </a:r>
            <a:r>
              <a:rPr lang="en-IN" sz="1300" b="1" i="1" dirty="0" err="1">
                <a:solidFill>
                  <a:schemeClr val="bg1"/>
                </a:solidFill>
              </a:rPr>
              <a:t>Khajuraho</a:t>
            </a:r>
            <a:r>
              <a:rPr lang="en-IN" sz="1300" b="1" i="1" dirty="0">
                <a:solidFill>
                  <a:schemeClr val="bg1"/>
                </a:solidFill>
              </a:rPr>
              <a:t> ~200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Rail: </a:t>
            </a:r>
            <a:r>
              <a:rPr lang="en-IN" sz="1300" b="1" i="1" dirty="0">
                <a:solidFill>
                  <a:schemeClr val="bg1"/>
                </a:solidFill>
              </a:rPr>
              <a:t>Connected directly to National Network, ~180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EDFC (</a:t>
            </a:r>
            <a:r>
              <a:rPr lang="en-IN" sz="1300" b="1" i="1" dirty="0" err="1">
                <a:solidFill>
                  <a:schemeClr val="bg1"/>
                </a:solidFill>
              </a:rPr>
              <a:t>Prempur</a:t>
            </a:r>
            <a:r>
              <a:rPr lang="en-IN" sz="1300" b="1" i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Road: </a:t>
            </a:r>
            <a:r>
              <a:rPr lang="en-IN" sz="1300" b="1" i="1" dirty="0">
                <a:solidFill>
                  <a:schemeClr val="bg1"/>
                </a:solidFill>
              </a:rPr>
              <a:t>Connected via National Highway &amp; proposed Bundelkhand Expressway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54988" y="3182724"/>
            <a:ext cx="4148231" cy="12672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b="1" dirty="0">
                <a:solidFill>
                  <a:schemeClr val="bg1"/>
                </a:solidFill>
              </a:rPr>
              <a:t>Connectivity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Air: </a:t>
            </a:r>
            <a:r>
              <a:rPr lang="en-IN" sz="1300" b="1" i="1" dirty="0">
                <a:solidFill>
                  <a:schemeClr val="bg1"/>
                </a:solidFill>
              </a:rPr>
              <a:t>Operational Airport at Kanpur ~125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Rail: </a:t>
            </a:r>
            <a:r>
              <a:rPr lang="en-IN" sz="1300" b="1" i="1" dirty="0">
                <a:solidFill>
                  <a:schemeClr val="bg1"/>
                </a:solidFill>
              </a:rPr>
              <a:t>Connected directly to National Network, ~50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EDFC (</a:t>
            </a:r>
            <a:r>
              <a:rPr lang="en-IN" sz="1300" b="1" i="1" dirty="0" err="1">
                <a:solidFill>
                  <a:schemeClr val="bg1"/>
                </a:solidFill>
              </a:rPr>
              <a:t>Bhaupur</a:t>
            </a:r>
            <a:r>
              <a:rPr lang="en-IN" sz="1300" b="1" i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Road: </a:t>
            </a:r>
            <a:r>
              <a:rPr lang="en-IN" sz="1300" b="1" i="1" dirty="0">
                <a:solidFill>
                  <a:schemeClr val="bg1"/>
                </a:solidFill>
              </a:rPr>
              <a:t>Connected via National Highway &amp; proposed Bundelkhand Expressway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39237" y="5166716"/>
            <a:ext cx="3954072" cy="13912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00" b="1" dirty="0">
                <a:solidFill>
                  <a:schemeClr val="bg1"/>
                </a:solidFill>
              </a:rPr>
              <a:t>Connectivity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Air: </a:t>
            </a:r>
            <a:r>
              <a:rPr lang="en-IN" sz="1300" b="1" i="1" dirty="0">
                <a:solidFill>
                  <a:schemeClr val="bg1"/>
                </a:solidFill>
              </a:rPr>
              <a:t>Operational Airport at Gwalior ~100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Rail: </a:t>
            </a:r>
            <a:r>
              <a:rPr lang="en-IN" sz="1300" b="1" i="1" dirty="0">
                <a:solidFill>
                  <a:schemeClr val="bg1"/>
                </a:solidFill>
              </a:rPr>
              <a:t>Connected directly to National Network, ~250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EDFC (</a:t>
            </a:r>
            <a:r>
              <a:rPr lang="en-IN" sz="1300" b="1" i="1" dirty="0" err="1">
                <a:solidFill>
                  <a:schemeClr val="bg1"/>
                </a:solidFill>
              </a:rPr>
              <a:t>Prempur</a:t>
            </a:r>
            <a:r>
              <a:rPr lang="en-IN" sz="1300" b="1" i="1" dirty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300" b="1" dirty="0">
                <a:solidFill>
                  <a:schemeClr val="bg1"/>
                </a:solidFill>
              </a:rPr>
              <a:t>Road: </a:t>
            </a:r>
            <a:r>
              <a:rPr lang="en-IN" sz="1300" b="1" i="1" dirty="0">
                <a:solidFill>
                  <a:schemeClr val="bg1"/>
                </a:solidFill>
              </a:rPr>
              <a:t>Connected via National Highway &amp; ~50 </a:t>
            </a:r>
            <a:r>
              <a:rPr lang="en-IN" sz="1300" b="1" i="1" dirty="0" err="1">
                <a:solidFill>
                  <a:schemeClr val="bg1"/>
                </a:solidFill>
              </a:rPr>
              <a:t>Kms</a:t>
            </a:r>
            <a:r>
              <a:rPr lang="en-IN" sz="1300" b="1" i="1" dirty="0">
                <a:solidFill>
                  <a:schemeClr val="bg1"/>
                </a:solidFill>
              </a:rPr>
              <a:t> from proposed Bundelkhand Expressway</a:t>
            </a:r>
          </a:p>
        </p:txBody>
      </p:sp>
    </p:spTree>
    <p:extLst>
      <p:ext uri="{BB962C8B-B14F-4D97-AF65-F5344CB8AC3E}">
        <p14:creationId xmlns:p14="http://schemas.microsoft.com/office/powerpoint/2010/main" val="19894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4431" r="37626" b="-3910"/>
          <a:stretch/>
        </p:blipFill>
        <p:spPr>
          <a:xfrm>
            <a:off x="2284437" y="1752600"/>
            <a:ext cx="8374038" cy="386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DEFENCE INDUSTRIAL CORRIDOR - UP</a:t>
            </a:r>
            <a:r>
              <a:rPr lang="en-IN" sz="3200" i="1" dirty="0"/>
              <a:t/>
            </a:r>
            <a:br>
              <a:rPr lang="en-IN" sz="3200" i="1" dirty="0"/>
            </a:br>
            <a:r>
              <a:rPr lang="en-IN" sz="3200" i="1" dirty="0" smtClean="0"/>
              <a:t>SME Base </a:t>
            </a:r>
            <a:r>
              <a:rPr lang="en-IN" sz="3200" i="1" dirty="0" smtClean="0"/>
              <a:t>(1/3</a:t>
            </a:r>
            <a:r>
              <a:rPr lang="en-IN" sz="3200" i="1" dirty="0" smtClean="0"/>
              <a:t>)</a:t>
            </a:r>
            <a:endParaRPr lang="en-IN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05142" y="1414425"/>
          <a:ext cx="4933633" cy="48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Image result for e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78306282"/>
              </p:ext>
            </p:extLst>
          </p:nvPr>
        </p:nvGraphicFramePr>
        <p:xfrm>
          <a:off x="6438901" y="1304925"/>
          <a:ext cx="5149532" cy="496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317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4431" r="37626" b="-3910"/>
          <a:stretch/>
        </p:blipFill>
        <p:spPr>
          <a:xfrm>
            <a:off x="2284437" y="1628776"/>
            <a:ext cx="8335938" cy="3990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DEFENCE INDUSTRIAL CORRIDOR - UP</a:t>
            </a:r>
            <a:r>
              <a:rPr lang="en-IN" sz="3200" i="1" dirty="0"/>
              <a:t/>
            </a:r>
            <a:br>
              <a:rPr lang="en-IN" sz="3200" i="1" dirty="0"/>
            </a:br>
            <a:r>
              <a:rPr lang="en-IN" sz="3200" i="1" dirty="0" smtClean="0"/>
              <a:t>SME Base </a:t>
            </a:r>
            <a:r>
              <a:rPr lang="en-IN" sz="3200" i="1" dirty="0" smtClean="0"/>
              <a:t>(2/3</a:t>
            </a:r>
            <a:r>
              <a:rPr lang="en-IN" sz="3200" i="1" dirty="0" smtClean="0"/>
              <a:t>)</a:t>
            </a:r>
            <a:endParaRPr lang="en-IN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1494847"/>
              </p:ext>
            </p:extLst>
          </p:nvPr>
        </p:nvGraphicFramePr>
        <p:xfrm>
          <a:off x="6040528" y="1470375"/>
          <a:ext cx="4933633" cy="48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Image result for e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1" y="6188385"/>
            <a:ext cx="780869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6" y="43030"/>
            <a:ext cx="923744" cy="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69096410"/>
              </p:ext>
            </p:extLst>
          </p:nvPr>
        </p:nvGraphicFramePr>
        <p:xfrm>
          <a:off x="447675" y="1381125"/>
          <a:ext cx="4876799" cy="496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300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 widescreen presentation 2015 v1</Template>
  <TotalTime>0</TotalTime>
  <Words>1998</Words>
  <Application>Microsoft Office PowerPoint</Application>
  <PresentationFormat>Custom</PresentationFormat>
  <Paragraphs>281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EY widescreen presentation 2015 v1</vt:lpstr>
      <vt:lpstr>Custom Design</vt:lpstr>
      <vt:lpstr>EY dark print</vt:lpstr>
      <vt:lpstr>Defence Industrial Corridor in Uttar Pradesh </vt:lpstr>
      <vt:lpstr>ADVANTAGE UTTAR PRADESH</vt:lpstr>
      <vt:lpstr>DEFENCE &amp; AEROSPACE SECTOR Existing Manufacturing base</vt:lpstr>
      <vt:lpstr>PowerPoint Presentation</vt:lpstr>
      <vt:lpstr>DEFENCE CORRIDOR  Contours </vt:lpstr>
      <vt:lpstr>PowerPoint Presentation</vt:lpstr>
      <vt:lpstr>PowerPoint Presentation</vt:lpstr>
      <vt:lpstr>DEFENCE INDUSTRIAL CORRIDOR - UP SME Base (1/3)</vt:lpstr>
      <vt:lpstr>DEFENCE INDUSTRIAL CORRIDOR - UP SME Base (2/3)</vt:lpstr>
      <vt:lpstr>DEFENCE INDUSTRIAL CORRIDOR – UP  SME Base (3/3) </vt:lpstr>
      <vt:lpstr>DEFENCE INDUSTRIAL CORRIDOR - UP Strategy</vt:lpstr>
      <vt:lpstr>DEFENCE INDUSTRIAL CORRIDOR – UP Enabling Infrastructure</vt:lpstr>
      <vt:lpstr>DEFENCE INDUSTRIAL CORRIDOR - UP Investment Opportunities </vt:lpstr>
      <vt:lpstr>DEFENCE INDUSTRIAL CORRIDOR – UP</vt:lpstr>
      <vt:lpstr>DEFENCE INDUSTRIAL CORRIDOR – UP</vt:lpstr>
      <vt:lpstr>DEFENCE INDUSTRIAL CORRIDOR – UP</vt:lpstr>
      <vt:lpstr>DEFENCE INDUSTRIAL CORRIDOR – UP</vt:lpstr>
      <vt:lpstr>DEFENCE INDUSTRIAL CORRIDOR – UP</vt:lpstr>
      <vt:lpstr>DEFENCE INDUSTRIAL CORRIDOR – UP</vt:lpstr>
      <vt:lpstr>DEFENCE INDUSTRIAL CORRIDOR – UP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2016-12-19T12:31:43Z</dcterms:created>
  <dcterms:modified xsi:type="dcterms:W3CDTF">2018-05-09T05:01:39Z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2018-05-07T07:45:07Z</vt:filetime>
  </property>
</Properties>
</file>